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jpg" ContentType="image/jpeg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6" r:id="rId2"/>
    <p:sldId id="269" r:id="rId3"/>
    <p:sldId id="258" r:id="rId4"/>
    <p:sldId id="262" r:id="rId5"/>
    <p:sldId id="257" r:id="rId6"/>
    <p:sldId id="261" r:id="rId7"/>
    <p:sldId id="263" r:id="rId8"/>
    <p:sldId id="275" r:id="rId9"/>
    <p:sldId id="265" r:id="rId10"/>
    <p:sldId id="266" r:id="rId11"/>
    <p:sldId id="267" r:id="rId12"/>
    <p:sldId id="276" r:id="rId13"/>
    <p:sldId id="268" r:id="rId14"/>
    <p:sldId id="270" r:id="rId15"/>
    <p:sldId id="273" r:id="rId16"/>
    <p:sldId id="271" r:id="rId17"/>
    <p:sldId id="272" r:id="rId18"/>
    <p:sldId id="274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  <a:srgbClr val="2C7C9F"/>
    <a:srgbClr val="00008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85" d="100"/>
          <a:sy n="85" d="100"/>
        </p:scale>
        <p:origin x="-1760" y="-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handoutMaster" Target="handoutMasters/handoutMaster1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F563D1-18FA-8C4B-A4AE-9B98B9E7003A}" type="datetimeFigureOut">
              <a:rPr lang="en-US" smtClean="0"/>
              <a:t>23/04/2012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8B7CA7-77F7-F44F-99EA-A7C98A072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39030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FF3882-A32B-D746-86C7-1CC84346392F}" type="datetimeFigureOut">
              <a:rPr lang="en-US" smtClean="0"/>
              <a:t>23/04/2012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C890C-A472-7948-BD88-E407CB589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6766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Two exits</a:t>
            </a:r>
          </a:p>
          <a:p>
            <a:r>
              <a:rPr lang="en-US" dirty="0" smtClean="0"/>
              <a:t>Main door is for normal</a:t>
            </a:r>
            <a:r>
              <a:rPr lang="en-US" baseline="0" dirty="0" smtClean="0"/>
              <a:t> use</a:t>
            </a:r>
            <a:endParaRPr lang="en-US" dirty="0" smtClean="0"/>
          </a:p>
          <a:p>
            <a:r>
              <a:rPr lang="en-US" dirty="0" smtClean="0"/>
              <a:t>Use either in an</a:t>
            </a:r>
            <a:r>
              <a:rPr lang="en-US" baseline="0" dirty="0" smtClean="0"/>
              <a:t> emergency and go to ground floor and thence to the muster point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0C890C-A472-7948-BD88-E407CB5895E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979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BA2ED-DF9A-C24B-895B-B0E32F770B7C}" type="datetime1">
              <a:rPr lang="en-GB" smtClean="0"/>
              <a:t>23/04/2012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F3216-CAFE-F04D-8201-583F398275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2A227-1C62-724F-9FEF-D142D349515B}" type="datetime1">
              <a:rPr lang="en-GB" smtClean="0"/>
              <a:t>23/04/2012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F3216-CAFE-F04D-8201-583F3982750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FFA5-1F70-E44D-B549-DB436E39E37E}" type="datetime1">
              <a:rPr lang="en-GB" smtClean="0"/>
              <a:t>23/04/2012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F3216-CAFE-F04D-8201-583F398275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7FEF-530E-3A4C-94AD-BD5BBD3C5984}" type="datetime1">
              <a:rPr lang="en-GB" smtClean="0"/>
              <a:t>23/04/2012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F3216-CAFE-F04D-8201-583F398275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858C6-69AB-1145-8EF4-A524A9202A50}" type="datetime1">
              <a:rPr lang="en-GB" smtClean="0"/>
              <a:t>23/04/2012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F3216-CAFE-F04D-8201-583F398275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FCB2-25F3-3945-AC13-08B8A2FDA2A4}" type="datetime1">
              <a:rPr lang="en-GB" smtClean="0"/>
              <a:t>23/04/2012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F3216-CAFE-F04D-8201-583F3982750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CC6E1-3427-8944-9942-1FFB97295B14}" type="datetime1">
              <a:rPr lang="en-GB" smtClean="0"/>
              <a:t>23/04/2012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F3216-CAFE-F04D-8201-583F398275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75B16-9D16-4249-8FA5-F000000160CB}" type="datetime1">
              <a:rPr lang="en-GB" smtClean="0"/>
              <a:t>23/04/2012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F3216-CAFE-F04D-8201-583F398275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AB5C6-0889-524D-A569-FBF0BB1F5160}" type="datetime1">
              <a:rPr lang="en-GB" smtClean="0"/>
              <a:t>23/04/2012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F3216-CAFE-F04D-8201-583F398275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961BF-7332-9542-B8C9-1643117A0A45}" type="datetime1">
              <a:rPr lang="en-GB" smtClean="0"/>
              <a:t>23/04/2012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F3216-CAFE-F04D-8201-583F398275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663BD-DA36-8047-BACF-7DA0D6B40E20}" type="datetime1">
              <a:rPr lang="en-GB" smtClean="0"/>
              <a:t>23/04/2012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F3216-CAFE-F04D-8201-583F398275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459FD-2BCE-6242-B3CA-E6053C70B859}" type="datetime1">
              <a:rPr lang="en-GB" smtClean="0"/>
              <a:t>23/04/2012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F3216-CAFE-F04D-8201-583F398275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87447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GB" dirty="0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299038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4D7CC913-58D1-234B-A90A-B8AC254180FB}" type="datetime1">
              <a:rPr lang="en-GB" smtClean="0"/>
              <a:t>23/04/2012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85CF3216-CAFE-F04D-8201-583F3982750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logo aism reg.jpg"/>
          <p:cNvPicPr>
            <a:picLocks noChangeAspect="1"/>
          </p:cNvPicPr>
          <p:nvPr userDrawn="1"/>
        </p:nvPicPr>
        <p:blipFill rotWithShape="1">
          <a:blip r:embed="rId14">
            <a:alphaModFix am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67" t="20305" r="15076" b="23518"/>
          <a:stretch/>
        </p:blipFill>
        <p:spPr>
          <a:xfrm>
            <a:off x="2362200" y="1117599"/>
            <a:ext cx="4263129" cy="470632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Arial"/>
          <a:ea typeface="+mj-ea"/>
          <a:cs typeface="Arial"/>
        </a:defRPr>
      </a:lvl1pPr>
    </p:titleStyle>
    <p:bodyStyle>
      <a:lvl1pPr marL="533400" indent="-53340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00000"/>
        <a:buFont typeface="Wingdings" charset="2"/>
        <a:buChar char=""/>
        <a:defRPr sz="2800" kern="1200">
          <a:solidFill>
            <a:srgbClr val="008080"/>
          </a:solidFill>
          <a:latin typeface="Arial"/>
          <a:ea typeface="+mn-ea"/>
          <a:cs typeface="Arial"/>
        </a:defRPr>
      </a:lvl1pPr>
      <a:lvl2pPr marL="901700" indent="-36830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" charset="2"/>
        <a:buChar char="§"/>
        <a:defRPr sz="2400" kern="1200">
          <a:solidFill>
            <a:srgbClr val="008080"/>
          </a:solidFill>
          <a:latin typeface="Arial"/>
          <a:ea typeface="+mn-ea"/>
          <a:cs typeface="Arial"/>
        </a:defRPr>
      </a:lvl2pPr>
      <a:lvl3pPr marL="1257300" indent="-3683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" charset="2"/>
        <a:buChar char="ü"/>
        <a:defRPr sz="2000" kern="1200">
          <a:solidFill>
            <a:srgbClr val="008080"/>
          </a:solidFill>
          <a:latin typeface="Arial"/>
          <a:ea typeface="+mn-ea"/>
          <a:cs typeface="Arial"/>
        </a:defRPr>
      </a:lvl3pPr>
      <a:lvl4pPr marL="1612900" indent="-39052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rgbClr val="008080"/>
          </a:solidFill>
          <a:latin typeface="Arial"/>
          <a:ea typeface="+mn-ea"/>
          <a:cs typeface="Arial"/>
        </a:defRPr>
      </a:lvl4pPr>
      <a:lvl5pPr marL="1968500" indent="-3746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Lucida Grande"/>
        <a:buChar char="-"/>
        <a:defRPr sz="1800" kern="1200">
          <a:solidFill>
            <a:srgbClr val="008080"/>
          </a:solidFill>
          <a:latin typeface="Arial"/>
          <a:ea typeface="+mn-ea"/>
          <a:cs typeface="Arial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tp://212.234.38.41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tp://192.168.1.100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contact@iala-aism.org" TargetMode="External"/><Relationship Id="rId4" Type="http://schemas.openxmlformats.org/officeDocument/2006/relationships/hyperlink" Target="mailto:Sec-Gen@iala-aism.org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mailto:firstname.lastname@iala-aism.org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WMF"/><Relationship Id="rId3" Type="http://schemas.openxmlformats.org/officeDocument/2006/relationships/hyperlink" Target="mailto:contact@iala-aism.or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6.jpeg"/><Relationship Id="rId3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Image 3" descr="essaipowerpoin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54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2894485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rgbClr val="000080"/>
                </a:solidFill>
                <a:latin typeface="Arial"/>
                <a:cs typeface="Arial"/>
              </a:rPr>
              <a:t>Safety &amp; Administration brief</a:t>
            </a:r>
            <a:endParaRPr lang="en-US" sz="4400" dirty="0">
              <a:solidFill>
                <a:srgbClr val="000080"/>
              </a:solidFill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5336241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0090"/>
                </a:solidFill>
                <a:latin typeface="Arial"/>
                <a:cs typeface="Arial"/>
              </a:rPr>
              <a:t>ANM18</a:t>
            </a:r>
            <a:endParaRPr lang="en-US" sz="4400" dirty="0">
              <a:solidFill>
                <a:srgbClr val="00009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540906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Drinks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068978"/>
            <a:ext cx="8042276" cy="2211660"/>
          </a:xfrm>
        </p:spPr>
        <p:txBody>
          <a:bodyPr>
            <a:normAutofit fontScale="92500"/>
          </a:bodyPr>
          <a:lstStyle/>
          <a:p>
            <a:r>
              <a:rPr lang="en-US" dirty="0"/>
              <a:t>Please</a:t>
            </a:r>
          </a:p>
          <a:p>
            <a:pPr lvl="1"/>
            <a:r>
              <a:rPr lang="en-US" dirty="0"/>
              <a:t>keep to planned break times</a:t>
            </a:r>
          </a:p>
          <a:p>
            <a:pPr lvl="1"/>
            <a:r>
              <a:rPr lang="en-US" dirty="0"/>
              <a:t>do not take </a:t>
            </a:r>
            <a:r>
              <a:rPr lang="en-US" dirty="0" smtClean="0"/>
              <a:t>food or coffee </a:t>
            </a:r>
            <a:r>
              <a:rPr lang="en-US" dirty="0"/>
              <a:t>into the plenary </a:t>
            </a:r>
            <a:r>
              <a:rPr lang="en-US" dirty="0" smtClean="0"/>
              <a:t>or </a:t>
            </a:r>
            <a:r>
              <a:rPr lang="en-US" dirty="0"/>
              <a:t>WG rooms</a:t>
            </a:r>
          </a:p>
          <a:p>
            <a:pPr lvl="1"/>
            <a:r>
              <a:rPr lang="en-US" dirty="0"/>
              <a:t>do not put water on the plenary room </a:t>
            </a:r>
            <a:r>
              <a:rPr lang="en-US" dirty="0" smtClean="0"/>
              <a:t>tables</a:t>
            </a:r>
          </a:p>
          <a:p>
            <a:pPr lvl="2"/>
            <a:r>
              <a:rPr lang="en-US" dirty="0" smtClean="0"/>
              <a:t>Danger to open floor electrical access points</a:t>
            </a:r>
            <a:endParaRPr lang="en-US" dirty="0"/>
          </a:p>
          <a:p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49275" y="3236659"/>
            <a:ext cx="8042276" cy="87447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 smtClean="0"/>
              <a:t>Friday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98679" y="4342888"/>
            <a:ext cx="8042276" cy="1931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33400" indent="-53340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00000"/>
              <a:buFont typeface="Wingdings" charset="2"/>
              <a:buChar char=""/>
              <a:defRPr sz="2800" kern="1200">
                <a:solidFill>
                  <a:srgbClr val="008080"/>
                </a:solidFill>
                <a:latin typeface="Arial"/>
                <a:ea typeface="+mn-ea"/>
                <a:cs typeface="Arial"/>
              </a:defRPr>
            </a:lvl1pPr>
            <a:lvl2pPr marL="901700" indent="-368300" algn="l" defTabSz="914400" rtl="0" eaLnBrk="1" latinLnBrk="0" hangingPunct="1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10000"/>
              <a:buFont typeface="Wingdings" charset="2"/>
              <a:buChar char="§"/>
              <a:defRPr sz="2400" kern="1200">
                <a:solidFill>
                  <a:srgbClr val="008080"/>
                </a:solidFill>
                <a:latin typeface="Arial"/>
                <a:ea typeface="+mn-ea"/>
                <a:cs typeface="Arial"/>
              </a:defRPr>
            </a:lvl2pPr>
            <a:lvl3pPr marL="1257300" indent="-36830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" charset="2"/>
              <a:buChar char="ü"/>
              <a:defRPr sz="2000" kern="1200">
                <a:solidFill>
                  <a:srgbClr val="008080"/>
                </a:solidFill>
                <a:latin typeface="Arial"/>
                <a:ea typeface="+mn-ea"/>
                <a:cs typeface="Arial"/>
              </a:defRPr>
            </a:lvl3pPr>
            <a:lvl4pPr marL="1612900" indent="-390525" algn="l" defTabSz="914400" rtl="0" eaLnBrk="1" latinLnBrk="0" hangingPunct="1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10000"/>
              <a:buFont typeface="Wingdings 2" pitchFamily="18" charset="2"/>
              <a:buChar char=""/>
              <a:defRPr sz="1800" kern="1200">
                <a:solidFill>
                  <a:srgbClr val="008080"/>
                </a:solidFill>
                <a:latin typeface="Arial"/>
                <a:ea typeface="+mn-ea"/>
                <a:cs typeface="Arial"/>
              </a:defRPr>
            </a:lvl4pPr>
            <a:lvl5pPr marL="1968500" indent="-37465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Lucida Grande"/>
              <a:buChar char="-"/>
              <a:defRPr sz="1800" kern="1200">
                <a:solidFill>
                  <a:srgbClr val="008080"/>
                </a:solidFill>
                <a:latin typeface="Arial"/>
                <a:ea typeface="+mn-ea"/>
                <a:cs typeface="Arial"/>
              </a:defRPr>
            </a:lvl5pPr>
            <a:lvl6pPr marL="1828800" indent="-282575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110000"/>
              <a:buFont typeface="Wingdings 2" pitchFamily="18" charset="2"/>
              <a:buChar char="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117725" indent="-282575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Char char="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398713" indent="-282575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110000"/>
              <a:buFont typeface="Wingdings 2" pitchFamily="18" charset="2"/>
              <a:buChar char="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9225" indent="-282575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Char char="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Paper copy of the draft report</a:t>
            </a:r>
          </a:p>
          <a:p>
            <a:r>
              <a:rPr lang="en-US" dirty="0" smtClean="0"/>
              <a:t>Before leaving, please settle any unpaid bills</a:t>
            </a:r>
          </a:p>
          <a:p>
            <a:r>
              <a:rPr lang="en-GB" dirty="0" smtClean="0"/>
              <a:t>The aim is to finish by 1300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57499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FTP server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299037"/>
            <a:ext cx="8042276" cy="5068771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sz="3200" dirty="0" smtClean="0">
                <a:latin typeface="Arial" charset="0"/>
              </a:rPr>
              <a:t>When </a:t>
            </a:r>
            <a:r>
              <a:rPr lang="en-US" sz="3200" dirty="0">
                <a:latin typeface="Arial" charset="0"/>
              </a:rPr>
              <a:t>outside </a:t>
            </a:r>
            <a:r>
              <a:rPr lang="en-US" sz="3200" dirty="0" smtClean="0">
                <a:latin typeface="Arial" charset="0"/>
              </a:rPr>
              <a:t>IALA </a:t>
            </a:r>
            <a:r>
              <a:rPr lang="en-US" sz="3200" dirty="0" smtClean="0">
                <a:latin typeface="Arial" charset="0"/>
              </a:rPr>
              <a:t>please, </a:t>
            </a:r>
            <a:r>
              <a:rPr lang="en-US" sz="3200" dirty="0">
                <a:latin typeface="Arial" charset="0"/>
              </a:rPr>
              <a:t>use:</a:t>
            </a:r>
          </a:p>
          <a:p>
            <a:pPr marL="0" indent="0"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sz="3200" dirty="0">
                <a:solidFill>
                  <a:srgbClr val="000090"/>
                </a:solidFill>
                <a:latin typeface="Arial" charset="0"/>
                <a:hlinkClick r:id="rId2" action="ppaction://hlinkfile"/>
              </a:rPr>
              <a:t>ftp:/</a:t>
            </a:r>
            <a:r>
              <a:rPr lang="en-US" sz="3200" dirty="0" smtClean="0">
                <a:solidFill>
                  <a:srgbClr val="000090"/>
                </a:solidFill>
                <a:latin typeface="Arial" charset="0"/>
                <a:hlinkClick r:id="rId2" action="ppaction://hlinkfile"/>
              </a:rPr>
              <a:t>/212.234.38.41</a:t>
            </a:r>
            <a:r>
              <a:rPr lang="en-US" sz="3200" dirty="0" smtClean="0">
                <a:solidFill>
                  <a:srgbClr val="000090"/>
                </a:solidFill>
                <a:latin typeface="Arial" charset="0"/>
              </a:rPr>
              <a:t> </a:t>
            </a:r>
          </a:p>
          <a:p>
            <a:pPr marL="0" indent="0"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sz="3200" dirty="0" smtClean="0">
                <a:latin typeface="Arial" charset="0"/>
              </a:rPr>
              <a:t>Username</a:t>
            </a:r>
            <a:r>
              <a:rPr lang="en-US" sz="3200" dirty="0">
                <a:latin typeface="Arial" charset="0"/>
              </a:rPr>
              <a:t>:  </a:t>
            </a:r>
            <a:r>
              <a:rPr lang="en-US" sz="3200" dirty="0" err="1">
                <a:solidFill>
                  <a:srgbClr val="000080"/>
                </a:solidFill>
                <a:latin typeface="Arial" charset="0"/>
              </a:rPr>
              <a:t>ftpuser</a:t>
            </a:r>
            <a:endParaRPr lang="en-US" sz="3200" dirty="0">
              <a:solidFill>
                <a:srgbClr val="000080"/>
              </a:solidFill>
              <a:latin typeface="Arial" charset="0"/>
            </a:endParaRPr>
          </a:p>
          <a:p>
            <a:pPr marL="0" indent="0"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sz="3200" dirty="0">
                <a:latin typeface="Arial" charset="0"/>
              </a:rPr>
              <a:t>Password:  </a:t>
            </a:r>
            <a:r>
              <a:rPr lang="en-US" sz="3200" dirty="0">
                <a:solidFill>
                  <a:srgbClr val="000080"/>
                </a:solidFill>
                <a:latin typeface="Arial" charset="0"/>
              </a:rPr>
              <a:t> </a:t>
            </a:r>
            <a:r>
              <a:rPr lang="en-US" sz="3200" dirty="0" smtClean="0">
                <a:solidFill>
                  <a:srgbClr val="000080"/>
                </a:solidFill>
                <a:latin typeface="Arial" charset="0"/>
              </a:rPr>
              <a:t>siren</a:t>
            </a:r>
            <a:endParaRPr lang="en-US" sz="3200" dirty="0">
              <a:solidFill>
                <a:srgbClr val="00008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71534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FTP server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299037"/>
            <a:ext cx="8042276" cy="5068771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sz="3200" dirty="0" smtClean="0">
                <a:latin typeface="Arial" charset="0"/>
              </a:rPr>
              <a:t>When </a:t>
            </a:r>
            <a:r>
              <a:rPr lang="en-US" sz="3200" dirty="0" smtClean="0">
                <a:latin typeface="Arial" charset="0"/>
              </a:rPr>
              <a:t>at IALA, </a:t>
            </a:r>
            <a:r>
              <a:rPr lang="en-US" sz="3200" dirty="0" smtClean="0">
                <a:latin typeface="Arial" charset="0"/>
              </a:rPr>
              <a:t>please, </a:t>
            </a:r>
            <a:r>
              <a:rPr lang="en-US" sz="3200" dirty="0">
                <a:latin typeface="Arial" charset="0"/>
              </a:rPr>
              <a:t>use:</a:t>
            </a:r>
          </a:p>
          <a:p>
            <a:pPr marL="0" indent="0"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sz="3200" dirty="0">
                <a:solidFill>
                  <a:srgbClr val="000090"/>
                </a:solidFill>
                <a:latin typeface="Arial" charset="0"/>
                <a:hlinkClick r:id="rId2" action="ppaction://hlinkfile"/>
              </a:rPr>
              <a:t>ftp:/</a:t>
            </a:r>
            <a:r>
              <a:rPr lang="en-US" sz="3200" dirty="0" smtClean="0">
                <a:solidFill>
                  <a:srgbClr val="000090"/>
                </a:solidFill>
                <a:latin typeface="Arial" charset="0"/>
                <a:hlinkClick r:id="rId2" action="ppaction://hlinkfile"/>
              </a:rPr>
              <a:t>/192.168.1.100</a:t>
            </a:r>
            <a:r>
              <a:rPr lang="en-US" sz="3200" dirty="0" smtClean="0">
                <a:solidFill>
                  <a:srgbClr val="000090"/>
                </a:solidFill>
                <a:latin typeface="Arial" charset="0"/>
              </a:rPr>
              <a:t>  </a:t>
            </a:r>
          </a:p>
          <a:p>
            <a:pPr marL="0" indent="0"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sz="3200" dirty="0" smtClean="0">
                <a:latin typeface="Arial" charset="0"/>
              </a:rPr>
              <a:t>Username</a:t>
            </a:r>
            <a:r>
              <a:rPr lang="en-US" sz="3200" dirty="0">
                <a:latin typeface="Arial" charset="0"/>
              </a:rPr>
              <a:t>:  </a:t>
            </a:r>
            <a:r>
              <a:rPr lang="en-US" sz="3200" dirty="0" err="1">
                <a:solidFill>
                  <a:srgbClr val="000080"/>
                </a:solidFill>
                <a:latin typeface="Arial" charset="0"/>
              </a:rPr>
              <a:t>ftpuser</a:t>
            </a:r>
            <a:endParaRPr lang="en-US" sz="3200" dirty="0">
              <a:solidFill>
                <a:srgbClr val="000080"/>
              </a:solidFill>
              <a:latin typeface="Arial" charset="0"/>
            </a:endParaRPr>
          </a:p>
          <a:p>
            <a:pPr marL="0" indent="0"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sz="3200" dirty="0">
                <a:latin typeface="Arial" charset="0"/>
              </a:rPr>
              <a:t>Password:  </a:t>
            </a:r>
            <a:r>
              <a:rPr lang="en-US" sz="3200" dirty="0">
                <a:solidFill>
                  <a:srgbClr val="000080"/>
                </a:solidFill>
                <a:latin typeface="Arial" charset="0"/>
              </a:rPr>
              <a:t> </a:t>
            </a:r>
            <a:r>
              <a:rPr lang="en-US" sz="3200" dirty="0" smtClean="0">
                <a:solidFill>
                  <a:srgbClr val="000080"/>
                </a:solidFill>
                <a:latin typeface="Arial" charset="0"/>
              </a:rPr>
              <a:t>siren</a:t>
            </a:r>
            <a:endParaRPr lang="en-US" sz="3200" dirty="0">
              <a:solidFill>
                <a:srgbClr val="00008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44739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ftp server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299038"/>
            <a:ext cx="8042276" cy="5031424"/>
          </a:xfrm>
        </p:spPr>
        <p:txBody>
          <a:bodyPr>
            <a:normAutofit/>
          </a:bodyPr>
          <a:lstStyle/>
          <a:p>
            <a:pPr marL="725488" indent="-552450">
              <a:lnSpc>
                <a:spcPct val="150000"/>
              </a:lnSpc>
              <a:tabLst>
                <a:tab pos="725488" algn="l"/>
              </a:tabLst>
            </a:pPr>
            <a:r>
              <a:rPr lang="en-GB" sz="3000" dirty="0"/>
              <a:t>D</a:t>
            </a:r>
            <a:r>
              <a:rPr lang="en-GB" sz="3000" dirty="0">
                <a:latin typeface="Arial" charset="0"/>
              </a:rPr>
              <a:t>ownload but </a:t>
            </a:r>
            <a:r>
              <a:rPr lang="en-GB" sz="3000" u="sng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not</a:t>
            </a:r>
            <a:r>
              <a:rPr lang="en-GB" sz="30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en-GB" sz="3000" dirty="0">
                <a:latin typeface="Arial" charset="0"/>
              </a:rPr>
              <a:t>upload files</a:t>
            </a:r>
            <a:endParaRPr lang="en-GB" sz="3000" dirty="0"/>
          </a:p>
          <a:p>
            <a:pPr marL="725488" indent="-552450">
              <a:lnSpc>
                <a:spcPct val="150000"/>
              </a:lnSpc>
              <a:tabLst>
                <a:tab pos="725488" algn="l"/>
              </a:tabLst>
            </a:pPr>
            <a:r>
              <a:rPr lang="en-GB" sz="3000" dirty="0"/>
              <a:t>D</a:t>
            </a:r>
            <a:r>
              <a:rPr lang="en-GB" sz="3000" dirty="0">
                <a:latin typeface="Arial" charset="0"/>
              </a:rPr>
              <a:t>istribution of documents</a:t>
            </a:r>
          </a:p>
          <a:p>
            <a:pPr marL="1257300" lvl="1" indent="-533400">
              <a:lnSpc>
                <a:spcPct val="150000"/>
              </a:lnSpc>
            </a:pPr>
            <a:r>
              <a:rPr lang="en-GB" sz="2600" dirty="0">
                <a:latin typeface="Arial" charset="0"/>
              </a:rPr>
              <a:t>Input papers</a:t>
            </a:r>
            <a:endParaRPr lang="en-GB" sz="2600" dirty="0"/>
          </a:p>
          <a:p>
            <a:pPr marL="1257300" lvl="1" indent="-533400">
              <a:lnSpc>
                <a:spcPct val="150000"/>
              </a:lnSpc>
            </a:pPr>
            <a:r>
              <a:rPr lang="en-GB" sz="2600" dirty="0"/>
              <a:t>P</a:t>
            </a:r>
            <a:r>
              <a:rPr lang="en-GB" sz="2600" dirty="0">
                <a:latin typeface="Arial" charset="0"/>
              </a:rPr>
              <a:t>apers from previous sessions</a:t>
            </a:r>
          </a:p>
          <a:p>
            <a:pPr marL="725488" indent="-552450">
              <a:lnSpc>
                <a:spcPct val="150000"/>
              </a:lnSpc>
              <a:tabLst>
                <a:tab pos="725488" algn="l"/>
              </a:tabLst>
            </a:pPr>
            <a:r>
              <a:rPr lang="en-GB" sz="3000" dirty="0">
                <a:latin typeface="Arial" charset="0"/>
              </a:rPr>
              <a:t>Templates</a:t>
            </a:r>
          </a:p>
          <a:p>
            <a:pPr marL="725488" indent="-552450">
              <a:lnSpc>
                <a:spcPct val="150000"/>
              </a:lnSpc>
              <a:tabLst>
                <a:tab pos="725488" algn="l"/>
              </a:tabLst>
            </a:pPr>
            <a:r>
              <a:rPr lang="en-GB" sz="3000" dirty="0">
                <a:latin typeface="Arial" charset="0"/>
              </a:rPr>
              <a:t>All post meeting information</a:t>
            </a:r>
            <a:endParaRPr lang="en-GB" sz="3000" dirty="0"/>
          </a:p>
        </p:txBody>
      </p:sp>
    </p:spTree>
    <p:extLst>
      <p:ext uri="{BB962C8B-B14F-4D97-AF65-F5344CB8AC3E}">
        <p14:creationId xmlns:p14="http://schemas.microsoft.com/office/powerpoint/2010/main" val="24824285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IALA Share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299037"/>
            <a:ext cx="8042276" cy="5185433"/>
          </a:xfrm>
        </p:spPr>
        <p:txBody>
          <a:bodyPr>
            <a:normAutofit/>
          </a:bodyPr>
          <a:lstStyle/>
          <a:p>
            <a:pPr marL="168275" indent="0">
              <a:buNone/>
            </a:pPr>
            <a:r>
              <a:rPr lang="en-US" sz="3200" dirty="0" smtClean="0"/>
              <a:t>Working </a:t>
            </a:r>
            <a:r>
              <a:rPr lang="en-US" sz="3200" dirty="0"/>
              <a:t>documents can be uploaded during meetings by </a:t>
            </a:r>
            <a:r>
              <a:rPr lang="en-US" sz="3200" dirty="0" smtClean="0"/>
              <a:t>using the IALA share folder on the FTP server:</a:t>
            </a:r>
            <a:endParaRPr lang="en-US" sz="3200" dirty="0">
              <a:solidFill>
                <a:srgbClr val="FF0000"/>
              </a:solidFill>
              <a:latin typeface="Arial" charset="0"/>
            </a:endParaRPr>
          </a:p>
          <a:p>
            <a:pPr marL="168275" indent="0">
              <a:buNone/>
              <a:tabLst>
                <a:tab pos="2782888" algn="l"/>
              </a:tabLst>
            </a:pPr>
            <a:r>
              <a:rPr lang="en-US" sz="3200" dirty="0" smtClean="0">
                <a:latin typeface="Arial" charset="0"/>
              </a:rPr>
              <a:t>User </a:t>
            </a:r>
            <a:r>
              <a:rPr lang="en-US" sz="3200" dirty="0">
                <a:latin typeface="Arial" charset="0"/>
              </a:rPr>
              <a:t>name	</a:t>
            </a:r>
            <a:r>
              <a:rPr lang="en-US" sz="3200" dirty="0" err="1">
                <a:solidFill>
                  <a:srgbClr val="000080"/>
                </a:solidFill>
                <a:latin typeface="Arial" charset="0"/>
              </a:rPr>
              <a:t>ialashare</a:t>
            </a:r>
            <a:endParaRPr lang="en-US" sz="3200" dirty="0">
              <a:solidFill>
                <a:srgbClr val="000080"/>
              </a:solidFill>
              <a:latin typeface="Arial" charset="0"/>
            </a:endParaRPr>
          </a:p>
          <a:p>
            <a:pPr marL="168275" indent="0">
              <a:buNone/>
              <a:tabLst>
                <a:tab pos="2782888" algn="l"/>
              </a:tabLst>
            </a:pPr>
            <a:r>
              <a:rPr lang="en-US" sz="3200" dirty="0">
                <a:latin typeface="Arial" charset="0"/>
              </a:rPr>
              <a:t>Password	</a:t>
            </a:r>
            <a:r>
              <a:rPr lang="en-US" sz="3200" dirty="0" smtClean="0">
                <a:solidFill>
                  <a:srgbClr val="000080"/>
                </a:solidFill>
                <a:latin typeface="Arial" charset="0"/>
              </a:rPr>
              <a:t>C0penhagen</a:t>
            </a:r>
          </a:p>
          <a:p>
            <a:pPr marL="168275" indent="0" algn="ctr">
              <a:buNone/>
              <a:tabLst>
                <a:tab pos="2147888" algn="l"/>
              </a:tabLst>
            </a:pPr>
            <a:endParaRPr lang="en-US" sz="3200" dirty="0" smtClean="0">
              <a:solidFill>
                <a:schemeClr val="accent6">
                  <a:lumMod val="60000"/>
                  <a:lumOff val="40000"/>
                </a:schemeClr>
              </a:solidFill>
              <a:latin typeface="Arial" charset="0"/>
            </a:endParaRPr>
          </a:p>
          <a:p>
            <a:pPr marL="168275" indent="0" algn="ctr">
              <a:buNone/>
              <a:tabLst>
                <a:tab pos="2147888" algn="l"/>
              </a:tabLst>
            </a:pPr>
            <a:r>
              <a:rPr lang="en-US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</a:rPr>
              <a:t>However</a:t>
            </a:r>
            <a:r>
              <a:rPr lang="en-US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</a:rPr>
              <a:t>, you need to use software such as </a:t>
            </a:r>
            <a:r>
              <a:rPr lang="en-US" sz="32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</a:rPr>
              <a:t>FileZilla</a:t>
            </a:r>
            <a:r>
              <a:rPr lang="en-US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</a:rPr>
              <a:t> to manage the upload</a:t>
            </a:r>
            <a:endParaRPr lang="en-US" sz="3200" dirty="0">
              <a:solidFill>
                <a:schemeClr val="accent6">
                  <a:lumMod val="60000"/>
                  <a:lumOff val="40000"/>
                </a:scheme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94447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IALA Committee website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805187"/>
            <a:ext cx="8042276" cy="4313677"/>
          </a:xfrm>
        </p:spPr>
        <p:txBody>
          <a:bodyPr>
            <a:normAutofit/>
          </a:bodyPr>
          <a:lstStyle/>
          <a:p>
            <a:pPr marL="168275" indent="0">
              <a:lnSpc>
                <a:spcPct val="120000"/>
              </a:lnSpc>
              <a:buNone/>
            </a:pPr>
            <a:r>
              <a:rPr lang="en-GB" dirty="0" smtClean="0"/>
              <a:t>For all meetings, you should find:</a:t>
            </a:r>
          </a:p>
          <a:p>
            <a:pPr marL="722313" indent="-554038">
              <a:lnSpc>
                <a:spcPct val="120000"/>
              </a:lnSpc>
            </a:pPr>
            <a:r>
              <a:rPr lang="en-GB" dirty="0" smtClean="0"/>
              <a:t>Input papers</a:t>
            </a:r>
            <a:endParaRPr lang="en-GB" dirty="0"/>
          </a:p>
          <a:p>
            <a:pPr marL="722313" indent="-554038">
              <a:lnSpc>
                <a:spcPct val="120000"/>
              </a:lnSpc>
            </a:pPr>
            <a:r>
              <a:rPr lang="en-GB" dirty="0" smtClean="0"/>
              <a:t>Output</a:t>
            </a:r>
          </a:p>
          <a:p>
            <a:pPr marL="1435100" lvl="1" indent="-717550">
              <a:lnSpc>
                <a:spcPct val="120000"/>
              </a:lnSpc>
            </a:pPr>
            <a:r>
              <a:rPr lang="en-GB" dirty="0" smtClean="0"/>
              <a:t>Output papers</a:t>
            </a:r>
          </a:p>
          <a:p>
            <a:pPr marL="1435100" lvl="1" indent="-717550">
              <a:lnSpc>
                <a:spcPct val="120000"/>
              </a:lnSpc>
            </a:pPr>
            <a:r>
              <a:rPr lang="en-GB" dirty="0" smtClean="0"/>
              <a:t>Working papers</a:t>
            </a:r>
          </a:p>
          <a:p>
            <a:pPr marL="1435100" lvl="1" indent="-717550">
              <a:lnSpc>
                <a:spcPct val="120000"/>
              </a:lnSpc>
            </a:pPr>
            <a:r>
              <a:rPr lang="en-GB" dirty="0" smtClean="0"/>
              <a:t>Presentations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315737" y="1201738"/>
            <a:ext cx="653255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Log in via</a:t>
            </a:r>
            <a:r>
              <a:rPr lang="en-GB" sz="3200" dirty="0" smtClean="0">
                <a:solidFill>
                  <a:srgbClr val="000080"/>
                </a:solidFill>
                <a:latin typeface="Arial" pitchFamily="34" charset="0"/>
                <a:cs typeface="Arial" pitchFamily="34" charset="0"/>
              </a:rPr>
              <a:t> http://</a:t>
            </a:r>
            <a:r>
              <a:rPr lang="en-GB" sz="3200" dirty="0" err="1" smtClean="0">
                <a:solidFill>
                  <a:srgbClr val="000080"/>
                </a:solidFill>
                <a:latin typeface="Arial" pitchFamily="34" charset="0"/>
                <a:cs typeface="Arial" pitchFamily="34" charset="0"/>
              </a:rPr>
              <a:t>www.iala-aism.org</a:t>
            </a:r>
            <a:r>
              <a:rPr lang="en-GB" sz="3200" dirty="0" smtClean="0">
                <a:solidFill>
                  <a:srgbClr val="000080"/>
                </a:solidFill>
                <a:latin typeface="Arial" pitchFamily="34" charset="0"/>
                <a:cs typeface="Arial" pitchFamily="34" charset="0"/>
              </a:rPr>
              <a:t>/</a:t>
            </a:r>
            <a:endParaRPr lang="en-GB" sz="3200" dirty="0">
              <a:solidFill>
                <a:srgbClr val="00008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068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IALA e-mail addresses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299037"/>
            <a:ext cx="8042276" cy="5162141"/>
          </a:xfrm>
        </p:spPr>
        <p:txBody>
          <a:bodyPr/>
          <a:lstStyle/>
          <a:p>
            <a:pPr marL="173038" indent="0">
              <a:buNone/>
            </a:pPr>
            <a:r>
              <a:rPr lang="en-GB" dirty="0">
                <a:latin typeface="Arial" charset="0"/>
              </a:rPr>
              <a:t>The e-mail addresses at IALA now take the form:</a:t>
            </a:r>
          </a:p>
          <a:p>
            <a:pPr marL="177800" lvl="1" indent="0">
              <a:buNone/>
            </a:pPr>
            <a:r>
              <a:rPr lang="en-GB" sz="2800" dirty="0">
                <a:latin typeface="Arial" charset="0"/>
                <a:hlinkClick r:id="rId2"/>
              </a:rPr>
              <a:t>firstname.lastname@iala-aism.org</a:t>
            </a:r>
            <a:r>
              <a:rPr lang="en-GB" sz="2800" dirty="0">
                <a:latin typeface="Arial" charset="0"/>
              </a:rPr>
              <a:t> </a:t>
            </a:r>
          </a:p>
          <a:p>
            <a:pPr marL="173038" indent="0">
              <a:buNone/>
            </a:pPr>
            <a:r>
              <a:rPr lang="en-GB" dirty="0">
                <a:latin typeface="Arial" charset="0"/>
              </a:rPr>
              <a:t>The general e-mail address for IALA is:</a:t>
            </a:r>
          </a:p>
          <a:p>
            <a:pPr marL="173038" indent="0">
              <a:buNone/>
            </a:pPr>
            <a:r>
              <a:rPr lang="en-GB" dirty="0">
                <a:latin typeface="Arial" charset="0"/>
                <a:hlinkClick r:id="rId3"/>
              </a:rPr>
              <a:t>contact@iala-aism.org</a:t>
            </a:r>
            <a:r>
              <a:rPr lang="en-GB" dirty="0">
                <a:latin typeface="Arial" charset="0"/>
              </a:rPr>
              <a:t> </a:t>
            </a:r>
          </a:p>
          <a:p>
            <a:pPr marL="173038" indent="0">
              <a:buNone/>
            </a:pPr>
            <a:r>
              <a:rPr lang="en-GB" dirty="0">
                <a:latin typeface="Arial" charset="0"/>
              </a:rPr>
              <a:t>The e-mail address for the Secretary-General is:</a:t>
            </a:r>
          </a:p>
          <a:p>
            <a:pPr marL="173038" indent="0">
              <a:buNone/>
            </a:pPr>
            <a:r>
              <a:rPr lang="en-GB" dirty="0">
                <a:latin typeface="Arial" charset="0"/>
                <a:hlinkClick r:id="rId4"/>
              </a:rPr>
              <a:t>Sec-Gen@iala-aism.org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465294" y="5730976"/>
            <a:ext cx="447289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Arial"/>
                <a:cs typeface="Arial"/>
              </a:rPr>
              <a:t>Please start using them</a:t>
            </a:r>
            <a:endParaRPr lang="en-GB" sz="32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142788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WiFi</a:t>
            </a:r>
            <a:r>
              <a:rPr lang="en-US" dirty="0" smtClean="0"/>
              <a:t> &amp; </a:t>
            </a:r>
            <a:r>
              <a:rPr lang="en-US" dirty="0" err="1" smtClean="0"/>
              <a:t>ethernet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There are three </a:t>
            </a:r>
            <a:r>
              <a:rPr lang="en-US" dirty="0"/>
              <a:t>‘secure’ </a:t>
            </a:r>
            <a:r>
              <a:rPr lang="en-US" dirty="0" smtClean="0"/>
              <a:t>guest hubs</a:t>
            </a:r>
            <a:endParaRPr lang="en-US" dirty="0"/>
          </a:p>
          <a:p>
            <a:r>
              <a:rPr lang="en-US" dirty="0" smtClean="0"/>
              <a:t>Look for IALAGUEST1 - 3</a:t>
            </a:r>
            <a:endParaRPr lang="en-US" dirty="0"/>
          </a:p>
          <a:p>
            <a:r>
              <a:rPr lang="en-US" dirty="0" smtClean="0"/>
              <a:t>Password - </a:t>
            </a:r>
            <a:r>
              <a:rPr lang="en-US" dirty="0" smtClean="0">
                <a:solidFill>
                  <a:srgbClr val="FF0000"/>
                </a:solidFill>
              </a:rPr>
              <a:t>belair2011</a:t>
            </a:r>
          </a:p>
          <a:p>
            <a:pPr marL="0" indent="0">
              <a:buNone/>
            </a:pPr>
            <a:r>
              <a:rPr lang="en-US" dirty="0" smtClean="0"/>
              <a:t>Ethernet</a:t>
            </a:r>
            <a:endParaRPr lang="en-US" dirty="0"/>
          </a:p>
          <a:p>
            <a:r>
              <a:rPr lang="en-US" dirty="0" smtClean="0"/>
              <a:t>In plenary, please use the </a:t>
            </a:r>
            <a:r>
              <a:rPr lang="en-US" dirty="0" err="1" smtClean="0"/>
              <a:t>ethernet</a:t>
            </a:r>
            <a:r>
              <a:rPr lang="en-US" dirty="0" smtClean="0"/>
              <a:t> cables not the </a:t>
            </a:r>
            <a:r>
              <a:rPr lang="en-US" dirty="0" err="1" smtClean="0"/>
              <a:t>WiFi</a:t>
            </a:r>
            <a:r>
              <a:rPr lang="en-US" dirty="0" smtClean="0"/>
              <a:t>, which is not designed for plenary use</a:t>
            </a:r>
            <a:endParaRPr lang="en-US" dirty="0"/>
          </a:p>
          <a:p>
            <a:r>
              <a:rPr lang="en-US" dirty="0" smtClean="0"/>
              <a:t>There is limited </a:t>
            </a:r>
            <a:r>
              <a:rPr lang="en-US" dirty="0" err="1"/>
              <a:t>ethernet</a:t>
            </a:r>
            <a:r>
              <a:rPr lang="en-US" dirty="0"/>
              <a:t> </a:t>
            </a:r>
            <a:r>
              <a:rPr lang="en-US" dirty="0" smtClean="0"/>
              <a:t>access in </a:t>
            </a:r>
            <a:r>
              <a:rPr lang="en-US" dirty="0"/>
              <a:t>WG </a:t>
            </a:r>
            <a:r>
              <a:rPr lang="en-US" dirty="0" smtClean="0"/>
              <a:t>rooms</a:t>
            </a:r>
          </a:p>
          <a:p>
            <a:pPr lvl="1"/>
            <a:r>
              <a:rPr lang="en-US" dirty="0" smtClean="0"/>
              <a:t>Please use sockets marked ‘A’ and beware the trip hazard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99148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IALA - AISM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464235"/>
            <a:ext cx="8042276" cy="168835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4800" dirty="0" smtClean="0"/>
              <a:t>If there are </a:t>
            </a:r>
            <a:r>
              <a:rPr lang="en-GB" sz="4800" dirty="0"/>
              <a:t>there any </a:t>
            </a:r>
            <a:r>
              <a:rPr lang="en-GB" sz="4800" dirty="0" smtClean="0"/>
              <a:t>questions?</a:t>
            </a:r>
          </a:p>
        </p:txBody>
      </p:sp>
      <p:pic>
        <p:nvPicPr>
          <p:cNvPr id="4" name="Picture 3" descr="MC900078622.WM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856" y="4463068"/>
            <a:ext cx="1062804" cy="229303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26236" y="3583811"/>
            <a:ext cx="449614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200" dirty="0" smtClean="0">
                <a:latin typeface="Arial"/>
                <a:cs typeface="Arial"/>
              </a:rPr>
              <a:t>Please contact IALA via</a:t>
            </a:r>
          </a:p>
          <a:p>
            <a:pPr algn="ctr"/>
            <a:r>
              <a:rPr lang="en-GB" sz="3200" dirty="0" smtClean="0">
                <a:latin typeface="Arial"/>
                <a:cs typeface="Arial"/>
                <a:hlinkClick r:id="rId3"/>
              </a:rPr>
              <a:t>contact@iala-aism.org</a:t>
            </a:r>
            <a:r>
              <a:rPr lang="en-GB" sz="3200" dirty="0" smtClean="0">
                <a:latin typeface="Arial"/>
                <a:cs typeface="Arial"/>
              </a:rPr>
              <a:t> </a:t>
            </a:r>
            <a:endParaRPr lang="en-GB" sz="32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230803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</a:t>
            </a:r>
            <a:r>
              <a:rPr lang="en-US" dirty="0" smtClean="0"/>
              <a:t>xits &amp; meeting </a:t>
            </a:r>
            <a:r>
              <a:rPr lang="en-US" dirty="0" smtClean="0">
                <a:solidFill>
                  <a:srgbClr val="2C7C9F"/>
                </a:solidFill>
              </a:rPr>
              <a:t>rooms</a:t>
            </a:r>
            <a:r>
              <a:rPr lang="en-US" dirty="0" smtClean="0"/>
              <a:t> layout</a:t>
            </a:r>
            <a:endParaRPr lang="en-US" dirty="0"/>
          </a:p>
        </p:txBody>
      </p:sp>
      <p:pic>
        <p:nvPicPr>
          <p:cNvPr id="4" name="Content Placeholder 3" descr="New office layout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8" b="4768"/>
          <a:stretch>
            <a:fillRect/>
          </a:stretch>
        </p:blipFill>
        <p:spPr>
          <a:xfrm>
            <a:off x="1142104" y="1335745"/>
            <a:ext cx="8000618" cy="48231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18110633">
            <a:off x="7024858" y="4789588"/>
            <a:ext cx="1901189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200B5B"/>
                </a:solidFill>
                <a:latin typeface="Arial"/>
                <a:cs typeface="Arial"/>
              </a:rPr>
              <a:t>Avenue St Fiacre</a:t>
            </a:r>
            <a:endParaRPr lang="en-US" sz="1600" dirty="0">
              <a:solidFill>
                <a:srgbClr val="200B5B"/>
              </a:solidFill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 rot="3676918">
            <a:off x="1405214" y="4736564"/>
            <a:ext cx="1885508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200B5B"/>
                </a:solidFill>
                <a:latin typeface="Arial"/>
                <a:cs typeface="Arial"/>
              </a:rPr>
              <a:t>Rue des </a:t>
            </a:r>
            <a:r>
              <a:rPr lang="en-US" sz="1600" dirty="0" err="1" smtClean="0">
                <a:solidFill>
                  <a:srgbClr val="200B5B"/>
                </a:solidFill>
                <a:latin typeface="Arial"/>
                <a:cs typeface="Arial"/>
              </a:rPr>
              <a:t>Gaudines</a:t>
            </a:r>
            <a:endParaRPr lang="en-US" sz="1600" dirty="0">
              <a:solidFill>
                <a:srgbClr val="200B5B"/>
              </a:solidFill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66188" y="2535175"/>
            <a:ext cx="3558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80"/>
                </a:solidFill>
                <a:latin typeface="Arial"/>
                <a:cs typeface="Arial"/>
              </a:rPr>
              <a:t>1</a:t>
            </a:r>
            <a:endParaRPr lang="en-US" sz="2400" dirty="0">
              <a:solidFill>
                <a:srgbClr val="000080"/>
              </a:solidFill>
              <a:latin typeface="Arial"/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24988" y="2128775"/>
            <a:ext cx="3558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80"/>
                </a:solidFill>
                <a:latin typeface="Arial"/>
                <a:cs typeface="Arial"/>
              </a:rPr>
              <a:t>2</a:t>
            </a:r>
            <a:endParaRPr lang="en-US" sz="2400" dirty="0">
              <a:solidFill>
                <a:srgbClr val="000080"/>
              </a:solidFill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86351" y="4973577"/>
            <a:ext cx="387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80"/>
                </a:solidFill>
                <a:latin typeface="Arial"/>
                <a:cs typeface="Arial"/>
              </a:rPr>
              <a:t>6</a:t>
            </a:r>
            <a:endParaRPr lang="en-US" sz="2400" dirty="0">
              <a:solidFill>
                <a:srgbClr val="000080"/>
              </a:solidFill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04322" y="2941575"/>
            <a:ext cx="3558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80"/>
                </a:solidFill>
                <a:latin typeface="Arial"/>
                <a:cs typeface="Arial"/>
              </a:rPr>
              <a:t>3</a:t>
            </a:r>
            <a:endParaRPr lang="en-US" sz="2400" dirty="0">
              <a:solidFill>
                <a:srgbClr val="000080"/>
              </a:solidFill>
              <a:latin typeface="Arial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30855" y="1976375"/>
            <a:ext cx="3558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0080"/>
                </a:solidFill>
                <a:latin typeface="Arial"/>
                <a:cs typeface="Arial"/>
              </a:rPr>
              <a:t>4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045015" y="1976375"/>
            <a:ext cx="3558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80"/>
                </a:solidFill>
                <a:latin typeface="Arial"/>
                <a:cs typeface="Arial"/>
              </a:rPr>
              <a:t>5</a:t>
            </a:r>
            <a:endParaRPr lang="en-US" sz="2400" dirty="0">
              <a:solidFill>
                <a:srgbClr val="000080"/>
              </a:solidFill>
              <a:latin typeface="Arial"/>
              <a:cs typeface="Arial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1278" y="1089389"/>
            <a:ext cx="12282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Plenary</a:t>
            </a:r>
            <a:endParaRPr lang="en-US" sz="2400" dirty="0">
              <a:solidFill>
                <a:schemeClr val="accent6">
                  <a:lumMod val="60000"/>
                  <a:lumOff val="40000"/>
                </a:schemeClr>
              </a:solidFill>
              <a:latin typeface="Arial"/>
              <a:cs typeface="Arial"/>
            </a:endParaRPr>
          </a:p>
        </p:txBody>
      </p:sp>
      <p:cxnSp>
        <p:nvCxnSpPr>
          <p:cNvPr id="14" name="Straight Arrow Connector 13"/>
          <p:cNvCxnSpPr>
            <a:stCxn id="13" idx="2"/>
          </p:cNvCxnSpPr>
          <p:nvPr/>
        </p:nvCxnSpPr>
        <p:spPr bwMode="auto">
          <a:xfrm>
            <a:off x="612833" y="1551054"/>
            <a:ext cx="1972973" cy="886847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rgbClr val="000080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547997" y="3604699"/>
            <a:ext cx="1416223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8080"/>
                </a:solidFill>
                <a:latin typeface="Arial"/>
                <a:cs typeface="Arial"/>
              </a:rPr>
              <a:t>Main exit</a:t>
            </a:r>
            <a:endParaRPr lang="en-US" sz="2400" dirty="0">
              <a:solidFill>
                <a:srgbClr val="008080"/>
              </a:solidFill>
              <a:latin typeface="Arial"/>
              <a:cs typeface="Arial"/>
            </a:endParaRPr>
          </a:p>
        </p:txBody>
      </p:sp>
      <p:cxnSp>
        <p:nvCxnSpPr>
          <p:cNvPr id="16" name="Straight Arrow Connector 15"/>
          <p:cNvCxnSpPr/>
          <p:nvPr/>
        </p:nvCxnSpPr>
        <p:spPr bwMode="auto">
          <a:xfrm flipV="1">
            <a:off x="1964220" y="3745322"/>
            <a:ext cx="1030281" cy="76788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rgbClr val="2300D5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17" name="TextBox 16"/>
          <p:cNvSpPr txBox="1"/>
          <p:nvPr/>
        </p:nvSpPr>
        <p:spPr>
          <a:xfrm>
            <a:off x="5332722" y="4973577"/>
            <a:ext cx="954934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2300D5"/>
                </a:solidFill>
                <a:latin typeface="Arial"/>
                <a:cs typeface="Arial"/>
              </a:rPr>
              <a:t>Lounge</a:t>
            </a:r>
            <a:endParaRPr lang="en-US" sz="1800" dirty="0">
              <a:solidFill>
                <a:srgbClr val="2300D5"/>
              </a:solidFill>
              <a:latin typeface="Arial"/>
              <a:cs typeface="Arial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968214" y="5855697"/>
            <a:ext cx="1741282" cy="83099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8080"/>
                </a:solidFill>
                <a:latin typeface="Arial"/>
                <a:cs typeface="Arial"/>
              </a:rPr>
              <a:t>Emergency</a:t>
            </a:r>
          </a:p>
          <a:p>
            <a:r>
              <a:rPr lang="en-US" sz="2400" dirty="0" smtClean="0">
                <a:solidFill>
                  <a:srgbClr val="008080"/>
                </a:solidFill>
                <a:latin typeface="Arial"/>
                <a:cs typeface="Arial"/>
              </a:rPr>
              <a:t>exit</a:t>
            </a:r>
            <a:endParaRPr lang="en-US" sz="2400" dirty="0">
              <a:solidFill>
                <a:srgbClr val="008080"/>
              </a:solidFill>
              <a:latin typeface="Arial"/>
              <a:cs typeface="Arial"/>
            </a:endParaRPr>
          </a:p>
        </p:txBody>
      </p:sp>
      <p:cxnSp>
        <p:nvCxnSpPr>
          <p:cNvPr id="19" name="Straight Arrow Connector 18"/>
          <p:cNvCxnSpPr/>
          <p:nvPr/>
        </p:nvCxnSpPr>
        <p:spPr bwMode="auto">
          <a:xfrm flipV="1">
            <a:off x="7060159" y="3822110"/>
            <a:ext cx="287630" cy="2065867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rgbClr val="2300D5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4655388" y="5887977"/>
            <a:ext cx="954370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2300D5"/>
                </a:solidFill>
                <a:latin typeface="Arial"/>
                <a:cs typeface="Arial"/>
              </a:rPr>
              <a:t>Terrace</a:t>
            </a:r>
            <a:endParaRPr lang="en-US" sz="1800" dirty="0">
              <a:solidFill>
                <a:srgbClr val="2300D5"/>
              </a:solidFill>
              <a:latin typeface="Arial"/>
              <a:cs typeface="Arial"/>
            </a:endParaRPr>
          </a:p>
        </p:txBody>
      </p:sp>
      <p:cxnSp>
        <p:nvCxnSpPr>
          <p:cNvPr id="21" name="Straight Arrow Connector 20"/>
          <p:cNvCxnSpPr/>
          <p:nvPr/>
        </p:nvCxnSpPr>
        <p:spPr bwMode="auto">
          <a:xfrm flipH="1" flipV="1">
            <a:off x="4380222" y="5657259"/>
            <a:ext cx="275166" cy="366185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rgbClr val="2300D5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22" name="Straight Arrow Connector 21"/>
          <p:cNvCxnSpPr/>
          <p:nvPr/>
        </p:nvCxnSpPr>
        <p:spPr bwMode="auto">
          <a:xfrm flipV="1">
            <a:off x="5620588" y="5663609"/>
            <a:ext cx="283634" cy="393702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rgbClr val="2300D5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24" name="TextBox 23"/>
          <p:cNvSpPr txBox="1"/>
          <p:nvPr/>
        </p:nvSpPr>
        <p:spPr>
          <a:xfrm>
            <a:off x="3581797" y="990644"/>
            <a:ext cx="31186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Emergency muster</a:t>
            </a:r>
          </a:p>
          <a:p>
            <a:pPr algn="ctr"/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point</a:t>
            </a:r>
            <a:endParaRPr lang="en-US" sz="2400" dirty="0">
              <a:solidFill>
                <a:schemeClr val="accent6">
                  <a:lumMod val="60000"/>
                  <a:lumOff val="4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4949548" y="2298108"/>
            <a:ext cx="383174" cy="406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Arrow Connector 25"/>
          <p:cNvCxnSpPr>
            <a:stCxn id="24" idx="2"/>
            <a:endCxn id="25" idx="0"/>
          </p:cNvCxnSpPr>
          <p:nvPr/>
        </p:nvCxnSpPr>
        <p:spPr bwMode="auto">
          <a:xfrm>
            <a:off x="5141135" y="1821641"/>
            <a:ext cx="0" cy="476467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rgbClr val="2300D5"/>
            </a:solidFill>
            <a:prstDash val="solid"/>
            <a:round/>
            <a:headEnd type="none" w="sm" len="sm"/>
            <a:tailEnd type="arrow"/>
          </a:ln>
          <a:effectLst/>
        </p:spPr>
      </p:cxnSp>
      <p:pic>
        <p:nvPicPr>
          <p:cNvPr id="3" name="Picture 2" descr="ams_Logo_100x10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625" y="2328145"/>
            <a:ext cx="617288" cy="613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012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IALA Staff location</a:t>
            </a:r>
            <a:endParaRPr lang="fr-FR" dirty="0"/>
          </a:p>
        </p:txBody>
      </p:sp>
      <p:pic>
        <p:nvPicPr>
          <p:cNvPr id="4" name="Content Placeholder 3" descr="New office layout.pdf"/>
          <p:cNvPicPr>
            <a:picLocks noGrp="1" noChangeAspect="1"/>
          </p:cNvPicPr>
          <p:nvPr>
            <p:ph idx="1"/>
          </p:nvPr>
        </p:nvPicPr>
        <p:blipFill>
          <a:blip r:embed="rId2">
            <a:alphaModFix amt="7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8" b="4768"/>
          <a:stretch>
            <a:fillRect/>
          </a:stretch>
        </p:blipFill>
        <p:spPr>
          <a:xfrm>
            <a:off x="1143382" y="1253066"/>
            <a:ext cx="8000618" cy="4690533"/>
          </a:xfrm>
        </p:spPr>
      </p:pic>
      <p:sp>
        <p:nvSpPr>
          <p:cNvPr id="5" name="TextBox 4"/>
          <p:cNvSpPr txBox="1"/>
          <p:nvPr/>
        </p:nvSpPr>
        <p:spPr>
          <a:xfrm rot="18110633">
            <a:off x="7026136" y="4574279"/>
            <a:ext cx="1901189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200B5B"/>
                </a:solidFill>
              </a:rPr>
              <a:t>Avenue St Fiacre</a:t>
            </a:r>
            <a:endParaRPr lang="en-US" sz="1600" dirty="0">
              <a:solidFill>
                <a:srgbClr val="200B5B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3676918">
            <a:off x="1396733" y="4479715"/>
            <a:ext cx="1743658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200B5B"/>
                </a:solidFill>
              </a:rPr>
              <a:t>Rue des </a:t>
            </a:r>
            <a:r>
              <a:rPr lang="en-US" sz="1600" dirty="0" err="1" smtClean="0">
                <a:solidFill>
                  <a:srgbClr val="200B5B"/>
                </a:solidFill>
              </a:rPr>
              <a:t>Gaudines</a:t>
            </a:r>
            <a:endParaRPr lang="en-US" sz="1600" dirty="0">
              <a:solidFill>
                <a:srgbClr val="200B5B"/>
              </a:solidFill>
            </a:endParaRPr>
          </a:p>
        </p:txBody>
      </p:sp>
      <p:cxnSp>
        <p:nvCxnSpPr>
          <p:cNvPr id="7" name="Straight Arrow Connector 6"/>
          <p:cNvCxnSpPr>
            <a:stCxn id="15" idx="2"/>
          </p:cNvCxnSpPr>
          <p:nvPr/>
        </p:nvCxnSpPr>
        <p:spPr bwMode="auto">
          <a:xfrm>
            <a:off x="4246150" y="2245844"/>
            <a:ext cx="342783" cy="1818156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rgbClr val="000080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8" name="Straight Arrow Connector 7"/>
          <p:cNvCxnSpPr>
            <a:stCxn id="22" idx="3"/>
          </p:cNvCxnSpPr>
          <p:nvPr/>
        </p:nvCxnSpPr>
        <p:spPr bwMode="auto">
          <a:xfrm>
            <a:off x="2186247" y="3298855"/>
            <a:ext cx="1268153" cy="155545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rgbClr val="2300D5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5418667" y="4622801"/>
            <a:ext cx="954934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FF0000"/>
                </a:solidFill>
                <a:latin typeface="+mn-lt"/>
              </a:rPr>
              <a:t>Lounge</a:t>
            </a:r>
            <a:endParaRPr lang="en-US" sz="1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28938" y="5538633"/>
            <a:ext cx="967445" cy="646331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800" dirty="0" smtClean="0">
                <a:solidFill>
                  <a:srgbClr val="FF0000"/>
                </a:solidFill>
                <a:latin typeface="+mn-lt"/>
              </a:rPr>
              <a:t>Internet</a:t>
            </a:r>
          </a:p>
          <a:p>
            <a:pPr algn="ctr"/>
            <a:r>
              <a:rPr lang="en-US" sz="1800" dirty="0" smtClean="0">
                <a:solidFill>
                  <a:srgbClr val="FF0000"/>
                </a:solidFill>
                <a:latin typeface="+mn-lt"/>
              </a:rPr>
              <a:t>X 2</a:t>
            </a:r>
            <a:endParaRPr lang="en-US" sz="1800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11" name="Straight Arrow Connector 10"/>
          <p:cNvCxnSpPr>
            <a:stCxn id="10" idx="1"/>
          </p:cNvCxnSpPr>
          <p:nvPr/>
        </p:nvCxnSpPr>
        <p:spPr bwMode="auto">
          <a:xfrm flipH="1" flipV="1">
            <a:off x="5418667" y="4992133"/>
            <a:ext cx="2610271" cy="869666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rgbClr val="2300D5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3403600" y="4758268"/>
            <a:ext cx="7034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+mn-lt"/>
              </a:rPr>
              <a:t>SG</a:t>
            </a:r>
            <a:endParaRPr lang="en-US" sz="2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96000" y="3556002"/>
            <a:ext cx="7402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+mn-lt"/>
              </a:rPr>
              <a:t>TCM</a:t>
            </a:r>
            <a:endParaRPr lang="en-US" sz="2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35201" y="2269068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+mn-lt"/>
              </a:rPr>
              <a:t>Plenary</a:t>
            </a:r>
            <a:endParaRPr lang="en-US" sz="2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40668" y="1845734"/>
            <a:ext cx="12109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+mn-lt"/>
              </a:rPr>
              <a:t>Graphics</a:t>
            </a:r>
            <a:endParaRPr lang="en-US" sz="2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55068" y="2302935"/>
            <a:ext cx="12524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+mn-lt"/>
              </a:rPr>
              <a:t>Accounts</a:t>
            </a:r>
            <a:endParaRPr lang="en-US" sz="2000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17" name="Straight Arrow Connector 16"/>
          <p:cNvCxnSpPr/>
          <p:nvPr/>
        </p:nvCxnSpPr>
        <p:spPr bwMode="auto">
          <a:xfrm flipH="1">
            <a:off x="4961466" y="2709333"/>
            <a:ext cx="135467" cy="1439333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rgbClr val="2300D5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5858935" y="1557867"/>
            <a:ext cx="8688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+mn-lt"/>
              </a:rPr>
              <a:t>Print</a:t>
            </a:r>
          </a:p>
          <a:p>
            <a:r>
              <a:rPr lang="en-US" sz="2000" dirty="0" smtClean="0">
                <a:solidFill>
                  <a:srgbClr val="FF0000"/>
                </a:solidFill>
                <a:latin typeface="+mn-lt"/>
              </a:rPr>
              <a:t>Room</a:t>
            </a:r>
            <a:endParaRPr lang="en-US" sz="2000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19" name="Straight Arrow Connector 18"/>
          <p:cNvCxnSpPr/>
          <p:nvPr/>
        </p:nvCxnSpPr>
        <p:spPr bwMode="auto">
          <a:xfrm flipH="1">
            <a:off x="6011333" y="2201333"/>
            <a:ext cx="220135" cy="1998134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rgbClr val="2300D5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5033985" y="2760135"/>
            <a:ext cx="10971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+mn-lt"/>
              </a:rPr>
              <a:t>Finance</a:t>
            </a:r>
            <a:endParaRPr lang="en-US" sz="2000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21" name="Straight Arrow Connector 20"/>
          <p:cNvCxnSpPr>
            <a:stCxn id="20" idx="2"/>
          </p:cNvCxnSpPr>
          <p:nvPr/>
        </p:nvCxnSpPr>
        <p:spPr bwMode="auto">
          <a:xfrm flipH="1">
            <a:off x="5372650" y="3160245"/>
            <a:ext cx="209898" cy="1073088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rgbClr val="2300D5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22" name="TextBox 21"/>
          <p:cNvSpPr txBox="1"/>
          <p:nvPr/>
        </p:nvSpPr>
        <p:spPr>
          <a:xfrm>
            <a:off x="846668" y="3098800"/>
            <a:ext cx="1339579" cy="40011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+mn-lt"/>
              </a:rPr>
              <a:t>Reception</a:t>
            </a:r>
            <a:endParaRPr lang="en-US" sz="2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97468" y="3556000"/>
            <a:ext cx="924477" cy="40011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+mn-lt"/>
              </a:rPr>
              <a:t>Admin</a:t>
            </a:r>
            <a:endParaRPr lang="en-US" sz="2000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24" name="Straight Arrow Connector 23"/>
          <p:cNvCxnSpPr>
            <a:stCxn id="23" idx="3"/>
          </p:cNvCxnSpPr>
          <p:nvPr/>
        </p:nvCxnSpPr>
        <p:spPr bwMode="auto">
          <a:xfrm>
            <a:off x="1821945" y="3756055"/>
            <a:ext cx="2123522" cy="3145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rgbClr val="2300D5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27" name="TextBox 26"/>
          <p:cNvSpPr txBox="1"/>
          <p:nvPr/>
        </p:nvSpPr>
        <p:spPr>
          <a:xfrm>
            <a:off x="2286001" y="6163733"/>
            <a:ext cx="968635" cy="40011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+mn-lt"/>
              </a:rPr>
              <a:t>Library</a:t>
            </a:r>
            <a:endParaRPr lang="en-US" sz="2000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28" name="Straight Arrow Connector 27"/>
          <p:cNvCxnSpPr/>
          <p:nvPr/>
        </p:nvCxnSpPr>
        <p:spPr bwMode="auto">
          <a:xfrm flipV="1">
            <a:off x="2833732" y="5012267"/>
            <a:ext cx="1501201" cy="1148322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rgbClr val="2300D5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29" name="TextBox 28"/>
          <p:cNvSpPr txBox="1"/>
          <p:nvPr/>
        </p:nvSpPr>
        <p:spPr>
          <a:xfrm>
            <a:off x="4859868" y="6282267"/>
            <a:ext cx="1548596" cy="40011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+mn-lt"/>
              </a:rPr>
              <a:t>Guest office</a:t>
            </a:r>
            <a:endParaRPr lang="en-US" sz="2000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30" name="Straight Arrow Connector 29"/>
          <p:cNvCxnSpPr>
            <a:stCxn id="29" idx="0"/>
          </p:cNvCxnSpPr>
          <p:nvPr/>
        </p:nvCxnSpPr>
        <p:spPr bwMode="auto">
          <a:xfrm flipH="1" flipV="1">
            <a:off x="4859867" y="5063067"/>
            <a:ext cx="774299" cy="1219200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rgbClr val="2300D5"/>
            </a:solidFill>
            <a:prstDash val="solid"/>
            <a:round/>
            <a:headEnd type="none" w="sm" len="sm"/>
            <a:tailEnd type="arrow"/>
          </a:ln>
          <a:effectLst/>
        </p:spPr>
      </p:cxnSp>
      <p:pic>
        <p:nvPicPr>
          <p:cNvPr id="31" name="Picture 30" descr="ams_Logo_100x10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625" y="2146705"/>
            <a:ext cx="617288" cy="613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1475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3" descr="New office layout.pd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8" b="4768"/>
          <a:stretch>
            <a:fillRect/>
          </a:stretch>
        </p:blipFill>
        <p:spPr>
          <a:xfrm>
            <a:off x="381497" y="1292327"/>
            <a:ext cx="8561669" cy="5019461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Facilities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8110633">
            <a:off x="6649645" y="4751051"/>
            <a:ext cx="2034512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200B5B"/>
                </a:solidFill>
                <a:latin typeface="+mn-lt"/>
              </a:rPr>
              <a:t>Avenue St Fiacre</a:t>
            </a:r>
            <a:endParaRPr lang="en-US" sz="1600" dirty="0">
              <a:solidFill>
                <a:srgbClr val="200B5B"/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 rot="3385143">
            <a:off x="388639" y="4085509"/>
            <a:ext cx="1964809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200B5B"/>
                </a:solidFill>
                <a:latin typeface="+mn-lt"/>
              </a:rPr>
              <a:t>Rue des </a:t>
            </a:r>
            <a:r>
              <a:rPr lang="en-US" sz="1600" dirty="0" err="1" smtClean="0">
                <a:solidFill>
                  <a:srgbClr val="200B5B"/>
                </a:solidFill>
                <a:latin typeface="+mn-lt"/>
              </a:rPr>
              <a:t>Gaudines</a:t>
            </a:r>
            <a:endParaRPr lang="en-US" sz="1600" dirty="0">
              <a:solidFill>
                <a:srgbClr val="200B5B"/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36104" y="1811007"/>
            <a:ext cx="15904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2300D5"/>
                </a:solidFill>
                <a:latin typeface="+mn-lt"/>
              </a:rPr>
              <a:t>Toilets</a:t>
            </a:r>
            <a:endParaRPr lang="en-US" sz="3600" dirty="0">
              <a:solidFill>
                <a:srgbClr val="2300D5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6635" y="4966861"/>
            <a:ext cx="1129884" cy="1200329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2300D5"/>
                </a:solidFill>
                <a:latin typeface="+mn-lt"/>
              </a:rPr>
              <a:t>Ladies</a:t>
            </a:r>
          </a:p>
          <a:p>
            <a:r>
              <a:rPr lang="en-US" sz="1800" dirty="0" smtClean="0">
                <a:solidFill>
                  <a:srgbClr val="2300D5"/>
                </a:solidFill>
                <a:latin typeface="+mn-lt"/>
              </a:rPr>
              <a:t>Shower</a:t>
            </a:r>
          </a:p>
          <a:p>
            <a:r>
              <a:rPr lang="en-US" sz="1800" dirty="0" smtClean="0">
                <a:solidFill>
                  <a:srgbClr val="2300D5"/>
                </a:solidFill>
                <a:latin typeface="+mn-lt"/>
              </a:rPr>
              <a:t>Urinal</a:t>
            </a:r>
          </a:p>
          <a:p>
            <a:r>
              <a:rPr lang="en-US" dirty="0" smtClean="0">
                <a:solidFill>
                  <a:srgbClr val="2300D5"/>
                </a:solidFill>
              </a:rPr>
              <a:t>Disabled</a:t>
            </a:r>
            <a:endParaRPr lang="en-US" sz="1800" dirty="0">
              <a:solidFill>
                <a:srgbClr val="2300D5"/>
              </a:solidFill>
              <a:latin typeface="+mn-lt"/>
            </a:endParaRPr>
          </a:p>
        </p:txBody>
      </p:sp>
      <p:cxnSp>
        <p:nvCxnSpPr>
          <p:cNvPr id="10" name="Straight Arrow Connector 9"/>
          <p:cNvCxnSpPr/>
          <p:nvPr/>
        </p:nvCxnSpPr>
        <p:spPr bwMode="auto">
          <a:xfrm>
            <a:off x="5437958" y="2287924"/>
            <a:ext cx="1337742" cy="1833719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rgbClr val="2300D5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5075742" y="4966861"/>
            <a:ext cx="995381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2300D5"/>
                </a:solidFill>
                <a:latin typeface="+mn-lt"/>
              </a:rPr>
              <a:t>Lounge</a:t>
            </a:r>
            <a:endParaRPr lang="en-US" sz="1800" dirty="0">
              <a:solidFill>
                <a:srgbClr val="2300D5"/>
              </a:solidFill>
              <a:latin typeface="+mn-lt"/>
            </a:endParaRPr>
          </a:p>
        </p:txBody>
      </p:sp>
      <p:cxnSp>
        <p:nvCxnSpPr>
          <p:cNvPr id="12" name="Straight Arrow Connector 11"/>
          <p:cNvCxnSpPr/>
          <p:nvPr/>
        </p:nvCxnSpPr>
        <p:spPr bwMode="auto">
          <a:xfrm flipH="1">
            <a:off x="2643968" y="2563777"/>
            <a:ext cx="1286932" cy="1557866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4320896" y="5908079"/>
            <a:ext cx="994793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2300D5"/>
                </a:solidFill>
                <a:latin typeface="+mn-lt"/>
              </a:rPr>
              <a:t>Terrace</a:t>
            </a:r>
            <a:endParaRPr lang="en-US" sz="1800" dirty="0">
              <a:solidFill>
                <a:srgbClr val="2300D5"/>
              </a:solidFill>
              <a:latin typeface="+mn-lt"/>
            </a:endParaRPr>
          </a:p>
        </p:txBody>
      </p:sp>
      <p:cxnSp>
        <p:nvCxnSpPr>
          <p:cNvPr id="14" name="Straight Arrow Connector 13"/>
          <p:cNvCxnSpPr/>
          <p:nvPr/>
        </p:nvCxnSpPr>
        <p:spPr bwMode="auto">
          <a:xfrm flipH="1" flipV="1">
            <a:off x="4086153" y="5677362"/>
            <a:ext cx="275166" cy="366185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rgbClr val="2300D5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15" name="Straight Arrow Connector 14"/>
          <p:cNvCxnSpPr/>
          <p:nvPr/>
        </p:nvCxnSpPr>
        <p:spPr bwMode="auto">
          <a:xfrm flipV="1">
            <a:off x="5326519" y="5683711"/>
            <a:ext cx="283634" cy="393702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rgbClr val="2300D5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16" name="Straight Arrow Connector 15"/>
          <p:cNvCxnSpPr/>
          <p:nvPr/>
        </p:nvCxnSpPr>
        <p:spPr bwMode="auto">
          <a:xfrm>
            <a:off x="5386185" y="2457338"/>
            <a:ext cx="1176468" cy="1974575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rgbClr val="000000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>
            <a:off x="5191753" y="2563777"/>
            <a:ext cx="1228645" cy="2127505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rgbClr val="00CC00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18" name="Straight Arrow Connector 17"/>
          <p:cNvCxnSpPr/>
          <p:nvPr/>
        </p:nvCxnSpPr>
        <p:spPr bwMode="auto">
          <a:xfrm>
            <a:off x="5075742" y="2631089"/>
            <a:ext cx="1208140" cy="2335772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accent3">
                <a:lumMod val="50000"/>
              </a:schemeClr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19" name="Straight Arrow Connector 18"/>
          <p:cNvCxnSpPr/>
          <p:nvPr/>
        </p:nvCxnSpPr>
        <p:spPr bwMode="auto">
          <a:xfrm flipH="1">
            <a:off x="2865411" y="2687780"/>
            <a:ext cx="1220742" cy="1744133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rgbClr val="000000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20" name="Straight Connector 19"/>
          <p:cNvCxnSpPr/>
          <p:nvPr/>
        </p:nvCxnSpPr>
        <p:spPr bwMode="auto">
          <a:xfrm>
            <a:off x="1816519" y="5186994"/>
            <a:ext cx="706022" cy="0"/>
          </a:xfrm>
          <a:prstGeom prst="line">
            <a:avLst/>
          </a:prstGeom>
          <a:solidFill>
            <a:schemeClr val="accent1"/>
          </a:solidFill>
          <a:ln w="12700" cap="sq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21" name="Straight Connector 20"/>
          <p:cNvCxnSpPr/>
          <p:nvPr/>
        </p:nvCxnSpPr>
        <p:spPr bwMode="auto">
          <a:xfrm>
            <a:off x="1833453" y="5457928"/>
            <a:ext cx="706022" cy="0"/>
          </a:xfrm>
          <a:prstGeom prst="line">
            <a:avLst/>
          </a:prstGeom>
          <a:solidFill>
            <a:schemeClr val="accent1"/>
          </a:solidFill>
          <a:ln w="12700" cap="sq" cmpd="sng" algn="ctr">
            <a:solidFill>
              <a:srgbClr val="00CC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>
            <a:off x="1850387" y="5714044"/>
            <a:ext cx="706022" cy="0"/>
          </a:xfrm>
          <a:prstGeom prst="line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42" name="TextBox 41"/>
          <p:cNvSpPr txBox="1"/>
          <p:nvPr/>
        </p:nvSpPr>
        <p:spPr>
          <a:xfrm>
            <a:off x="3589972" y="3342710"/>
            <a:ext cx="1495997" cy="40011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+mn-lt"/>
              </a:rPr>
              <a:t>Cloak room</a:t>
            </a:r>
            <a:endParaRPr lang="en-US" sz="2000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43" name="Straight Arrow Connector 42"/>
          <p:cNvCxnSpPr/>
          <p:nvPr/>
        </p:nvCxnSpPr>
        <p:spPr bwMode="auto">
          <a:xfrm flipH="1">
            <a:off x="3033059" y="3742821"/>
            <a:ext cx="1287837" cy="948461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rgbClr val="2300D5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47" name="Straight Connector 46"/>
          <p:cNvCxnSpPr/>
          <p:nvPr/>
        </p:nvCxnSpPr>
        <p:spPr bwMode="auto">
          <a:xfrm>
            <a:off x="1850387" y="5986649"/>
            <a:ext cx="706022" cy="0"/>
          </a:xfrm>
          <a:prstGeom prst="line">
            <a:avLst/>
          </a:prstGeom>
          <a:solidFill>
            <a:schemeClr val="accent1"/>
          </a:solidFill>
          <a:ln w="12700" cap="sq" cmpd="sng" algn="ctr">
            <a:solidFill>
              <a:schemeClr val="accent3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pic>
        <p:nvPicPr>
          <p:cNvPr id="24" name="Picture 23" descr="ams_Logo_100x10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6981" y="2146705"/>
            <a:ext cx="617288" cy="61343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6775700" y="5942456"/>
            <a:ext cx="1817817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2300D5"/>
                </a:solidFill>
                <a:latin typeface="+mn-lt"/>
              </a:rPr>
              <a:t>Exit to Terrace</a:t>
            </a:r>
            <a:endParaRPr lang="en-US" sz="1800" dirty="0">
              <a:solidFill>
                <a:srgbClr val="2300D5"/>
              </a:solidFill>
              <a:latin typeface="+mn-lt"/>
            </a:endParaRPr>
          </a:p>
        </p:txBody>
      </p:sp>
      <p:cxnSp>
        <p:nvCxnSpPr>
          <p:cNvPr id="26" name="Straight Arrow Connector 25"/>
          <p:cNvCxnSpPr>
            <a:stCxn id="25" idx="1"/>
          </p:cNvCxnSpPr>
          <p:nvPr/>
        </p:nvCxnSpPr>
        <p:spPr bwMode="auto">
          <a:xfrm flipH="1" flipV="1">
            <a:off x="6071123" y="5873788"/>
            <a:ext cx="704577" cy="253334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rgbClr val="2300D5"/>
            </a:solidFill>
            <a:prstDash val="solid"/>
            <a:round/>
            <a:headEnd type="none" w="sm" len="sm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478412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Entry / Exit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299038"/>
            <a:ext cx="8042276" cy="2342378"/>
          </a:xfrm>
        </p:spPr>
        <p:txBody>
          <a:bodyPr/>
          <a:lstStyle/>
          <a:p>
            <a:r>
              <a:rPr lang="en-US" sz="2800" dirty="0"/>
              <a:t>Only via rue des </a:t>
            </a:r>
            <a:r>
              <a:rPr lang="en-US" sz="2800" dirty="0" err="1"/>
              <a:t>Gaudines</a:t>
            </a:r>
            <a:endParaRPr lang="en-US" sz="2800" dirty="0"/>
          </a:p>
          <a:p>
            <a:pPr lvl="1"/>
            <a:r>
              <a:rPr lang="en-US" sz="2400" dirty="0"/>
              <a:t>Exit to Av. St Fiacre in emergency only</a:t>
            </a:r>
          </a:p>
          <a:p>
            <a:pPr lvl="1"/>
            <a:r>
              <a:rPr lang="en-US" sz="2400" dirty="0"/>
              <a:t>Office opens 0830</a:t>
            </a:r>
          </a:p>
          <a:p>
            <a:pPr lvl="1"/>
            <a:r>
              <a:rPr lang="en-US" sz="2400" dirty="0"/>
              <a:t>Please ring </a:t>
            </a:r>
            <a:r>
              <a:rPr lang="en-US" sz="2400" dirty="0" smtClean="0"/>
              <a:t>IAKA front door bell </a:t>
            </a:r>
            <a:r>
              <a:rPr lang="en-US" sz="2400" dirty="0"/>
              <a:t>for entry</a:t>
            </a:r>
          </a:p>
          <a:p>
            <a:pPr lvl="1"/>
            <a:r>
              <a:rPr lang="en-US" sz="2400" dirty="0"/>
              <a:t>Contact staff if staying / arriving after 1830</a:t>
            </a:r>
          </a:p>
          <a:p>
            <a:endParaRPr lang="en-US" sz="28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01675" y="3837632"/>
            <a:ext cx="8042276" cy="87447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 smtClean="0"/>
              <a:t>Smoking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01675" y="5200241"/>
            <a:ext cx="8042276" cy="1074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33400" indent="-53340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00000"/>
              <a:buFont typeface="Wingdings" charset="2"/>
              <a:buChar char="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defRPr>
            </a:lvl1pPr>
            <a:lvl2pPr marL="901700" indent="-368300" algn="l" defTabSz="914400" rtl="0" eaLnBrk="1" latinLnBrk="0" hangingPunct="1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10000"/>
              <a:buFont typeface="Wingdings" charset="2"/>
              <a:buChar char="§"/>
              <a:defRPr sz="22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defRPr>
            </a:lvl2pPr>
            <a:lvl3pPr marL="1257300" indent="-36830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" charset="2"/>
              <a:buChar char="ü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612900" indent="-390525" algn="l" defTabSz="914400" rtl="0" eaLnBrk="1" latinLnBrk="0" hangingPunct="1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10000"/>
              <a:buFont typeface="Wingdings 2" pitchFamily="18" charset="2"/>
              <a:buChar char="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968500" indent="-37465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Lucida Grande"/>
              <a:buChar char="-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defRPr>
            </a:lvl5pPr>
            <a:lvl6pPr marL="1828800" indent="-282575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110000"/>
              <a:buFont typeface="Wingdings 2" pitchFamily="18" charset="2"/>
              <a:buChar char="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117725" indent="-282575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Char char="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398713" indent="-282575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110000"/>
              <a:buFont typeface="Wingdings 2" pitchFamily="18" charset="2"/>
              <a:buChar char="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9225" indent="-282575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Char char="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rgbClr val="008080"/>
                </a:solidFill>
              </a:rPr>
              <a:t>No smoking within IALA offices</a:t>
            </a:r>
          </a:p>
          <a:p>
            <a:pPr lvl="1"/>
            <a:r>
              <a:rPr lang="en-US" sz="2400" dirty="0">
                <a:solidFill>
                  <a:srgbClr val="008080"/>
                </a:solidFill>
              </a:rPr>
              <a:t>This includes the </a:t>
            </a:r>
            <a:r>
              <a:rPr lang="en-US" sz="2400" dirty="0" smtClean="0">
                <a:solidFill>
                  <a:srgbClr val="008080"/>
                </a:solidFill>
              </a:rPr>
              <a:t>terrace</a:t>
            </a:r>
            <a:endParaRPr lang="en-US" sz="2400" dirty="0">
              <a:solidFill>
                <a:srgbClr val="0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66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Registration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011265"/>
            <a:ext cx="8042276" cy="2219326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008080"/>
                </a:solidFill>
              </a:rPr>
              <a:t>On arrival, you should receive”</a:t>
            </a:r>
          </a:p>
          <a:p>
            <a:pPr lvl="1"/>
            <a:r>
              <a:rPr lang="en-US" sz="2400" dirty="0" smtClean="0">
                <a:solidFill>
                  <a:srgbClr val="008080"/>
                </a:solidFill>
              </a:rPr>
              <a:t>Name badge, please wear at all times</a:t>
            </a:r>
          </a:p>
          <a:p>
            <a:pPr lvl="1"/>
            <a:r>
              <a:rPr lang="en-US" dirty="0" smtClean="0">
                <a:solidFill>
                  <a:srgbClr val="008080"/>
                </a:solidFill>
              </a:rPr>
              <a:t>Registration form, please check and return by end of the first day</a:t>
            </a:r>
          </a:p>
          <a:p>
            <a:pPr lvl="1"/>
            <a:r>
              <a:rPr lang="en-US" sz="2400" dirty="0" smtClean="0">
                <a:solidFill>
                  <a:srgbClr val="008080"/>
                </a:solidFill>
              </a:rPr>
              <a:t>Any printed papers</a:t>
            </a: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549275" y="3861671"/>
            <a:ext cx="8042276" cy="235674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533400" indent="-53340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00000"/>
              <a:buFont typeface="Wingdings" charset="2"/>
              <a:buChar char=""/>
              <a:defRPr sz="2800" kern="1200">
                <a:solidFill>
                  <a:srgbClr val="008080"/>
                </a:solidFill>
                <a:latin typeface="Arial"/>
                <a:ea typeface="+mn-ea"/>
                <a:cs typeface="Arial"/>
              </a:defRPr>
            </a:lvl1pPr>
            <a:lvl2pPr marL="901700" indent="-368300" algn="l" defTabSz="914400" rtl="0" eaLnBrk="1" latinLnBrk="0" hangingPunct="1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10000"/>
              <a:buFont typeface="Wingdings" charset="2"/>
              <a:buChar char="§"/>
              <a:defRPr sz="2400" kern="1200">
                <a:solidFill>
                  <a:srgbClr val="008080"/>
                </a:solidFill>
                <a:latin typeface="Arial"/>
                <a:ea typeface="+mn-ea"/>
                <a:cs typeface="Arial"/>
              </a:defRPr>
            </a:lvl2pPr>
            <a:lvl3pPr marL="1257300" indent="-36830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" charset="2"/>
              <a:buChar char="ü"/>
              <a:defRPr sz="2000" kern="1200">
                <a:solidFill>
                  <a:srgbClr val="008080"/>
                </a:solidFill>
                <a:latin typeface="Arial"/>
                <a:ea typeface="+mn-ea"/>
                <a:cs typeface="Arial"/>
              </a:defRPr>
            </a:lvl3pPr>
            <a:lvl4pPr marL="1612900" indent="-390525" algn="l" defTabSz="914400" rtl="0" eaLnBrk="1" latinLnBrk="0" hangingPunct="1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10000"/>
              <a:buFont typeface="Wingdings 2" pitchFamily="18" charset="2"/>
              <a:buChar char=""/>
              <a:defRPr sz="1800" kern="1200">
                <a:solidFill>
                  <a:srgbClr val="008080"/>
                </a:solidFill>
                <a:latin typeface="Arial"/>
                <a:ea typeface="+mn-ea"/>
                <a:cs typeface="Arial"/>
              </a:defRPr>
            </a:lvl4pPr>
            <a:lvl5pPr marL="1968500" indent="-37465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Lucida Grande"/>
              <a:buChar char="-"/>
              <a:defRPr sz="1800" kern="1200">
                <a:solidFill>
                  <a:srgbClr val="008080"/>
                </a:solidFill>
                <a:latin typeface="Arial"/>
                <a:ea typeface="+mn-ea"/>
                <a:cs typeface="Arial"/>
              </a:defRPr>
            </a:lvl5pPr>
            <a:lvl6pPr marL="1828800" indent="-282575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110000"/>
              <a:buFont typeface="Wingdings 2" pitchFamily="18" charset="2"/>
              <a:buChar char="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117725" indent="-282575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Char char="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398713" indent="-282575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110000"/>
              <a:buFont typeface="Wingdings 2" pitchFamily="18" charset="2"/>
              <a:buChar char="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9225" indent="-282575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Char char="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Late papers can be found on the ftp server</a:t>
            </a:r>
          </a:p>
          <a:p>
            <a:r>
              <a:rPr lang="en-US" dirty="0"/>
              <a:t>There are no pigeon holes</a:t>
            </a:r>
          </a:p>
          <a:p>
            <a:pPr lvl="1"/>
            <a:r>
              <a:rPr lang="en-US" dirty="0"/>
              <a:t>Additional printed documents will be available at reception, please help </a:t>
            </a:r>
            <a:r>
              <a:rPr lang="en-US" dirty="0" smtClean="0"/>
              <a:t>yourself</a:t>
            </a:r>
          </a:p>
          <a:p>
            <a:r>
              <a:rPr lang="en-US" dirty="0" smtClean="0"/>
              <a:t>V</a:t>
            </a:r>
            <a:r>
              <a:rPr lang="en-US" dirty="0"/>
              <a:t>aluables are </a:t>
            </a:r>
            <a:r>
              <a:rPr lang="en-US" dirty="0" smtClean="0"/>
              <a:t>left at your discretion</a:t>
            </a:r>
            <a:endParaRPr lang="en-US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701675" y="3191784"/>
            <a:ext cx="8042276" cy="67371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 smtClean="0"/>
              <a:t>During the week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6459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Lunch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Chinese restaurant – buffet (~ €10)</a:t>
            </a:r>
          </a:p>
          <a:p>
            <a:r>
              <a:rPr lang="en-US" dirty="0" smtClean="0"/>
              <a:t>Hotel du Coq restaurant (~ €15)</a:t>
            </a:r>
          </a:p>
          <a:p>
            <a:r>
              <a:rPr lang="en-US" dirty="0" smtClean="0"/>
              <a:t>Italian snacks</a:t>
            </a:r>
            <a:r>
              <a:rPr lang="en-US" dirty="0"/>
              <a:t> (~ €</a:t>
            </a:r>
            <a:r>
              <a:rPr lang="en-US" dirty="0" smtClean="0"/>
              <a:t>12)</a:t>
            </a:r>
          </a:p>
          <a:p>
            <a:r>
              <a:rPr lang="en-US" dirty="0" smtClean="0"/>
              <a:t>Sandwiches / baguettes</a:t>
            </a:r>
          </a:p>
          <a:p>
            <a:pPr lvl="1"/>
            <a:r>
              <a:rPr lang="en-US" dirty="0" err="1" smtClean="0"/>
              <a:t>Boulangerie</a:t>
            </a:r>
            <a:endParaRPr lang="en-US" dirty="0" smtClean="0"/>
          </a:p>
          <a:p>
            <a:pPr lvl="1"/>
            <a:r>
              <a:rPr lang="en-US" dirty="0" smtClean="0"/>
              <a:t>Carrefour market</a:t>
            </a:r>
          </a:p>
          <a:p>
            <a:pPr lvl="1"/>
            <a:r>
              <a:rPr lang="en-US" dirty="0" smtClean="0"/>
              <a:t>Café</a:t>
            </a:r>
          </a:p>
          <a:p>
            <a:r>
              <a:rPr lang="en-US" dirty="0" smtClean="0"/>
              <a:t>Site cafeteria</a:t>
            </a:r>
            <a:r>
              <a:rPr lang="en-US" dirty="0"/>
              <a:t> </a:t>
            </a:r>
            <a:r>
              <a:rPr lang="en-US" dirty="0" smtClean="0"/>
              <a:t>(€</a:t>
            </a:r>
            <a:r>
              <a:rPr lang="en-US" dirty="0"/>
              <a:t>12)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769469" y="73104"/>
            <a:ext cx="3558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8080"/>
                </a:solidFill>
                <a:latin typeface="Arial"/>
                <a:cs typeface="Arial"/>
              </a:rPr>
              <a:t>1</a:t>
            </a:r>
            <a:endParaRPr lang="en-US" sz="2400" dirty="0">
              <a:solidFill>
                <a:srgbClr val="00808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461949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ala-aism@wanadoo.fr_20111116_082237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1055906" y="-10016397"/>
            <a:ext cx="9144000" cy="6469298"/>
          </a:xfrm>
          <a:prstGeom prst="rect">
            <a:avLst/>
          </a:prstGeom>
        </p:spPr>
      </p:pic>
      <p:grpSp>
        <p:nvGrpSpPr>
          <p:cNvPr id="37" name="Group 36"/>
          <p:cNvGrpSpPr/>
          <p:nvPr/>
        </p:nvGrpSpPr>
        <p:grpSpPr>
          <a:xfrm>
            <a:off x="0" y="0"/>
            <a:ext cx="9248384" cy="6858000"/>
            <a:chOff x="0" y="0"/>
            <a:chExt cx="9248384" cy="6858000"/>
          </a:xfrm>
        </p:grpSpPr>
        <p:pic>
          <p:nvPicPr>
            <p:cNvPr id="3" name="Picture 2" descr="plan15-11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248384" cy="6858000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1455323" y="3283276"/>
              <a:ext cx="1416711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 err="1" smtClean="0">
                  <a:solidFill>
                    <a:srgbClr val="008080"/>
                  </a:solidFill>
                  <a:latin typeface="Arial"/>
                  <a:cs typeface="Arial"/>
                </a:rPr>
                <a:t>Boulangerie</a:t>
              </a:r>
              <a:endParaRPr lang="en-US" dirty="0">
                <a:solidFill>
                  <a:srgbClr val="008080"/>
                </a:solidFill>
                <a:latin typeface="Arial"/>
                <a:cs typeface="Arial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62445" y="2840340"/>
              <a:ext cx="800632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8080"/>
                  </a:solidFill>
                  <a:latin typeface="Arial"/>
                  <a:cs typeface="Arial"/>
                </a:rPr>
                <a:t>Italian</a:t>
              </a:r>
              <a:endParaRPr lang="en-US" dirty="0">
                <a:solidFill>
                  <a:srgbClr val="008080"/>
                </a:solidFill>
                <a:latin typeface="Arial"/>
                <a:cs typeface="Arial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42825" y="1606030"/>
              <a:ext cx="1929209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8080"/>
                  </a:solidFill>
                  <a:latin typeface="Arial"/>
                  <a:cs typeface="Arial"/>
                </a:rPr>
                <a:t>Carrefour market</a:t>
              </a:r>
              <a:endParaRPr lang="en-US" dirty="0">
                <a:solidFill>
                  <a:srgbClr val="008080"/>
                </a:solidFill>
                <a:latin typeface="Arial"/>
                <a:cs typeface="Arial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468752" y="990305"/>
              <a:ext cx="1532015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8080"/>
                  </a:solidFill>
                  <a:latin typeface="Arial"/>
                  <a:cs typeface="Arial"/>
                </a:rPr>
                <a:t>Hotel du Coq</a:t>
              </a:r>
              <a:endParaRPr lang="en-US" dirty="0">
                <a:solidFill>
                  <a:srgbClr val="008080"/>
                </a:solidFill>
                <a:latin typeface="Arial"/>
                <a:cs typeface="Arial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5000767" y="2381964"/>
              <a:ext cx="161702" cy="139456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5011144" y="3025006"/>
              <a:ext cx="161702" cy="139456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4565493" y="3069875"/>
              <a:ext cx="161702" cy="139456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4895905" y="3254171"/>
              <a:ext cx="161702" cy="139456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v</a:t>
              </a:r>
              <a:endParaRPr lang="en-US" dirty="0"/>
            </a:p>
          </p:txBody>
        </p:sp>
        <p:sp>
          <p:nvSpPr>
            <p:cNvPr id="16" name="Oval 15"/>
            <p:cNvSpPr/>
            <p:nvPr/>
          </p:nvSpPr>
          <p:spPr>
            <a:xfrm>
              <a:off x="4185695" y="3094734"/>
              <a:ext cx="161702" cy="139456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v</a:t>
              </a:r>
              <a:endParaRPr lang="en-US" dirty="0"/>
            </a:p>
          </p:txBody>
        </p:sp>
        <p:sp>
          <p:nvSpPr>
            <p:cNvPr id="17" name="Oval 16"/>
            <p:cNvSpPr/>
            <p:nvPr/>
          </p:nvSpPr>
          <p:spPr>
            <a:xfrm>
              <a:off x="4465662" y="3286503"/>
              <a:ext cx="161702" cy="139456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v</a:t>
              </a:r>
              <a:endParaRPr 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872034" y="4497248"/>
              <a:ext cx="672254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8080"/>
                  </a:solidFill>
                  <a:latin typeface="Arial"/>
                  <a:cs typeface="Arial"/>
                </a:rPr>
                <a:t>Café</a:t>
              </a:r>
              <a:endParaRPr lang="en-US" dirty="0">
                <a:solidFill>
                  <a:srgbClr val="008080"/>
                </a:solidFill>
                <a:latin typeface="Arial"/>
                <a:cs typeface="Arial"/>
              </a:endParaRPr>
            </a:p>
          </p:txBody>
        </p:sp>
        <p:cxnSp>
          <p:nvCxnSpPr>
            <p:cNvPr id="19" name="Straight Arrow Connector 18"/>
            <p:cNvCxnSpPr>
              <a:stCxn id="10" idx="2"/>
            </p:cNvCxnSpPr>
            <p:nvPr/>
          </p:nvCxnSpPr>
          <p:spPr>
            <a:xfrm>
              <a:off x="4234760" y="1359637"/>
              <a:ext cx="824800" cy="1018155"/>
            </a:xfrm>
            <a:prstGeom prst="straightConnector1">
              <a:avLst/>
            </a:prstGeom>
            <a:ln w="38100" cmpd="sng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>
              <a:stCxn id="9" idx="2"/>
            </p:cNvCxnSpPr>
            <p:nvPr/>
          </p:nvCxnSpPr>
          <p:spPr>
            <a:xfrm>
              <a:off x="1907430" y="1975362"/>
              <a:ext cx="2658997" cy="1168577"/>
            </a:xfrm>
            <a:prstGeom prst="straightConnector1">
              <a:avLst/>
            </a:prstGeom>
            <a:ln w="38100" cmpd="sng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>
              <a:endCxn id="16" idx="3"/>
            </p:cNvCxnSpPr>
            <p:nvPr/>
          </p:nvCxnSpPr>
          <p:spPr>
            <a:xfrm flipV="1">
              <a:off x="2872034" y="3213767"/>
              <a:ext cx="1337342" cy="212192"/>
            </a:xfrm>
            <a:prstGeom prst="straightConnector1">
              <a:avLst/>
            </a:prstGeom>
            <a:ln w="38100" cmpd="sng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>
              <a:stCxn id="18" idx="0"/>
            </p:cNvCxnSpPr>
            <p:nvPr/>
          </p:nvCxnSpPr>
          <p:spPr>
            <a:xfrm flipV="1">
              <a:off x="3208161" y="3393628"/>
              <a:ext cx="1257501" cy="1103620"/>
            </a:xfrm>
            <a:prstGeom prst="straightConnector1">
              <a:avLst/>
            </a:prstGeom>
            <a:ln w="38100" cmpd="sng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>
              <a:stCxn id="8" idx="1"/>
              <a:endCxn id="13" idx="6"/>
            </p:cNvCxnSpPr>
            <p:nvPr/>
          </p:nvCxnSpPr>
          <p:spPr>
            <a:xfrm flipH="1">
              <a:off x="5172846" y="3025006"/>
              <a:ext cx="1489599" cy="69728"/>
            </a:xfrm>
            <a:prstGeom prst="straightConnector1">
              <a:avLst/>
            </a:prstGeom>
            <a:ln w="38100" cmpd="sng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6571348" y="3654454"/>
              <a:ext cx="1031577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8080"/>
                  </a:solidFill>
                  <a:latin typeface="Arial"/>
                  <a:cs typeface="Arial"/>
                </a:rPr>
                <a:t>Chinese</a:t>
              </a:r>
              <a:endParaRPr lang="en-US" dirty="0">
                <a:solidFill>
                  <a:srgbClr val="008080"/>
                </a:solidFill>
                <a:latin typeface="Arial"/>
                <a:cs typeface="Arial"/>
              </a:endParaRPr>
            </a:p>
          </p:txBody>
        </p:sp>
        <p:cxnSp>
          <p:nvCxnSpPr>
            <p:cNvPr id="25" name="Straight Arrow Connector 24"/>
            <p:cNvCxnSpPr>
              <a:stCxn id="24" idx="1"/>
            </p:cNvCxnSpPr>
            <p:nvPr/>
          </p:nvCxnSpPr>
          <p:spPr>
            <a:xfrm flipH="1" flipV="1">
              <a:off x="5059560" y="3393627"/>
              <a:ext cx="1511788" cy="445493"/>
            </a:xfrm>
            <a:prstGeom prst="straightConnector1">
              <a:avLst/>
            </a:prstGeom>
            <a:ln w="38100" cmpd="sng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TextBox 37"/>
          <p:cNvSpPr txBox="1"/>
          <p:nvPr/>
        </p:nvSpPr>
        <p:spPr>
          <a:xfrm>
            <a:off x="822220" y="5684759"/>
            <a:ext cx="764824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660066"/>
                </a:solidFill>
                <a:latin typeface="Arial"/>
                <a:cs typeface="Arial"/>
              </a:rPr>
              <a:t>Please feel free to come back to eat your</a:t>
            </a:r>
          </a:p>
          <a:p>
            <a:pPr algn="ctr"/>
            <a:r>
              <a:rPr lang="en-US" sz="3200" dirty="0" smtClean="0">
                <a:solidFill>
                  <a:srgbClr val="660066"/>
                </a:solidFill>
                <a:latin typeface="Arial"/>
                <a:cs typeface="Arial"/>
              </a:rPr>
              <a:t>sandwiches in the lounge</a:t>
            </a:r>
            <a:endParaRPr lang="en-US" sz="3200" dirty="0">
              <a:solidFill>
                <a:srgbClr val="660066"/>
              </a:solidFill>
              <a:latin typeface="Arial"/>
              <a:cs typeface="Arial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549275" y="107576"/>
            <a:ext cx="8042276" cy="87447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 smtClean="0">
                <a:solidFill>
                  <a:srgbClr val="660066"/>
                </a:solidFill>
              </a:rPr>
              <a:t>Lunch options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769469" y="73104"/>
            <a:ext cx="3558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8080"/>
                </a:solidFill>
                <a:latin typeface="Arial"/>
                <a:cs typeface="Arial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8894199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Site cafeteria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299038"/>
            <a:ext cx="8042276" cy="5017926"/>
          </a:xfrm>
        </p:spPr>
        <p:txBody>
          <a:bodyPr>
            <a:normAutofit/>
          </a:bodyPr>
          <a:lstStyle/>
          <a:p>
            <a:r>
              <a:rPr lang="en-US" dirty="0" smtClean="0"/>
              <a:t>Your name badge identifies you as coming from IALA - without it you may not be served.</a:t>
            </a:r>
          </a:p>
          <a:p>
            <a:r>
              <a:rPr lang="en-US" dirty="0" smtClean="0"/>
              <a:t>€12 fixed price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Choices: Salads, 5-6 hot dishes, dessert &amp; cheese, a drink</a:t>
            </a:r>
          </a:p>
          <a:p>
            <a:r>
              <a:rPr lang="en-US" dirty="0" smtClean="0"/>
              <a:t>Paying for meal:</a:t>
            </a:r>
          </a:p>
          <a:p>
            <a:pPr lvl="1"/>
            <a:r>
              <a:rPr lang="en-US" dirty="0" smtClean="0"/>
              <a:t>Cash preferred</a:t>
            </a:r>
          </a:p>
          <a:p>
            <a:pPr lvl="1"/>
            <a:r>
              <a:rPr lang="en-US" dirty="0" smtClean="0"/>
              <a:t>Credit cards accepted</a:t>
            </a:r>
          </a:p>
          <a:p>
            <a:r>
              <a:rPr lang="en-US" dirty="0" smtClean="0"/>
              <a:t>Worth checking to see how busy beforehand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5638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402</TotalTime>
  <Words>650</Words>
  <Application>Microsoft Macintosh PowerPoint</Application>
  <PresentationFormat>On-screen Show (4:3)</PresentationFormat>
  <Paragraphs>164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Breeze</vt:lpstr>
      <vt:lpstr>PowerPoint Presentation</vt:lpstr>
      <vt:lpstr>Exits &amp; meeting rooms layout</vt:lpstr>
      <vt:lpstr>IALA Staff location</vt:lpstr>
      <vt:lpstr>Facilities</vt:lpstr>
      <vt:lpstr>Entry / Exit</vt:lpstr>
      <vt:lpstr>Registration</vt:lpstr>
      <vt:lpstr>Lunch options</vt:lpstr>
      <vt:lpstr>PowerPoint Presentation</vt:lpstr>
      <vt:lpstr>Site cafeteria</vt:lpstr>
      <vt:lpstr>Drinks</vt:lpstr>
      <vt:lpstr>FTP server</vt:lpstr>
      <vt:lpstr>FTP server</vt:lpstr>
      <vt:lpstr>Main ftp server</vt:lpstr>
      <vt:lpstr>IALA Share</vt:lpstr>
      <vt:lpstr>IALA Committee website</vt:lpstr>
      <vt:lpstr>IALA e-mail addresses</vt:lpstr>
      <vt:lpstr>WiFi &amp; ethernet</vt:lpstr>
      <vt:lpstr>IALA - AISM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Hadley</dc:creator>
  <cp:lastModifiedBy>Mike Hadley (Home)</cp:lastModifiedBy>
  <cp:revision>54</cp:revision>
  <dcterms:created xsi:type="dcterms:W3CDTF">2011-11-05T06:02:33Z</dcterms:created>
  <dcterms:modified xsi:type="dcterms:W3CDTF">2012-04-23T16:42:50Z</dcterms:modified>
</cp:coreProperties>
</file>