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handoutMasterIdLst>
    <p:handoutMasterId r:id="rId16"/>
  </p:handoutMasterIdLst>
  <p:sldIdLst>
    <p:sldId id="256" r:id="rId2"/>
    <p:sldId id="259" r:id="rId3"/>
    <p:sldId id="257" r:id="rId4"/>
    <p:sldId id="258" r:id="rId5"/>
    <p:sldId id="260" r:id="rId6"/>
    <p:sldId id="262" r:id="rId7"/>
    <p:sldId id="261" r:id="rId8"/>
    <p:sldId id="263" r:id="rId9"/>
    <p:sldId id="264" r:id="rId10"/>
    <p:sldId id="272" r:id="rId11"/>
    <p:sldId id="269" r:id="rId12"/>
    <p:sldId id="270" r:id="rId13"/>
    <p:sldId id="271" r:id="rId14"/>
  </p:sldIdLst>
  <p:sldSz cx="9144000" cy="6858000" type="screen4x3"/>
  <p:notesSz cx="6797675" cy="98742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eorge Shaw" initials="G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220" autoAdjust="0"/>
  </p:normalViewPr>
  <p:slideViewPr>
    <p:cSldViewPr>
      <p:cViewPr varScale="1">
        <p:scale>
          <a:sx n="66" d="100"/>
          <a:sy n="66" d="100"/>
        </p:scale>
        <p:origin x="-120" y="-704"/>
      </p:cViewPr>
      <p:guideLst>
        <p:guide orient="horz" pos="2160"/>
        <p:guide pos="2880"/>
      </p:guideLst>
    </p:cSldViewPr>
  </p:slideViewPr>
  <p:notesTextViewPr>
    <p:cViewPr>
      <p:scale>
        <a:sx n="100" d="100"/>
        <a:sy n="100" d="100"/>
      </p:scale>
      <p:origin x="0" y="0"/>
    </p:cViewPr>
  </p:notesTextViewPr>
  <p:notesViewPr>
    <p:cSldViewPr>
      <p:cViewPr varScale="1">
        <p:scale>
          <a:sx n="59" d="100"/>
          <a:sy n="59" d="100"/>
        </p:scale>
        <p:origin x="-2508" y="-78"/>
      </p:cViewPr>
      <p:guideLst>
        <p:guide orient="horz" pos="3110"/>
        <p:guide pos="2141"/>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handoutMaster" Target="handoutMasters/handoutMaster1.xml"/><Relationship Id="rId17" Type="http://schemas.openxmlformats.org/officeDocument/2006/relationships/printerSettings" Target="printerSettings/printerSettings1.bin"/><Relationship Id="rId18" Type="http://schemas.openxmlformats.org/officeDocument/2006/relationships/commentAuthors" Target="commentAuthors.xml"/><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71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3713"/>
          </a:xfrm>
          <a:prstGeom prst="rect">
            <a:avLst/>
          </a:prstGeom>
        </p:spPr>
        <p:txBody>
          <a:bodyPr vert="horz" lIns="91440" tIns="45720" rIns="91440" bIns="45720" rtlCol="0"/>
          <a:lstStyle>
            <a:lvl1pPr algn="r">
              <a:defRPr sz="1200"/>
            </a:lvl1pPr>
          </a:lstStyle>
          <a:p>
            <a:fld id="{ECD93076-5B9A-43F8-85EE-07645D2C64C5}" type="datetimeFigureOut">
              <a:rPr lang="en-GB" smtClean="0"/>
              <a:pPr/>
              <a:t>13/11/2012</a:t>
            </a:fld>
            <a:endParaRPr lang="en-GB"/>
          </a:p>
        </p:txBody>
      </p:sp>
      <p:sp>
        <p:nvSpPr>
          <p:cNvPr id="4" name="Footer Placeholder 3"/>
          <p:cNvSpPr>
            <a:spLocks noGrp="1"/>
          </p:cNvSpPr>
          <p:nvPr>
            <p:ph type="ftr" sz="quarter" idx="2"/>
          </p:nvPr>
        </p:nvSpPr>
        <p:spPr>
          <a:xfrm>
            <a:off x="0" y="9378824"/>
            <a:ext cx="2945659" cy="493713"/>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378824"/>
            <a:ext cx="2945659" cy="493713"/>
          </a:xfrm>
          <a:prstGeom prst="rect">
            <a:avLst/>
          </a:prstGeom>
        </p:spPr>
        <p:txBody>
          <a:bodyPr vert="horz" lIns="91440" tIns="45720" rIns="91440" bIns="45720" rtlCol="0" anchor="b"/>
          <a:lstStyle>
            <a:lvl1pPr algn="r">
              <a:defRPr sz="1200"/>
            </a:lvl1pPr>
          </a:lstStyle>
          <a:p>
            <a:fld id="{592A713E-B6BC-4F89-BEB3-C5F21DC6E499}" type="slidenum">
              <a:rPr lang="en-GB" smtClean="0"/>
              <a:pPr/>
              <a:t>‹#›</a:t>
            </a:fld>
            <a:endParaRPr lang="en-GB"/>
          </a:p>
        </p:txBody>
      </p:sp>
    </p:spTree>
    <p:extLst>
      <p:ext uri="{BB962C8B-B14F-4D97-AF65-F5344CB8AC3E}">
        <p14:creationId xmlns:p14="http://schemas.microsoft.com/office/powerpoint/2010/main" val="22858008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71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3713"/>
          </a:xfrm>
          <a:prstGeom prst="rect">
            <a:avLst/>
          </a:prstGeom>
        </p:spPr>
        <p:txBody>
          <a:bodyPr vert="horz" lIns="91440" tIns="45720" rIns="91440" bIns="45720" rtlCol="0"/>
          <a:lstStyle>
            <a:lvl1pPr algn="r">
              <a:defRPr sz="1200"/>
            </a:lvl1pPr>
          </a:lstStyle>
          <a:p>
            <a:fld id="{EED2B38D-2410-4BD2-898D-67084176D032}" type="datetimeFigureOut">
              <a:rPr lang="en-GB" smtClean="0"/>
              <a:pPr/>
              <a:t>13/11/2012</a:t>
            </a:fld>
            <a:endParaRPr lang="en-GB"/>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690269"/>
            <a:ext cx="5438140" cy="444341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78824"/>
            <a:ext cx="2945659" cy="493713"/>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378824"/>
            <a:ext cx="2945659" cy="493713"/>
          </a:xfrm>
          <a:prstGeom prst="rect">
            <a:avLst/>
          </a:prstGeom>
        </p:spPr>
        <p:txBody>
          <a:bodyPr vert="horz" lIns="91440" tIns="45720" rIns="91440" bIns="45720" rtlCol="0" anchor="b"/>
          <a:lstStyle>
            <a:lvl1pPr algn="r">
              <a:defRPr sz="1200"/>
            </a:lvl1pPr>
          </a:lstStyle>
          <a:p>
            <a:fld id="{C169A76A-CCE9-47C2-B5EB-6AAAC07AABF2}" type="slidenum">
              <a:rPr lang="en-GB" smtClean="0"/>
              <a:pPr/>
              <a:t>‹#›</a:t>
            </a:fld>
            <a:endParaRPr lang="en-GB"/>
          </a:p>
        </p:txBody>
      </p:sp>
    </p:spTree>
    <p:extLst>
      <p:ext uri="{BB962C8B-B14F-4D97-AF65-F5344CB8AC3E}">
        <p14:creationId xmlns:p14="http://schemas.microsoft.com/office/powerpoint/2010/main" val="35134234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Good afternoon</a:t>
            </a:r>
          </a:p>
          <a:p>
            <a:endParaRPr lang="en-GB" dirty="0" smtClean="0"/>
          </a:p>
          <a:p>
            <a:r>
              <a:rPr lang="en-GB" dirty="0" smtClean="0"/>
              <a:t>Thank you for the opportunity to present the ACCSEAS project to you. I am making this presentation on behalf of Alwyn Williams, the project manager of ACCSEAS.</a:t>
            </a:r>
            <a:endParaRPr lang="en-GB" dirty="0"/>
          </a:p>
        </p:txBody>
      </p:sp>
      <p:sp>
        <p:nvSpPr>
          <p:cNvPr id="4" name="Slide Number Placeholder 3"/>
          <p:cNvSpPr>
            <a:spLocks noGrp="1"/>
          </p:cNvSpPr>
          <p:nvPr>
            <p:ph type="sldNum" sz="quarter" idx="10"/>
          </p:nvPr>
        </p:nvSpPr>
        <p:spPr/>
        <p:txBody>
          <a:bodyPr/>
          <a:lstStyle/>
          <a:p>
            <a:fld id="{C169A76A-CCE9-47C2-B5EB-6AAAC07AABF2}"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GB" sz="1200" kern="1200" dirty="0" smtClean="0">
                <a:solidFill>
                  <a:schemeClr val="tx1"/>
                </a:solidFill>
                <a:latin typeface="+mn-lt"/>
                <a:ea typeface="+mn-ea"/>
                <a:cs typeface="+mn-cs"/>
              </a:rPr>
              <a:t>As given by its title, this Activity aims at influencing relevant EU and international bodies (such as IMO, ITU, IHO, and IALA), mainly by preparing input documents, for submission to the relevant international bodies via WP2. This Activity is active from the start of the WP 4. This Activity is driven the (external) schedule of the EU and international bodies to be advised. The list of the EU and international bodies to be advised, and their respective meeting dates, as far as known, are given below. </a:t>
            </a:r>
          </a:p>
          <a:p>
            <a:r>
              <a:rPr lang="en-GB" sz="1200" b="1" kern="1200" dirty="0" smtClean="0">
                <a:solidFill>
                  <a:schemeClr val="tx1"/>
                </a:solidFill>
                <a:latin typeface="+mn-lt"/>
                <a:ea typeface="+mn-ea"/>
                <a:cs typeface="+mn-cs"/>
              </a:rPr>
              <a:t>Results: </a:t>
            </a:r>
            <a:endParaRPr lang="en-GB" sz="1200" kern="1200" dirty="0" smtClean="0">
              <a:solidFill>
                <a:schemeClr val="tx1"/>
              </a:solidFill>
              <a:latin typeface="+mn-lt"/>
              <a:ea typeface="+mn-ea"/>
              <a:cs typeface="+mn-cs"/>
            </a:endParaRPr>
          </a:p>
          <a:p>
            <a:pPr lvl="0"/>
            <a:r>
              <a:rPr lang="en-GB" sz="1200" kern="1200" dirty="0" smtClean="0">
                <a:solidFill>
                  <a:schemeClr val="tx1"/>
                </a:solidFill>
                <a:latin typeface="+mn-lt"/>
                <a:ea typeface="+mn-ea"/>
                <a:cs typeface="+mn-cs"/>
              </a:rPr>
              <a:t>e-Navigation standards and liaison notes for dissemination by WP 2. </a:t>
            </a:r>
          </a:p>
          <a:p>
            <a:r>
              <a:rPr lang="en-GB" sz="1200" b="1" kern="1200" dirty="0" smtClean="0">
                <a:solidFill>
                  <a:schemeClr val="tx1"/>
                </a:solidFill>
                <a:latin typeface="+mn-lt"/>
                <a:ea typeface="+mn-ea"/>
                <a:cs typeface="+mn-cs"/>
              </a:rPr>
              <a:t>Impacts: </a:t>
            </a:r>
            <a:endParaRPr lang="en-GB" sz="1200" kern="1200" dirty="0" smtClean="0">
              <a:solidFill>
                <a:schemeClr val="tx1"/>
              </a:solidFill>
              <a:latin typeface="+mn-lt"/>
              <a:ea typeface="+mn-ea"/>
              <a:cs typeface="+mn-cs"/>
            </a:endParaRPr>
          </a:p>
          <a:p>
            <a:pPr lvl="0"/>
            <a:r>
              <a:rPr lang="en-GB" sz="1200" kern="1200" dirty="0" smtClean="0">
                <a:solidFill>
                  <a:schemeClr val="tx1"/>
                </a:solidFill>
                <a:latin typeface="+mn-lt"/>
                <a:ea typeface="+mn-ea"/>
                <a:cs typeface="+mn-cs"/>
              </a:rPr>
              <a:t>Advises development of </a:t>
            </a:r>
            <a:r>
              <a:rPr lang="en-GB" sz="1200" kern="1200" dirty="0" err="1" smtClean="0">
                <a:solidFill>
                  <a:schemeClr val="tx1"/>
                </a:solidFill>
                <a:latin typeface="+mn-lt"/>
                <a:ea typeface="+mn-ea"/>
                <a:cs typeface="+mn-cs"/>
              </a:rPr>
              <a:t>WPs</a:t>
            </a:r>
            <a:r>
              <a:rPr lang="en-GB" sz="1200" kern="1200" dirty="0" smtClean="0">
                <a:solidFill>
                  <a:schemeClr val="tx1"/>
                </a:solidFill>
                <a:latin typeface="+mn-lt"/>
                <a:ea typeface="+mn-ea"/>
                <a:cs typeface="+mn-cs"/>
              </a:rPr>
              <a:t> 5-7 (in-reach). </a:t>
            </a:r>
          </a:p>
          <a:p>
            <a:pPr lvl="0"/>
            <a:r>
              <a:rPr lang="en-GB" sz="1200" kern="1200" dirty="0" smtClean="0">
                <a:solidFill>
                  <a:schemeClr val="tx1"/>
                </a:solidFill>
                <a:latin typeface="+mn-lt"/>
                <a:ea typeface="+mn-ea"/>
                <a:cs typeface="+mn-cs"/>
              </a:rPr>
              <a:t>Provides outreach information to maritime stakeholders and decision makers via WP 2 </a:t>
            </a:r>
          </a:p>
          <a:p>
            <a:r>
              <a:rPr lang="en-GB" sz="1200" kern="1200" dirty="0" smtClean="0">
                <a:solidFill>
                  <a:schemeClr val="tx1"/>
                </a:solidFill>
                <a:latin typeface="+mn-lt"/>
                <a:ea typeface="+mn-ea"/>
                <a:cs typeface="+mn-cs"/>
              </a:rPr>
              <a:t>Since this Activity is driven by external schedule, it has a pace-making impact on the development of the other Activities within WP 4.</a:t>
            </a:r>
          </a:p>
          <a:p>
            <a:r>
              <a:rPr lang="en-GB" sz="1200" b="1" kern="1200" dirty="0" smtClean="0">
                <a:solidFill>
                  <a:schemeClr val="tx1"/>
                </a:solidFill>
                <a:latin typeface="+mn-lt"/>
                <a:ea typeface="+mn-ea"/>
                <a:cs typeface="+mn-cs"/>
              </a:rPr>
              <a:t>Who</a:t>
            </a:r>
          </a:p>
          <a:p>
            <a:r>
              <a:rPr lang="en-GB" sz="1200" kern="1200" dirty="0" smtClean="0">
                <a:solidFill>
                  <a:schemeClr val="tx1"/>
                </a:solidFill>
                <a:latin typeface="+mn-lt"/>
                <a:ea typeface="+mn-ea"/>
                <a:cs typeface="+mn-cs"/>
              </a:rPr>
              <a:t>GLA, WSV, DMA, </a:t>
            </a:r>
            <a:r>
              <a:rPr lang="en-GB" sz="1200" kern="1200" dirty="0" err="1" smtClean="0">
                <a:solidFill>
                  <a:schemeClr val="tx1"/>
                </a:solidFill>
                <a:latin typeface="+mn-lt"/>
                <a:ea typeface="+mn-ea"/>
                <a:cs typeface="+mn-cs"/>
              </a:rPr>
              <a:t>Rijkswaterstaat</a:t>
            </a:r>
            <a:r>
              <a:rPr lang="en-GB" sz="1200" kern="1200" dirty="0" smtClean="0">
                <a:solidFill>
                  <a:schemeClr val="tx1"/>
                </a:solidFill>
                <a:latin typeface="+mn-lt"/>
                <a:ea typeface="+mn-ea"/>
                <a:cs typeface="+mn-cs"/>
              </a:rPr>
              <a:t>, SMA, NHL.  Responsible Partner for this Activity: WSV. </a:t>
            </a:r>
          </a:p>
          <a:p>
            <a:r>
              <a:rPr lang="en-GB" sz="1200" b="1" kern="1200" dirty="0" smtClean="0">
                <a:solidFill>
                  <a:schemeClr val="tx1"/>
                </a:solidFill>
                <a:latin typeface="+mn-lt"/>
                <a:ea typeface="+mn-ea"/>
                <a:cs typeface="+mn-cs"/>
              </a:rPr>
              <a:t>How</a:t>
            </a:r>
          </a:p>
          <a:p>
            <a:r>
              <a:rPr lang="en-GB" sz="1200" kern="1200" dirty="0" smtClean="0">
                <a:solidFill>
                  <a:schemeClr val="tx1"/>
                </a:solidFill>
                <a:latin typeface="+mn-lt"/>
                <a:ea typeface="+mn-ea"/>
                <a:cs typeface="+mn-cs"/>
              </a:rPr>
              <a:t>This Activity continuously, during its duration, takes out of the different Streams their respective results and merges them into appropriate contributions to the EU and relevant international bodies. The responsible partner is prompting other partners for contributions as a meeting of a relevant body of an appropriate EU or international organisation approaches. Partners compile the relevant information and / or documents from the different Streams. The respective formatting and content requirements for input documents of the EU and international bodies need to be observed.</a:t>
            </a:r>
            <a:endParaRPr lang="en-GB"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169A76A-CCE9-47C2-B5EB-6AAAC07AABF2}" type="slidenum">
              <a:rPr lang="en-GB" smtClean="0"/>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As with any large project, the work is arranged in stages.</a:t>
            </a:r>
          </a:p>
          <a:p>
            <a:endParaRPr lang="en-GB" dirty="0" smtClean="0"/>
          </a:p>
          <a:p>
            <a:r>
              <a:rPr lang="en-GB" dirty="0" smtClean="0"/>
              <a:t>Here on the right hand side is a somewhat</a:t>
            </a:r>
            <a:r>
              <a:rPr lang="en-GB" baseline="0" dirty="0" smtClean="0"/>
              <a:t> crude Gantt chart showing how the systems engineering approach is applied to the project, and that each stage leads to the next one. We’re just over 3 months in, and so we’re currently establishing the baselines and priorities. This means that we’re collecting data on the maritime space and the availability of existing services in that space. We also need to take into account existing concepts and how they might impact the NSR.</a:t>
            </a:r>
          </a:p>
          <a:p>
            <a:endParaRPr lang="en-GB" baseline="0" dirty="0" smtClean="0"/>
          </a:p>
          <a:p>
            <a:r>
              <a:rPr lang="en-GB" baseline="0" dirty="0" smtClean="0"/>
              <a:t>Some e-Navigation services are also being explored as a continuation of the </a:t>
            </a:r>
            <a:r>
              <a:rPr lang="en-GB" baseline="0" dirty="0" err="1" smtClean="0"/>
              <a:t>EfficienSea</a:t>
            </a:r>
            <a:r>
              <a:rPr lang="en-GB" baseline="0" dirty="0" smtClean="0"/>
              <a:t> project. Results will be fed back into the earlier stages to get a better understanding of the architecture for the implementation stage.</a:t>
            </a:r>
          </a:p>
          <a:p>
            <a:endParaRPr lang="en-GB" baseline="0" dirty="0" smtClean="0"/>
          </a:p>
          <a:p>
            <a:r>
              <a:rPr lang="en-GB" baseline="0" dirty="0" smtClean="0"/>
              <a:t>We’re due to start on the analysis of the data collected very soon, and that’ll lead to the start of the architectural design. This is in-line with the project plan.</a:t>
            </a:r>
            <a:endParaRPr lang="en-GB" dirty="0"/>
          </a:p>
        </p:txBody>
      </p:sp>
      <p:sp>
        <p:nvSpPr>
          <p:cNvPr id="4" name="Slide Number Placeholder 3"/>
          <p:cNvSpPr>
            <a:spLocks noGrp="1"/>
          </p:cNvSpPr>
          <p:nvPr>
            <p:ph type="sldNum" sz="quarter" idx="10"/>
          </p:nvPr>
        </p:nvSpPr>
        <p:spPr/>
        <p:txBody>
          <a:bodyPr/>
          <a:lstStyle/>
          <a:p>
            <a:fld id="{C169A76A-CCE9-47C2-B5EB-6AAAC07AABF2}" type="slidenum">
              <a:rPr lang="en-GB" smtClean="0"/>
              <a:pPr/>
              <a:t>11</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So, in conclusion,</a:t>
            </a:r>
            <a:r>
              <a:rPr lang="en-GB" baseline="0" dirty="0" smtClean="0"/>
              <a:t> I’ve shown you how the ACCSEAS project has the potential for making a real positive impact on the maritime accessibility and safety in the NSR.</a:t>
            </a:r>
          </a:p>
          <a:p>
            <a:endParaRPr lang="en-GB" baseline="0" dirty="0" smtClean="0"/>
          </a:p>
          <a:p>
            <a:r>
              <a:rPr lang="en-GB" baseline="0" dirty="0" smtClean="0"/>
              <a:t>There are many questions remaining to be answered, and it’s going to be hard work finding those answers. </a:t>
            </a:r>
          </a:p>
          <a:p>
            <a:endParaRPr lang="en-GB" baseline="0" dirty="0" smtClean="0"/>
          </a:p>
          <a:p>
            <a:r>
              <a:rPr lang="en-GB" baseline="0" dirty="0" smtClean="0"/>
              <a:t>We need to get buy-in from ports, service providers, ship-owners and not forgetting the international </a:t>
            </a:r>
            <a:r>
              <a:rPr lang="en-GB" baseline="0" dirty="0" err="1" smtClean="0"/>
              <a:t>e</a:t>
            </a:r>
            <a:r>
              <a:rPr lang="en-GB" baseline="0" dirty="0" smtClean="0"/>
              <a:t>-Navigation community. These are the people that will use the services prototyped in the project, and their input will be invaluable for the next stage of development, possibly beyond ACCSEAS.</a:t>
            </a:r>
          </a:p>
          <a:p>
            <a:endParaRPr lang="en-GB" baseline="0" dirty="0" smtClean="0"/>
          </a:p>
          <a:p>
            <a:r>
              <a:rPr lang="en-GB" baseline="0" dirty="0" smtClean="0"/>
              <a:t>Well, we’ve made good progress so far – the fact that we even have a project with a diverse set of partners is a testament to the willingness and dedication of those who want to see </a:t>
            </a:r>
            <a:r>
              <a:rPr lang="en-GB" baseline="0" dirty="0" err="1" smtClean="0"/>
              <a:t>e</a:t>
            </a:r>
            <a:r>
              <a:rPr lang="en-GB" baseline="0" dirty="0" smtClean="0"/>
              <a:t>-Navigation succeed in the NSR. ACCSEAS has a lot more to offer, and I hope to show you in the future what the project’s delivered.</a:t>
            </a:r>
            <a:endParaRPr lang="en-GB" dirty="0"/>
          </a:p>
        </p:txBody>
      </p:sp>
      <p:sp>
        <p:nvSpPr>
          <p:cNvPr id="4" name="Slide Number Placeholder 3"/>
          <p:cNvSpPr>
            <a:spLocks noGrp="1"/>
          </p:cNvSpPr>
          <p:nvPr>
            <p:ph type="sldNum" sz="quarter" idx="10"/>
          </p:nvPr>
        </p:nvSpPr>
        <p:spPr/>
        <p:txBody>
          <a:bodyPr/>
          <a:lstStyle/>
          <a:p>
            <a:fld id="{C169A76A-CCE9-47C2-B5EB-6AAAC07AABF2}" type="slidenum">
              <a:rPr lang="en-GB" smtClean="0"/>
              <a:pPr/>
              <a:t>12</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Thank you very much.</a:t>
            </a:r>
          </a:p>
          <a:p>
            <a:endParaRPr lang="en-GB" dirty="0" smtClean="0"/>
          </a:p>
          <a:p>
            <a:r>
              <a:rPr lang="en-GB" dirty="0" smtClean="0"/>
              <a:t>Any</a:t>
            </a:r>
            <a:r>
              <a:rPr lang="en-GB" baseline="0" dirty="0" smtClean="0"/>
              <a:t> questions?</a:t>
            </a:r>
            <a:endParaRPr lang="en-GB" dirty="0"/>
          </a:p>
        </p:txBody>
      </p:sp>
      <p:sp>
        <p:nvSpPr>
          <p:cNvPr id="4" name="Slide Number Placeholder 3"/>
          <p:cNvSpPr>
            <a:spLocks noGrp="1"/>
          </p:cNvSpPr>
          <p:nvPr>
            <p:ph type="sldNum" sz="quarter" idx="10"/>
          </p:nvPr>
        </p:nvSpPr>
        <p:spPr/>
        <p:txBody>
          <a:bodyPr/>
          <a:lstStyle/>
          <a:p>
            <a:fld id="{C169A76A-CCE9-47C2-B5EB-6AAAC07AABF2}" type="slidenum">
              <a:rPr lang="en-GB" smtClean="0"/>
              <a:pPr/>
              <a:t>13</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Before I</a:t>
            </a:r>
            <a:r>
              <a:rPr lang="en-GB" baseline="0" dirty="0" smtClean="0"/>
              <a:t> talk about the project, l</a:t>
            </a:r>
            <a:r>
              <a:rPr lang="en-GB" dirty="0" smtClean="0"/>
              <a:t>et’s begin</a:t>
            </a:r>
            <a:r>
              <a:rPr lang="en-GB" baseline="0" dirty="0" smtClean="0"/>
              <a:t> by having a look at the North Sea Region.</a:t>
            </a:r>
          </a:p>
          <a:p>
            <a:endParaRPr lang="en-GB" baseline="0" dirty="0" smtClean="0"/>
          </a:p>
          <a:p>
            <a:r>
              <a:rPr lang="en-GB" baseline="0" dirty="0" smtClean="0"/>
              <a:t>Over the next few years, it’s anticipated that the shipping density will increase with bigger vessels, leading to reduced manoeuvrability in tight shipping lanes. This is compounded by the fact that there is a growth in offshore installations, such as </a:t>
            </a:r>
            <a:r>
              <a:rPr lang="en-GB" baseline="0" dirty="0" err="1" smtClean="0"/>
              <a:t>windfarms</a:t>
            </a:r>
            <a:r>
              <a:rPr lang="en-GB" baseline="0" dirty="0" smtClean="0"/>
              <a:t> and oil and gas platforms, leading to a reduction in navigable sea space.</a:t>
            </a:r>
          </a:p>
          <a:p>
            <a:endParaRPr lang="en-GB" baseline="0" dirty="0" smtClean="0"/>
          </a:p>
          <a:p>
            <a:r>
              <a:rPr lang="en-GB" baseline="0" dirty="0" smtClean="0"/>
              <a:t>There are certain pinch points at approaches to major ports and constrictions, such as Rotterdam or the Dover Straits. There’s also the inland waterways to consider, for example, the Kiel canal through northern Germany.</a:t>
            </a:r>
          </a:p>
          <a:p>
            <a:endParaRPr lang="en-GB" baseline="0" dirty="0" smtClean="0"/>
          </a:p>
          <a:p>
            <a:r>
              <a:rPr lang="en-GB" baseline="0" dirty="0" smtClean="0"/>
              <a:t>These issues can lead to increased risk of collision, and potentially, grounding too.</a:t>
            </a:r>
          </a:p>
          <a:p>
            <a:endParaRPr lang="en-GB" baseline="0" dirty="0" smtClean="0"/>
          </a:p>
          <a:p>
            <a:r>
              <a:rPr lang="en-GB" baseline="0" dirty="0" smtClean="0"/>
              <a:t>Clearly, there are many aspects to the safe and efficient access to the North Sea Region.</a:t>
            </a:r>
            <a:endParaRPr lang="en-GB" dirty="0"/>
          </a:p>
        </p:txBody>
      </p:sp>
      <p:sp>
        <p:nvSpPr>
          <p:cNvPr id="4" name="Slide Number Placeholder 3"/>
          <p:cNvSpPr>
            <a:spLocks noGrp="1"/>
          </p:cNvSpPr>
          <p:nvPr>
            <p:ph type="sldNum" sz="quarter" idx="10"/>
          </p:nvPr>
        </p:nvSpPr>
        <p:spPr/>
        <p:txBody>
          <a:bodyPr/>
          <a:lstStyle/>
          <a:p>
            <a:fld id="{C169A76A-CCE9-47C2-B5EB-6AAAC07AABF2}"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So, what is the ACCSEAS project?</a:t>
            </a:r>
          </a:p>
          <a:p>
            <a:endParaRPr lang="en-GB" dirty="0" smtClean="0"/>
          </a:p>
          <a:p>
            <a:r>
              <a:rPr lang="en-GB" dirty="0" smtClean="0"/>
              <a:t>ACCSEAS stands for Accessibility</a:t>
            </a:r>
            <a:r>
              <a:rPr lang="en-GB" baseline="0" dirty="0" smtClean="0"/>
              <a:t> for Shipping, Efficiency advantages and sustainability, and is a part of the INTERREG 4b NSR programme.</a:t>
            </a:r>
          </a:p>
          <a:p>
            <a:endParaRPr lang="en-GB" baseline="0" dirty="0" smtClean="0"/>
          </a:p>
          <a:p>
            <a:r>
              <a:rPr lang="en-GB" baseline="0" dirty="0" smtClean="0"/>
              <a:t>The key theme for the INTERREG programme is to improve accessibility of places in the NSR by reducing congestion, developing sustainable transport and/or promoting </a:t>
            </a:r>
            <a:r>
              <a:rPr lang="en-GB" baseline="0" dirty="0" err="1" smtClean="0"/>
              <a:t>transmodal</a:t>
            </a:r>
            <a:r>
              <a:rPr lang="en-GB" baseline="0" dirty="0" smtClean="0"/>
              <a:t> solutions.</a:t>
            </a:r>
          </a:p>
        </p:txBody>
      </p:sp>
      <p:sp>
        <p:nvSpPr>
          <p:cNvPr id="4" name="Slide Number Placeholder 3"/>
          <p:cNvSpPr>
            <a:spLocks noGrp="1"/>
          </p:cNvSpPr>
          <p:nvPr>
            <p:ph type="sldNum" sz="quarter" idx="10"/>
          </p:nvPr>
        </p:nvSpPr>
        <p:spPr/>
        <p:txBody>
          <a:bodyPr/>
          <a:lstStyle/>
          <a:p>
            <a:fld id="{C169A76A-CCE9-47C2-B5EB-6AAAC07AABF2}"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a:t>
            </a:r>
            <a:r>
              <a:rPr lang="en-GB" baseline="0" dirty="0" smtClean="0"/>
              <a:t>he aim of ACCSEAS can by summarised as to “implement and demonstrate an </a:t>
            </a:r>
            <a:r>
              <a:rPr lang="en-GB" baseline="0" dirty="0" err="1" smtClean="0"/>
              <a:t>e</a:t>
            </a:r>
            <a:r>
              <a:rPr lang="en-GB" baseline="0" dirty="0" smtClean="0"/>
              <a:t>-Navigation test-bed in the North Sea Region to improve regional maritime accessibility”.</a:t>
            </a:r>
          </a:p>
          <a:p>
            <a:endParaRPr lang="en-GB" baseline="0" dirty="0" smtClean="0"/>
          </a:p>
          <a:p>
            <a:r>
              <a:rPr lang="en-GB" baseline="0" dirty="0" smtClean="0"/>
              <a:t>To achieve this, ACCSEAS will establish prototype solutions to accessibility based on the </a:t>
            </a:r>
            <a:r>
              <a:rPr lang="en-GB" baseline="0" dirty="0" err="1" smtClean="0"/>
              <a:t>IMO’s</a:t>
            </a:r>
            <a:r>
              <a:rPr lang="en-GB" baseline="0" dirty="0" smtClean="0"/>
              <a:t> e-Navigation concept to “bring maritime navigation into the digital age.”</a:t>
            </a:r>
          </a:p>
          <a:p>
            <a:endParaRPr lang="en-GB" baseline="0" dirty="0" smtClean="0"/>
          </a:p>
          <a:p>
            <a:r>
              <a:rPr lang="en-GB" baseline="0" dirty="0" smtClean="0"/>
              <a:t>This’ll have a positive impact on the accessibility of congested and remote NSR ports, as well as safe maritime navigation through busy sea routes. Environmental protection is clearly important through the reduction of accidents, and keeping vessels away from protected areas.</a:t>
            </a:r>
          </a:p>
          <a:p>
            <a:endParaRPr lang="en-GB" baseline="0" dirty="0" smtClean="0"/>
          </a:p>
          <a:p>
            <a:r>
              <a:rPr lang="en-GB" baseline="0" dirty="0" smtClean="0"/>
              <a:t>There’s potential for increased efficiency of berth-to-berth operations, and solutions will allow mariners to determine the most cost effective and safest way to travel from one port to another.</a:t>
            </a:r>
          </a:p>
          <a:p>
            <a:endParaRPr lang="en-GB" baseline="0" dirty="0" smtClean="0"/>
          </a:p>
          <a:p>
            <a:r>
              <a:rPr lang="en-GB" baseline="0" dirty="0" smtClean="0"/>
              <a:t>Of course all the solutions to these problems must be sustainable.</a:t>
            </a:r>
          </a:p>
        </p:txBody>
      </p:sp>
      <p:sp>
        <p:nvSpPr>
          <p:cNvPr id="4" name="Slide Number Placeholder 3"/>
          <p:cNvSpPr>
            <a:spLocks noGrp="1"/>
          </p:cNvSpPr>
          <p:nvPr>
            <p:ph type="sldNum" sz="quarter" idx="10"/>
          </p:nvPr>
        </p:nvSpPr>
        <p:spPr/>
        <p:txBody>
          <a:bodyPr/>
          <a:lstStyle/>
          <a:p>
            <a:fld id="{C169A76A-CCE9-47C2-B5EB-6AAAC07AABF2}"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ACCSEAS is a three-year project, and started a few months ago in April and it’</a:t>
            </a:r>
            <a:r>
              <a:rPr lang="en-GB" baseline="0" dirty="0" smtClean="0"/>
              <a:t>ll continue until February 2015. The budget is €5.6M, and half of that’s funded by the EU through INTERREG.</a:t>
            </a:r>
          </a:p>
          <a:p>
            <a:endParaRPr lang="en-GB" baseline="0" dirty="0" smtClean="0"/>
          </a:p>
          <a:p>
            <a:r>
              <a:rPr lang="en-GB" baseline="0" dirty="0" smtClean="0"/>
              <a:t>There are 11 partners in the project from Denmark, Germany, Netherlands, Norway, Sweden and, of course, the UK. The project will extend ideas from </a:t>
            </a:r>
            <a:r>
              <a:rPr lang="en-GB" baseline="0" dirty="0" err="1" smtClean="0"/>
              <a:t>EfficienSea</a:t>
            </a:r>
            <a:r>
              <a:rPr lang="en-GB" baseline="0" dirty="0" smtClean="0"/>
              <a:t>, a Baltic Sea EU project investigating </a:t>
            </a:r>
            <a:r>
              <a:rPr lang="en-GB" baseline="0" dirty="0" err="1" smtClean="0"/>
              <a:t>e</a:t>
            </a:r>
            <a:r>
              <a:rPr lang="en-GB" baseline="0" dirty="0" smtClean="0"/>
              <a:t>-Navigation services, and the </a:t>
            </a:r>
            <a:r>
              <a:rPr lang="en-GB" baseline="0" dirty="0" err="1" smtClean="0"/>
              <a:t>Monalisa</a:t>
            </a:r>
            <a:r>
              <a:rPr lang="en-GB" baseline="0" dirty="0" smtClean="0"/>
              <a:t> project which was more concerned with dynamic route planning services.</a:t>
            </a:r>
          </a:p>
          <a:p>
            <a:endParaRPr lang="en-GB" baseline="0" dirty="0" smtClean="0"/>
          </a:p>
          <a:p>
            <a:r>
              <a:rPr lang="en-GB" baseline="0" dirty="0" smtClean="0"/>
              <a:t>The project will develop an innovative test-bed of ship-to-ship and ship-to-shore solutions, based on resilient PNT and </a:t>
            </a:r>
            <a:r>
              <a:rPr lang="en-GB" baseline="0" dirty="0" err="1" smtClean="0"/>
              <a:t>e</a:t>
            </a:r>
            <a:r>
              <a:rPr lang="en-GB" baseline="0" dirty="0" smtClean="0"/>
              <a:t>-navigation information and services. </a:t>
            </a:r>
          </a:p>
          <a:p>
            <a:endParaRPr lang="en-GB" baseline="0" dirty="0" smtClean="0"/>
          </a:p>
          <a:p>
            <a:r>
              <a:rPr lang="en-GB" baseline="0" dirty="0" smtClean="0"/>
              <a:t>It’ll also establish safe and efficient options for berth-to-berth operations, such as dynamic route planning, information exchange, display of the information and decision aids for the mariner and VTS centres.</a:t>
            </a:r>
          </a:p>
        </p:txBody>
      </p:sp>
      <p:sp>
        <p:nvSpPr>
          <p:cNvPr id="4" name="Slide Number Placeholder 3"/>
          <p:cNvSpPr>
            <a:spLocks noGrp="1"/>
          </p:cNvSpPr>
          <p:nvPr>
            <p:ph type="sldNum" sz="quarter" idx="10"/>
          </p:nvPr>
        </p:nvSpPr>
        <p:spPr/>
        <p:txBody>
          <a:bodyPr/>
          <a:lstStyle/>
          <a:p>
            <a:fld id="{C169A76A-CCE9-47C2-B5EB-6AAAC07AABF2}"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GB" dirty="0" smtClean="0"/>
              <a:t>The project’s structured in such a way that it will use a systems engineering approach to develop these concepts.</a:t>
            </a:r>
          </a:p>
          <a:p>
            <a:endParaRPr lang="en-GB" dirty="0" smtClean="0"/>
          </a:p>
          <a:p>
            <a:r>
              <a:rPr lang="en-GB" dirty="0" smtClean="0"/>
              <a:t>Guided by IMO,</a:t>
            </a:r>
            <a:r>
              <a:rPr lang="en-GB" baseline="0" dirty="0" smtClean="0"/>
              <a:t> IALA and European initiatives such as </a:t>
            </a:r>
            <a:r>
              <a:rPr lang="en-GB" baseline="0" dirty="0" err="1" smtClean="0"/>
              <a:t>e</a:t>
            </a:r>
            <a:r>
              <a:rPr lang="en-GB" baseline="0" dirty="0" smtClean="0"/>
              <a:t>-Maritime, the project is broken into three distinct phases.</a:t>
            </a:r>
          </a:p>
          <a:p>
            <a:endParaRPr lang="en-GB" baseline="0" dirty="0" smtClean="0"/>
          </a:p>
          <a:p>
            <a:r>
              <a:rPr lang="en-GB" baseline="0" dirty="0" smtClean="0"/>
              <a:t>The first is Requirements capture, and looks at the situation as it stands now and how it might stand in the future. What is it that the mariner wants in the NSR? What are the human factors that impact the safety of vessels in the area? We’ll also look at the existing traffic to analyse where vessels go, and where they’re likely to go in the future (due to wind farms, for example), and use risk analysis techniques to identify venerable areas.</a:t>
            </a:r>
          </a:p>
          <a:p>
            <a:endParaRPr lang="en-GB" baseline="0" dirty="0" smtClean="0"/>
          </a:p>
          <a:p>
            <a:r>
              <a:rPr lang="en-GB" baseline="0" dirty="0" smtClean="0"/>
              <a:t>Then, we establish the framework, or architecture, for the </a:t>
            </a:r>
            <a:r>
              <a:rPr lang="en-GB" baseline="0" dirty="0" err="1" smtClean="0"/>
              <a:t>e</a:t>
            </a:r>
            <a:r>
              <a:rPr lang="en-GB" baseline="0" dirty="0" smtClean="0"/>
              <a:t>-Navigation solution. Well, IMO have developed a generalised form of the overarching architecture, but the project will take this further, and analyse how the architecture will work in the NSR specifically. We’ll need to think about the integrated ship and shore system – how will they work together with the solutions being developed? IHO have developed the S-100 standard for maritime data exchange, and this will be used to make sure that all the systems can talk to each other.</a:t>
            </a:r>
          </a:p>
          <a:p>
            <a:endParaRPr lang="en-GB" baseline="0" dirty="0" smtClean="0"/>
          </a:p>
          <a:p>
            <a:r>
              <a:rPr lang="en-GB" baseline="0" dirty="0" smtClean="0"/>
              <a:t>Then we come to the implementation, verification and validation phase. We’ll use real AND simulated environments to test the </a:t>
            </a:r>
            <a:r>
              <a:rPr lang="en-GB" baseline="0" dirty="0" err="1" smtClean="0"/>
              <a:t>e</a:t>
            </a:r>
            <a:r>
              <a:rPr lang="en-GB" baseline="0" dirty="0" smtClean="0"/>
              <a:t>-Navigation solutions. It’ll be particularly important to note the user’s experience, and identify areas that need improvement. The validation will also be of interest to institutions who are setting the standards and policy for </a:t>
            </a:r>
            <a:r>
              <a:rPr lang="en-GB" baseline="0" dirty="0" err="1" smtClean="0"/>
              <a:t>e</a:t>
            </a:r>
            <a:r>
              <a:rPr lang="en-GB" baseline="0" dirty="0" smtClean="0"/>
              <a:t>-Navigation as they can see what works, and what doesn’t.</a:t>
            </a:r>
          </a:p>
        </p:txBody>
      </p:sp>
      <p:sp>
        <p:nvSpPr>
          <p:cNvPr id="4" name="Slide Number Placeholder 3"/>
          <p:cNvSpPr>
            <a:spLocks noGrp="1"/>
          </p:cNvSpPr>
          <p:nvPr>
            <p:ph type="sldNum" sz="quarter" idx="10"/>
          </p:nvPr>
        </p:nvSpPr>
        <p:spPr/>
        <p:txBody>
          <a:bodyPr/>
          <a:lstStyle/>
          <a:p>
            <a:fld id="{C169A76A-CCE9-47C2-B5EB-6AAAC07AABF2}"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 implementation’</a:t>
            </a:r>
            <a:r>
              <a:rPr lang="en-GB" baseline="0" dirty="0" smtClean="0"/>
              <a:t>s broken down into two streams. The first being resilient positioning, navigation and timing (PNT).</a:t>
            </a:r>
          </a:p>
          <a:p>
            <a:endParaRPr lang="en-GB" baseline="0" dirty="0" smtClean="0"/>
          </a:p>
          <a:p>
            <a:r>
              <a:rPr lang="en-GB" baseline="0" dirty="0" smtClean="0"/>
              <a:t>It’s been known for a long time now that GNSS is vulnerable to natural and deliberate interference, and there’s a need for an independent and complementary backup system to GNSS so that we have a seamless PNT during GNSS outages and avoiding hazardously misleading information.</a:t>
            </a:r>
          </a:p>
          <a:p>
            <a:endParaRPr lang="en-GB" baseline="0" dirty="0" smtClean="0"/>
          </a:p>
          <a:p>
            <a:r>
              <a:rPr lang="en-GB" baseline="0" dirty="0" smtClean="0"/>
              <a:t>A prototype integrated navigation system will be developed that incorporates ideas such as radar positioning, ranging mode (R-mode), chip scale atomic clock (CSAC) and inertial technologies. We also need to recognise that multiple GNSS constellations will be increasingly available, such as Galileo, GLONASS and Compass, and that existing positioning sources such as </a:t>
            </a:r>
            <a:r>
              <a:rPr lang="en-GB" baseline="0" dirty="0" err="1" smtClean="0"/>
              <a:t>eLoran</a:t>
            </a:r>
            <a:r>
              <a:rPr lang="en-GB" baseline="0" dirty="0" smtClean="0"/>
              <a:t> will need to be integrated too.</a:t>
            </a:r>
            <a:endParaRPr lang="en-GB" dirty="0"/>
          </a:p>
        </p:txBody>
      </p:sp>
      <p:sp>
        <p:nvSpPr>
          <p:cNvPr id="4" name="Slide Number Placeholder 3"/>
          <p:cNvSpPr>
            <a:spLocks noGrp="1"/>
          </p:cNvSpPr>
          <p:nvPr>
            <p:ph type="sldNum" sz="quarter" idx="10"/>
          </p:nvPr>
        </p:nvSpPr>
        <p:spPr/>
        <p:txBody>
          <a:bodyPr/>
          <a:lstStyle/>
          <a:p>
            <a:fld id="{C169A76A-CCE9-47C2-B5EB-6AAAC07AABF2}"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GB" dirty="0" smtClean="0"/>
              <a:t>The other stream of the project is </a:t>
            </a:r>
            <a:r>
              <a:rPr lang="en-GB" dirty="0" err="1" smtClean="0"/>
              <a:t>e</a:t>
            </a:r>
            <a:r>
              <a:rPr lang="en-GB" dirty="0" smtClean="0"/>
              <a:t>-Navigation services, </a:t>
            </a:r>
            <a:r>
              <a:rPr lang="en-GB" baseline="0" dirty="0" smtClean="0"/>
              <a:t>where we consider the berth-to-berth applications of the maritime services portfolio, particularly to assist with the safety, efficiency and environmental protection of the maritime space.</a:t>
            </a:r>
          </a:p>
          <a:p>
            <a:endParaRPr lang="en-GB" baseline="0" dirty="0" smtClean="0"/>
          </a:p>
          <a:p>
            <a:r>
              <a:rPr lang="en-GB" baseline="0" dirty="0" smtClean="0"/>
              <a:t>We can do this by considering dynamic vessel route planning for example – how would this work? How would the information be exchanged and displayed to the mariner? The information can be transmitted from one ship to another directly so that the mariner increases their spatial awareness to include intended manoeuvres of nearby ships. The VTS has a better understanding of the seascape too, and can interact with vessels and suggest alternative routes. Port operations need to be considered too.</a:t>
            </a:r>
          </a:p>
          <a:p>
            <a:endParaRPr lang="en-GB" baseline="0" dirty="0" smtClean="0"/>
          </a:p>
          <a:p>
            <a:r>
              <a:rPr lang="en-GB" baseline="0" dirty="0" smtClean="0"/>
              <a:t>The way data and information is exchanged between users needs careful consideration too, such as the static and dynamic voyage data, for example. Again, the harmonised IHO S-100 format can be used for the exchange of this data, as can the open-source Inter-VTS Exchange Format for VTS information.</a:t>
            </a:r>
          </a:p>
          <a:p>
            <a:endParaRPr lang="en-GB" baseline="0" dirty="0" smtClean="0"/>
          </a:p>
          <a:p>
            <a:r>
              <a:rPr lang="en-GB" baseline="0" dirty="0" smtClean="0"/>
              <a:t>Of interest to the </a:t>
            </a:r>
            <a:r>
              <a:rPr lang="en-GB" baseline="0" dirty="0" err="1" smtClean="0"/>
              <a:t>GLAs</a:t>
            </a:r>
            <a:r>
              <a:rPr lang="en-GB" baseline="0" dirty="0" smtClean="0"/>
              <a:t> is the aids-to-navigation aspect, and in particular, the impact of AIS in this area. Virtual aids-to-navigation has potential to inform the mariner of dangers as soon as they’ve been discovered. </a:t>
            </a:r>
            <a:endParaRPr lang="en-GB" dirty="0"/>
          </a:p>
        </p:txBody>
      </p:sp>
      <p:sp>
        <p:nvSpPr>
          <p:cNvPr id="4" name="Slide Number Placeholder 3"/>
          <p:cNvSpPr>
            <a:spLocks noGrp="1"/>
          </p:cNvSpPr>
          <p:nvPr>
            <p:ph type="sldNum" sz="quarter" idx="10"/>
          </p:nvPr>
        </p:nvSpPr>
        <p:spPr/>
        <p:txBody>
          <a:bodyPr/>
          <a:lstStyle/>
          <a:p>
            <a:fld id="{C169A76A-CCE9-47C2-B5EB-6AAAC07AABF2}" type="slidenum">
              <a:rPr lang="en-GB" smtClean="0"/>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GB" dirty="0" smtClean="0"/>
              <a:t>So, what outcomes</a:t>
            </a:r>
            <a:r>
              <a:rPr lang="en-GB" baseline="0" dirty="0" smtClean="0"/>
              <a:t> will we expect from the ACCSEAS project?</a:t>
            </a:r>
          </a:p>
          <a:p>
            <a:endParaRPr lang="en-GB" baseline="0" dirty="0" smtClean="0"/>
          </a:p>
          <a:p>
            <a:r>
              <a:rPr lang="en-GB" baseline="0" dirty="0" smtClean="0"/>
              <a:t>Well, the first outcome is the geographical information system (GIS) that will visualise </a:t>
            </a:r>
            <a:r>
              <a:rPr lang="en-GB" baseline="0" dirty="0" err="1" smtClean="0"/>
              <a:t>e</a:t>
            </a:r>
            <a:r>
              <a:rPr lang="en-GB" baseline="0" dirty="0" smtClean="0"/>
              <a:t>-Navigation in the NSR, e.g. traffic patterns, restricted areas, routing models, PNT coverage, and so on. We expect this to appear quite soon, as we’ll need to base our implementation decisions on the data  we’ve collected.</a:t>
            </a:r>
          </a:p>
          <a:p>
            <a:endParaRPr lang="en-GB" baseline="0" dirty="0" smtClean="0"/>
          </a:p>
          <a:p>
            <a:r>
              <a:rPr lang="en-GB" baseline="0" dirty="0" smtClean="0"/>
              <a:t>There’ll be ship equipment and shore infrastructure prototypes to use in the test-bed, and using the simulation capability of our academic partners, we can evaluate the impact of technology on the human factor of maritime navigation.</a:t>
            </a:r>
          </a:p>
          <a:p>
            <a:endParaRPr lang="en-GB" baseline="0" dirty="0" smtClean="0"/>
          </a:p>
          <a:p>
            <a:r>
              <a:rPr lang="en-GB" baseline="0" dirty="0" smtClean="0"/>
              <a:t>Training requirements will be assessed and training packages will be developed so that users can use the </a:t>
            </a:r>
            <a:r>
              <a:rPr lang="en-GB" baseline="0" dirty="0" err="1" smtClean="0"/>
              <a:t>e</a:t>
            </a:r>
            <a:r>
              <a:rPr lang="en-GB" baseline="0" dirty="0" smtClean="0"/>
              <a:t>-Navigation tools effectively.</a:t>
            </a:r>
          </a:p>
          <a:p>
            <a:endParaRPr lang="en-GB" baseline="0" dirty="0" smtClean="0"/>
          </a:p>
          <a:p>
            <a:r>
              <a:rPr lang="en-GB" baseline="0" dirty="0" smtClean="0"/>
              <a:t>There’ll be three annual conferences which will give the project an opportunity to disseminate results and to get feedback from relevant stakeholders.</a:t>
            </a:r>
          </a:p>
          <a:p>
            <a:endParaRPr lang="en-GB" baseline="0" dirty="0" smtClean="0"/>
          </a:p>
          <a:p>
            <a:r>
              <a:rPr lang="en-GB" baseline="0" dirty="0" smtClean="0"/>
              <a:t>It’s critical for the success of the project that there’s a legacy in the form of future co-ordination of the North Sea </a:t>
            </a:r>
            <a:r>
              <a:rPr lang="en-GB" baseline="0" dirty="0" err="1" smtClean="0"/>
              <a:t>e</a:t>
            </a:r>
            <a:r>
              <a:rPr lang="en-GB" baseline="0" dirty="0" smtClean="0"/>
              <a:t>-Navigation services. This’ll be strengthened by establishing 3 forums and groups which will allow stakeholders at all levels - from the mariner to the service providers to the policy makers - to discuss e-Navigation matters. This will culminate in the NSR e-Navigation sustainability plan.</a:t>
            </a:r>
          </a:p>
          <a:p>
            <a:endParaRPr lang="en-GB" baseline="0" dirty="0" smtClean="0"/>
          </a:p>
          <a:p>
            <a:r>
              <a:rPr lang="en-GB" baseline="0" dirty="0" smtClean="0"/>
              <a:t>All very worthwhile outcomes for the region and with  the potential to provide similar benefits to other regions and to the e-Navigation initiative  worldwide. </a:t>
            </a:r>
            <a:endParaRPr lang="en-GB" dirty="0"/>
          </a:p>
        </p:txBody>
      </p:sp>
      <p:sp>
        <p:nvSpPr>
          <p:cNvPr id="4" name="Slide Number Placeholder 3"/>
          <p:cNvSpPr>
            <a:spLocks noGrp="1"/>
          </p:cNvSpPr>
          <p:nvPr>
            <p:ph type="sldNum" sz="quarter" idx="10"/>
          </p:nvPr>
        </p:nvSpPr>
        <p:spPr/>
        <p:txBody>
          <a:bodyPr/>
          <a:lstStyle/>
          <a:p>
            <a:fld id="{C169A76A-CCE9-47C2-B5EB-6AAAC07AABF2}" type="slidenum">
              <a:rPr lang="en-GB" smtClean="0"/>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56765" y="368660"/>
            <a:ext cx="6345705" cy="2385265"/>
          </a:xfrm>
        </p:spPr>
        <p:txBody>
          <a:bodyPr/>
          <a:lstStyle/>
          <a:p>
            <a:r>
              <a:rPr lang="en-US" smtClean="0"/>
              <a:t>Click to edit Master title style</a:t>
            </a:r>
            <a:endParaRPr lang="en-GB" dirty="0"/>
          </a:p>
        </p:txBody>
      </p:sp>
      <p:sp>
        <p:nvSpPr>
          <p:cNvPr id="3" name="Subtitle 2"/>
          <p:cNvSpPr>
            <a:spLocks noGrp="1"/>
          </p:cNvSpPr>
          <p:nvPr>
            <p:ph type="subTitle" idx="1"/>
          </p:nvPr>
        </p:nvSpPr>
        <p:spPr>
          <a:xfrm>
            <a:off x="1371600" y="3203975"/>
            <a:ext cx="6400800" cy="2340260"/>
          </a:xfrm>
          <a:ln>
            <a:noFill/>
          </a:ln>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pic>
        <p:nvPicPr>
          <p:cNvPr id="8" name="Picture 7" descr="Accseas_final_fullname_rgb_trans.png"/>
          <p:cNvPicPr>
            <a:picLocks noChangeAspect="1"/>
          </p:cNvPicPr>
          <p:nvPr userDrawn="1"/>
        </p:nvPicPr>
        <p:blipFill>
          <a:blip r:embed="rId2" cstate="print"/>
          <a:stretch>
            <a:fillRect/>
          </a:stretch>
        </p:blipFill>
        <p:spPr>
          <a:xfrm>
            <a:off x="611560" y="323655"/>
            <a:ext cx="1674584" cy="2420888"/>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pic>
        <p:nvPicPr>
          <p:cNvPr id="7" name="Picture 6" descr="Accseas_final_abbrev_rgb.jpg"/>
          <p:cNvPicPr>
            <a:picLocks noChangeAspect="1"/>
          </p:cNvPicPr>
          <p:nvPr userDrawn="1"/>
        </p:nvPicPr>
        <p:blipFill>
          <a:blip r:embed="rId2" cstate="print"/>
          <a:srcRect l="5039" t="3246"/>
          <a:stretch>
            <a:fillRect/>
          </a:stretch>
        </p:blipFill>
        <p:spPr>
          <a:xfrm>
            <a:off x="5157065" y="6129299"/>
            <a:ext cx="585162" cy="728701"/>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Accseas_final_abbrev_rgb.jpg"/>
          <p:cNvPicPr>
            <a:picLocks noChangeAspect="1"/>
          </p:cNvPicPr>
          <p:nvPr userDrawn="1"/>
        </p:nvPicPr>
        <p:blipFill>
          <a:blip r:embed="rId2" cstate="print"/>
          <a:srcRect l="5039" t="3246"/>
          <a:stretch>
            <a:fillRect/>
          </a:stretch>
        </p:blipFill>
        <p:spPr>
          <a:xfrm>
            <a:off x="5157065" y="6129299"/>
            <a:ext cx="585162" cy="728701"/>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pic>
        <p:nvPicPr>
          <p:cNvPr id="9" name="Picture 8" descr="Accseas_final_abbrev_rgb.jpg"/>
          <p:cNvPicPr>
            <a:picLocks noChangeAspect="1"/>
          </p:cNvPicPr>
          <p:nvPr userDrawn="1"/>
        </p:nvPicPr>
        <p:blipFill>
          <a:blip r:embed="rId2" cstate="print"/>
          <a:srcRect l="5039" t="3246"/>
          <a:stretch>
            <a:fillRect/>
          </a:stretch>
        </p:blipFill>
        <p:spPr>
          <a:xfrm>
            <a:off x="5157065" y="6129299"/>
            <a:ext cx="585162" cy="728701"/>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pic>
        <p:nvPicPr>
          <p:cNvPr id="11" name="Picture 10" descr="Accseas_final_abbrev_rgb.jpg"/>
          <p:cNvPicPr>
            <a:picLocks noChangeAspect="1"/>
          </p:cNvPicPr>
          <p:nvPr userDrawn="1"/>
        </p:nvPicPr>
        <p:blipFill>
          <a:blip r:embed="rId2" cstate="print"/>
          <a:srcRect l="5039" t="3246"/>
          <a:stretch>
            <a:fillRect/>
          </a:stretch>
        </p:blipFill>
        <p:spPr>
          <a:xfrm>
            <a:off x="5157065" y="6129299"/>
            <a:ext cx="585162" cy="728701"/>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pic>
        <p:nvPicPr>
          <p:cNvPr id="7" name="Picture 6" descr="Accseas_final_abbrev_rgb.jpg"/>
          <p:cNvPicPr>
            <a:picLocks noChangeAspect="1"/>
          </p:cNvPicPr>
          <p:nvPr userDrawn="1"/>
        </p:nvPicPr>
        <p:blipFill>
          <a:blip r:embed="rId2" cstate="print"/>
          <a:srcRect l="5039" t="3246"/>
          <a:stretch>
            <a:fillRect/>
          </a:stretch>
        </p:blipFill>
        <p:spPr>
          <a:xfrm>
            <a:off x="5157065" y="6129299"/>
            <a:ext cx="585162" cy="728701"/>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6" name="Picture 5" descr="Accseas_final_abbrev_rgb.jpg"/>
          <p:cNvPicPr>
            <a:picLocks noChangeAspect="1"/>
          </p:cNvPicPr>
          <p:nvPr userDrawn="1"/>
        </p:nvPicPr>
        <p:blipFill>
          <a:blip r:embed="rId2" cstate="print"/>
          <a:srcRect l="5039" t="3246"/>
          <a:stretch>
            <a:fillRect/>
          </a:stretch>
        </p:blipFill>
        <p:spPr>
          <a:xfrm>
            <a:off x="5157065" y="6129299"/>
            <a:ext cx="585162" cy="728701"/>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9" name="Picture 8" descr="Accseas_final_abbrev_rgb.jpg"/>
          <p:cNvPicPr>
            <a:picLocks noChangeAspect="1"/>
          </p:cNvPicPr>
          <p:nvPr userDrawn="1"/>
        </p:nvPicPr>
        <p:blipFill>
          <a:blip r:embed="rId2" cstate="print"/>
          <a:srcRect l="5039" t="3246"/>
          <a:stretch>
            <a:fillRect/>
          </a:stretch>
        </p:blipFill>
        <p:spPr>
          <a:xfrm>
            <a:off x="5157065" y="6129299"/>
            <a:ext cx="585162" cy="728701"/>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9" name="Picture 8" descr="Accseas_final_abbrev_rgb.jpg"/>
          <p:cNvPicPr>
            <a:picLocks noChangeAspect="1"/>
          </p:cNvPicPr>
          <p:nvPr userDrawn="1"/>
        </p:nvPicPr>
        <p:blipFill>
          <a:blip r:embed="rId2" cstate="print"/>
          <a:srcRect l="5039" t="3246"/>
          <a:stretch>
            <a:fillRect/>
          </a:stretch>
        </p:blipFill>
        <p:spPr>
          <a:xfrm>
            <a:off x="5157065" y="6129299"/>
            <a:ext cx="585162" cy="728701"/>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image" Target="../media/image1.jpeg"/><Relationship Id="rId12"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90000">
              <a:schemeClr val="bg1"/>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pic>
        <p:nvPicPr>
          <p:cNvPr id="8" name="Picture 7" descr="EU_whiteblue_rgb300.jpg"/>
          <p:cNvPicPr>
            <a:picLocks noChangeAspect="1"/>
          </p:cNvPicPr>
          <p:nvPr/>
        </p:nvPicPr>
        <p:blipFill>
          <a:blip r:embed="rId11" cstate="print"/>
          <a:stretch>
            <a:fillRect/>
          </a:stretch>
        </p:blipFill>
        <p:spPr>
          <a:xfrm>
            <a:off x="0" y="6345453"/>
            <a:ext cx="3419872" cy="512547"/>
          </a:xfrm>
          <a:prstGeom prst="rect">
            <a:avLst/>
          </a:prstGeom>
        </p:spPr>
      </p:pic>
      <p:pic>
        <p:nvPicPr>
          <p:cNvPr id="9" name="Picture 8" descr="NSRP_logo.byline.rgb.72dpi.jpg"/>
          <p:cNvPicPr>
            <a:picLocks noChangeAspect="1"/>
          </p:cNvPicPr>
          <p:nvPr/>
        </p:nvPicPr>
        <p:blipFill>
          <a:blip r:embed="rId12" cstate="print"/>
          <a:srcRect l="1924" t="2583"/>
          <a:stretch>
            <a:fillRect/>
          </a:stretch>
        </p:blipFill>
        <p:spPr>
          <a:xfrm>
            <a:off x="7676734" y="6129300"/>
            <a:ext cx="1467267" cy="72870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10.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 Id="rId3"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4.xml"/><Relationship Id="rId4" Type="http://schemas.openxmlformats.org/officeDocument/2006/relationships/notesSlide" Target="../notesSlides/notesSlide7.xml"/><Relationship Id="rId5" Type="http://schemas.openxmlformats.org/officeDocument/2006/relationships/image" Target="../media/image7.jpeg"/><Relationship Id="rId6" Type="http://schemas.openxmlformats.org/officeDocument/2006/relationships/image" Target="../media/image8.png"/><Relationship Id="rId1" Type="http://schemas.microsoft.com/office/2007/relationships/media" Target="file:///\\HA04\Home$\alang\My%2520Documents\2.%2520Project%2520Delivery\1.%2520Open%2520Projects\GPS%2520Jamming%252009\GLA%2520GPA%2520Jamming%2520data.avi" TargetMode="External"/><Relationship Id="rId2" Type="http://schemas.openxmlformats.org/officeDocument/2006/relationships/video" Target="file:///\\HA04\Home$\alang\My%2520Documents\2.%2520Project%2520Delivery\1.%2520Open%2520Projects\GPS%2520Jamming%252009\GLA%2520GPA%2520Jamming%2520data.avi"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b="1" dirty="0" smtClean="0"/>
              <a:t>ACCSEAS:</a:t>
            </a:r>
            <a:br>
              <a:rPr lang="en-GB" b="1" dirty="0" smtClean="0"/>
            </a:br>
            <a:r>
              <a:rPr lang="en-GB" b="1" dirty="0" err="1" smtClean="0"/>
              <a:t>e</a:t>
            </a:r>
            <a:r>
              <a:rPr lang="en-GB" b="1" dirty="0" smtClean="0"/>
              <a:t>-Navigation Test-Bed in the North Sea Region</a:t>
            </a:r>
            <a:endParaRPr lang="en-GB" b="1" dirty="0"/>
          </a:p>
        </p:txBody>
      </p:sp>
      <p:sp>
        <p:nvSpPr>
          <p:cNvPr id="3" name="Subtitle 2"/>
          <p:cNvSpPr>
            <a:spLocks noGrp="1"/>
          </p:cNvSpPr>
          <p:nvPr>
            <p:ph type="subTitle" idx="1"/>
          </p:nvPr>
        </p:nvSpPr>
        <p:spPr>
          <a:xfrm>
            <a:off x="2483768" y="3212976"/>
            <a:ext cx="6328792" cy="2745305"/>
          </a:xfrm>
        </p:spPr>
        <p:txBody>
          <a:bodyPr>
            <a:normAutofit fontScale="92500" lnSpcReduction="10000"/>
          </a:bodyPr>
          <a:lstStyle/>
          <a:p>
            <a:r>
              <a:rPr lang="en-GB" dirty="0" smtClean="0"/>
              <a:t>Presented on behalf of </a:t>
            </a:r>
          </a:p>
          <a:p>
            <a:r>
              <a:rPr lang="en-GB" dirty="0" smtClean="0"/>
              <a:t>Dr Alwyn I. Williams</a:t>
            </a:r>
          </a:p>
          <a:p>
            <a:r>
              <a:rPr lang="en-GB" sz="2800" dirty="0" smtClean="0"/>
              <a:t>ACCSEAS Project Manager</a:t>
            </a:r>
          </a:p>
          <a:p>
            <a:endParaRPr lang="en-GB" dirty="0" smtClean="0"/>
          </a:p>
          <a:p>
            <a:r>
              <a:rPr lang="en-GB" sz="2400" dirty="0" smtClean="0"/>
              <a:t>IALA ANM19</a:t>
            </a:r>
          </a:p>
          <a:p>
            <a:r>
              <a:rPr lang="en-GB" sz="2400" dirty="0" smtClean="0"/>
              <a:t>w/</a:t>
            </a:r>
            <a:r>
              <a:rPr lang="en-GB" sz="2400" dirty="0" err="1" smtClean="0"/>
              <a:t>c</a:t>
            </a:r>
            <a:r>
              <a:rPr lang="en-GB" sz="2400" dirty="0" smtClean="0"/>
              <a:t> 12 Nov 2012</a:t>
            </a:r>
            <a:endParaRPr lang="en-GB" sz="2400" dirty="0"/>
          </a:p>
        </p:txBody>
      </p:sp>
      <p:pic>
        <p:nvPicPr>
          <p:cNvPr id="2050" name="Picture 2" descr="C:\Users\alwynw\AppData\Local\Temp\NetRight\InfoLinkView\rd_innov_9806_1.jpg"/>
          <p:cNvPicPr>
            <a:picLocks noChangeAspect="1" noChangeArrowheads="1"/>
          </p:cNvPicPr>
          <p:nvPr/>
        </p:nvPicPr>
        <p:blipFill>
          <a:blip r:embed="rId3" cstate="print"/>
          <a:srcRect l="-3279" t="-12032" r="-1663" b="-8285"/>
          <a:stretch>
            <a:fillRect/>
          </a:stretch>
        </p:blipFill>
        <p:spPr bwMode="auto">
          <a:xfrm>
            <a:off x="395536" y="3645024"/>
            <a:ext cx="2304256" cy="720080"/>
          </a:xfrm>
          <a:prstGeom prst="rect">
            <a:avLst/>
          </a:prstGeom>
          <a:solidFill>
            <a:schemeClr val="bg1"/>
          </a:solidFill>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ACCSEAS Global Outreach</a:t>
            </a:r>
            <a:endParaRPr lang="en-GB" b="1" dirty="0"/>
          </a:p>
        </p:txBody>
      </p:sp>
      <p:sp>
        <p:nvSpPr>
          <p:cNvPr id="3" name="Content Placeholder 2"/>
          <p:cNvSpPr>
            <a:spLocks noGrp="1"/>
          </p:cNvSpPr>
          <p:nvPr>
            <p:ph idx="1"/>
          </p:nvPr>
        </p:nvSpPr>
        <p:spPr>
          <a:xfrm>
            <a:off x="457200" y="1428736"/>
            <a:ext cx="8229600" cy="4714908"/>
          </a:xfrm>
        </p:spPr>
        <p:txBody>
          <a:bodyPr>
            <a:normAutofit/>
          </a:bodyPr>
          <a:lstStyle/>
          <a:p>
            <a:r>
              <a:rPr lang="en-GB" sz="2200" dirty="0" smtClean="0"/>
              <a:t>ACCSEAS recognises the importance of outreach to key global stakeholders: IMO, IALA, IHO, ITU, EU etc</a:t>
            </a:r>
            <a:endParaRPr lang="en-GB" sz="1800" dirty="0" smtClean="0"/>
          </a:p>
          <a:p>
            <a:r>
              <a:rPr lang="en-GB" sz="2200" dirty="0" smtClean="0"/>
              <a:t>WP4 Activity, led by Germany (WSV) – Identify information to advise further development of regulations, recommendations &amp; standards for e-Navigation provision</a:t>
            </a:r>
          </a:p>
          <a:p>
            <a:pPr lvl="1"/>
            <a:r>
              <a:rPr lang="en-GB" sz="2200" dirty="0" smtClean="0"/>
              <a:t>outreach to international decision makers </a:t>
            </a:r>
          </a:p>
          <a:p>
            <a:pPr lvl="1"/>
            <a:r>
              <a:rPr lang="en-GB" sz="2200" dirty="0" smtClean="0"/>
              <a:t>merging results/’lessons learned’ into outreach documents</a:t>
            </a:r>
          </a:p>
          <a:p>
            <a:pPr lvl="1"/>
            <a:r>
              <a:rPr lang="en-GB" sz="2200" smtClean="0"/>
              <a:t>‘liaison notes’ </a:t>
            </a:r>
            <a:r>
              <a:rPr lang="en-GB" sz="2200" dirty="0" smtClean="0"/>
              <a:t>of practical outcomes, solutions and methods</a:t>
            </a:r>
          </a:p>
          <a:p>
            <a:pPr lvl="1"/>
            <a:r>
              <a:rPr lang="en-GB" sz="2200" dirty="0" smtClean="0"/>
              <a:t>advice on what works and what does not</a:t>
            </a:r>
          </a:p>
          <a:p>
            <a:pPr marL="342900" lvl="1" indent="-342900">
              <a:buFont typeface="Arial" pitchFamily="34" charset="0"/>
              <a:buChar char="•"/>
            </a:pPr>
            <a:r>
              <a:rPr lang="en-GB" sz="2200" dirty="0" smtClean="0"/>
              <a:t>WP 8 Activity, led by Netherlands (RWS) – North Sea e-Navigation Coordination Group</a:t>
            </a:r>
          </a:p>
          <a:p>
            <a:pPr lvl="1"/>
            <a:r>
              <a:rPr lang="en-GB" sz="2200" dirty="0" smtClean="0"/>
              <a:t>global outreach by Transnational Advice &amp; Guidance Group</a:t>
            </a: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Project Activities</a:t>
            </a:r>
            <a:endParaRPr lang="en-GB" b="1" dirty="0"/>
          </a:p>
        </p:txBody>
      </p:sp>
      <p:sp>
        <p:nvSpPr>
          <p:cNvPr id="7" name="Content Placeholder 6"/>
          <p:cNvSpPr>
            <a:spLocks noGrp="1"/>
          </p:cNvSpPr>
          <p:nvPr>
            <p:ph sz="half" idx="1"/>
          </p:nvPr>
        </p:nvSpPr>
        <p:spPr/>
        <p:txBody>
          <a:bodyPr>
            <a:normAutofit fontScale="92500" lnSpcReduction="10000"/>
          </a:bodyPr>
          <a:lstStyle/>
          <a:p>
            <a:r>
              <a:rPr lang="en-GB" dirty="0" smtClean="0"/>
              <a:t>Currently establishing the baseline and priorities</a:t>
            </a:r>
          </a:p>
          <a:p>
            <a:pPr lvl="1"/>
            <a:r>
              <a:rPr lang="en-GB" dirty="0" smtClean="0"/>
              <a:t>Data collection</a:t>
            </a:r>
          </a:p>
          <a:p>
            <a:pPr lvl="1"/>
            <a:r>
              <a:rPr lang="en-GB" dirty="0" smtClean="0"/>
              <a:t>Existing services</a:t>
            </a:r>
          </a:p>
          <a:p>
            <a:pPr lvl="1"/>
            <a:r>
              <a:rPr lang="en-GB" dirty="0" smtClean="0"/>
              <a:t>Existing concepts</a:t>
            </a:r>
          </a:p>
          <a:p>
            <a:r>
              <a:rPr lang="en-GB" dirty="0" smtClean="0"/>
              <a:t>Some </a:t>
            </a:r>
            <a:r>
              <a:rPr lang="en-GB" dirty="0" err="1" smtClean="0"/>
              <a:t>e</a:t>
            </a:r>
            <a:r>
              <a:rPr lang="en-GB" dirty="0" smtClean="0"/>
              <a:t>-Navigation services being investigated already</a:t>
            </a:r>
          </a:p>
          <a:p>
            <a:r>
              <a:rPr lang="en-GB" dirty="0" smtClean="0"/>
              <a:t>Analysis of data and architectural design due to start in near future</a:t>
            </a:r>
            <a:endParaRPr lang="en-GB" dirty="0"/>
          </a:p>
        </p:txBody>
      </p:sp>
      <p:pic>
        <p:nvPicPr>
          <p:cNvPr id="1027" name="Picture 3"/>
          <p:cNvPicPr>
            <a:picLocks noGrp="1" noChangeAspect="1" noChangeArrowheads="1"/>
          </p:cNvPicPr>
          <p:nvPr>
            <p:ph sz="half" idx="2"/>
          </p:nvPr>
        </p:nvPicPr>
        <p:blipFill>
          <a:blip r:embed="rId3" cstate="print"/>
          <a:srcRect/>
          <a:stretch>
            <a:fillRect/>
          </a:stretch>
        </p:blipFill>
        <p:spPr bwMode="auto">
          <a:xfrm>
            <a:off x="4648200" y="3275444"/>
            <a:ext cx="4038600" cy="1233676"/>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b="1" dirty="0" smtClean="0"/>
              <a:t>Conclusion</a:t>
            </a:r>
            <a:endParaRPr lang="en-GB" b="1" dirty="0"/>
          </a:p>
        </p:txBody>
      </p:sp>
      <p:sp>
        <p:nvSpPr>
          <p:cNvPr id="6" name="Content Placeholder 5"/>
          <p:cNvSpPr>
            <a:spLocks noGrp="1"/>
          </p:cNvSpPr>
          <p:nvPr>
            <p:ph idx="1"/>
          </p:nvPr>
        </p:nvSpPr>
        <p:spPr/>
        <p:txBody>
          <a:bodyPr/>
          <a:lstStyle/>
          <a:p>
            <a:r>
              <a:rPr lang="en-GB" dirty="0" smtClean="0"/>
              <a:t>Potential for making a real positive impact on maritime accessibility and safety in the North Sea Region and potentially, worldwide</a:t>
            </a:r>
          </a:p>
          <a:p>
            <a:r>
              <a:rPr lang="en-GB" dirty="0" smtClean="0"/>
              <a:t>Many questions remain to be answered</a:t>
            </a:r>
          </a:p>
          <a:p>
            <a:r>
              <a:rPr lang="en-GB" dirty="0" smtClean="0"/>
              <a:t>Buy-in from ports, service providers, ship-owners and international </a:t>
            </a:r>
            <a:r>
              <a:rPr lang="en-GB" dirty="0" err="1" smtClean="0"/>
              <a:t>e</a:t>
            </a:r>
            <a:r>
              <a:rPr lang="en-GB" dirty="0" smtClean="0"/>
              <a:t>-Navigation community</a:t>
            </a:r>
          </a:p>
          <a:p>
            <a:r>
              <a:rPr lang="en-GB" dirty="0" smtClean="0"/>
              <a:t>Good progress so far, with a lot more to come!</a:t>
            </a:r>
            <a:endParaRPr lang="en-GB"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Thank you</a:t>
            </a:r>
            <a:endParaRPr lang="en-GB" b="1" dirty="0"/>
          </a:p>
        </p:txBody>
      </p:sp>
      <p:sp>
        <p:nvSpPr>
          <p:cNvPr id="3" name="Content Placeholder 2"/>
          <p:cNvSpPr>
            <a:spLocks noGrp="1"/>
          </p:cNvSpPr>
          <p:nvPr>
            <p:ph sz="half" idx="1"/>
          </p:nvPr>
        </p:nvSpPr>
        <p:spPr/>
        <p:txBody>
          <a:bodyPr>
            <a:normAutofit/>
          </a:bodyPr>
          <a:lstStyle/>
          <a:p>
            <a:pPr>
              <a:buNone/>
            </a:pPr>
            <a:endParaRPr lang="en-GB" sz="3600" dirty="0" smtClean="0"/>
          </a:p>
          <a:p>
            <a:pPr>
              <a:buNone/>
            </a:pPr>
            <a:endParaRPr lang="en-GB" sz="3600" dirty="0" smtClean="0"/>
          </a:p>
          <a:p>
            <a:pPr>
              <a:buNone/>
            </a:pPr>
            <a:r>
              <a:rPr lang="en-GB" sz="3600" dirty="0" smtClean="0"/>
              <a:t>Any questions?</a:t>
            </a:r>
          </a:p>
        </p:txBody>
      </p:sp>
      <p:pic>
        <p:nvPicPr>
          <p:cNvPr id="5" name="Content Placeholder 4" descr="helobr"/>
          <p:cNvPicPr>
            <a:picLocks noGrp="1" noChangeAspect="1" noChangeArrowheads="1"/>
          </p:cNvPicPr>
          <p:nvPr>
            <p:ph sz="half" idx="2"/>
          </p:nvPr>
        </p:nvPicPr>
        <p:blipFill>
          <a:blip r:embed="rId3" cstate="print"/>
          <a:srcRect/>
          <a:stretch>
            <a:fillRect/>
          </a:stretch>
        </p:blipFill>
        <p:spPr bwMode="auto">
          <a:xfrm>
            <a:off x="5367337" y="1600994"/>
            <a:ext cx="2600325" cy="45243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Shipping Challenges of the North Sea Region</a:t>
            </a:r>
            <a:endParaRPr lang="en-GB" b="1" dirty="0"/>
          </a:p>
        </p:txBody>
      </p:sp>
      <p:sp>
        <p:nvSpPr>
          <p:cNvPr id="5" name="Content Placeholder 4"/>
          <p:cNvSpPr>
            <a:spLocks noGrp="1"/>
          </p:cNvSpPr>
          <p:nvPr>
            <p:ph sz="half" idx="2"/>
          </p:nvPr>
        </p:nvSpPr>
        <p:spPr/>
        <p:txBody>
          <a:bodyPr>
            <a:normAutofit fontScale="70000" lnSpcReduction="20000"/>
          </a:bodyPr>
          <a:lstStyle/>
          <a:p>
            <a:r>
              <a:rPr lang="en-GB" dirty="0" smtClean="0"/>
              <a:t>Increased density of shipping</a:t>
            </a:r>
          </a:p>
          <a:p>
            <a:r>
              <a:rPr lang="en-GB" dirty="0" smtClean="0"/>
              <a:t>Reduced sea space / manoeuvrability</a:t>
            </a:r>
          </a:p>
          <a:p>
            <a:r>
              <a:rPr lang="en-GB" dirty="0" smtClean="0"/>
              <a:t>Growth of offshore installations</a:t>
            </a:r>
          </a:p>
          <a:p>
            <a:pPr lvl="1"/>
            <a:r>
              <a:rPr lang="en-GB" dirty="0" err="1" smtClean="0"/>
              <a:t>Windfarms</a:t>
            </a:r>
            <a:endParaRPr lang="en-GB" dirty="0" smtClean="0"/>
          </a:p>
          <a:p>
            <a:pPr lvl="1"/>
            <a:r>
              <a:rPr lang="en-GB" dirty="0" smtClean="0"/>
              <a:t>Oil and gas platforms</a:t>
            </a:r>
          </a:p>
          <a:p>
            <a:r>
              <a:rPr lang="en-GB" dirty="0" smtClean="0"/>
              <a:t>Traffic pinch-points at approaches to:</a:t>
            </a:r>
          </a:p>
          <a:p>
            <a:pPr lvl="1"/>
            <a:r>
              <a:rPr lang="en-GB" dirty="0" smtClean="0"/>
              <a:t>major ports and constrictions</a:t>
            </a:r>
          </a:p>
          <a:p>
            <a:pPr lvl="1"/>
            <a:r>
              <a:rPr lang="en-GB" dirty="0" smtClean="0"/>
              <a:t>Baltic/Skagerrak, Dover Straits</a:t>
            </a:r>
          </a:p>
          <a:p>
            <a:pPr lvl="1"/>
            <a:r>
              <a:rPr lang="en-GB" dirty="0" smtClean="0"/>
              <a:t>inland waterways (e.g. Kiel Canal)</a:t>
            </a:r>
          </a:p>
          <a:p>
            <a:r>
              <a:rPr lang="en-GB" dirty="0" smtClean="0"/>
              <a:t>Risks of collision and grounding</a:t>
            </a:r>
          </a:p>
          <a:p>
            <a:r>
              <a:rPr lang="en-GB" dirty="0" smtClean="0"/>
              <a:t>Safe and efficient access to the North Sea Region</a:t>
            </a:r>
          </a:p>
          <a:p>
            <a:endParaRPr lang="en-GB" dirty="0"/>
          </a:p>
        </p:txBody>
      </p:sp>
      <p:pic>
        <p:nvPicPr>
          <p:cNvPr id="6" name="Picture 2"/>
          <p:cNvPicPr>
            <a:picLocks noGrp="1" noChangeAspect="1" noChangeArrowheads="1"/>
          </p:cNvPicPr>
          <p:nvPr>
            <p:ph sz="half" idx="1"/>
          </p:nvPr>
        </p:nvPicPr>
        <p:blipFill>
          <a:blip r:embed="rId3" cstate="print"/>
          <a:srcRect/>
          <a:stretch>
            <a:fillRect/>
          </a:stretch>
        </p:blipFill>
        <p:spPr bwMode="auto">
          <a:xfrm>
            <a:off x="523875" y="1600994"/>
            <a:ext cx="3905250" cy="4524375"/>
          </a:xfrm>
          <a:prstGeom prst="rect">
            <a:avLst/>
          </a:prstGeom>
          <a:noFill/>
          <a:ln w="9525">
            <a:noFill/>
            <a:miter lim="800000"/>
            <a:headEnd/>
            <a:tailEnd/>
          </a:ln>
          <a:effectLst/>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What is the ACCSEAS project?</a:t>
            </a:r>
            <a:endParaRPr lang="en-GB" b="1" dirty="0"/>
          </a:p>
        </p:txBody>
      </p:sp>
      <p:sp>
        <p:nvSpPr>
          <p:cNvPr id="3" name="Content Placeholder 2"/>
          <p:cNvSpPr>
            <a:spLocks noGrp="1"/>
          </p:cNvSpPr>
          <p:nvPr>
            <p:ph idx="1"/>
          </p:nvPr>
        </p:nvSpPr>
        <p:spPr/>
        <p:txBody>
          <a:bodyPr>
            <a:normAutofit fontScale="92500"/>
          </a:bodyPr>
          <a:lstStyle/>
          <a:p>
            <a:r>
              <a:rPr lang="en-GB" dirty="0" err="1" smtClean="0"/>
              <a:t>ACCessibility</a:t>
            </a:r>
            <a:r>
              <a:rPr lang="en-GB" dirty="0" smtClean="0"/>
              <a:t> for Shipping, Efficiency Advantages and Sustainability</a:t>
            </a:r>
          </a:p>
          <a:p>
            <a:r>
              <a:rPr lang="en-GB" dirty="0" smtClean="0"/>
              <a:t>Part of the INTERREG </a:t>
            </a:r>
            <a:r>
              <a:rPr lang="en-GB" dirty="0" err="1" smtClean="0"/>
              <a:t>IVb</a:t>
            </a:r>
            <a:r>
              <a:rPr lang="en-GB" dirty="0" smtClean="0"/>
              <a:t> North Sea Region (NSR) Programme</a:t>
            </a:r>
          </a:p>
          <a:p>
            <a:r>
              <a:rPr lang="en-GB" dirty="0" smtClean="0"/>
              <a:t>Key theme of the INTERREG programme: Improve accessibility of places in the North Sea Region</a:t>
            </a:r>
          </a:p>
          <a:p>
            <a:pPr lvl="1"/>
            <a:r>
              <a:rPr lang="en-GB" dirty="0" smtClean="0"/>
              <a:t> reducing congestion</a:t>
            </a:r>
          </a:p>
          <a:p>
            <a:pPr lvl="1"/>
            <a:r>
              <a:rPr lang="en-GB" dirty="0" smtClean="0"/>
              <a:t> developing sustainable transport</a:t>
            </a:r>
          </a:p>
          <a:p>
            <a:pPr lvl="1"/>
            <a:r>
              <a:rPr lang="en-GB" dirty="0" smtClean="0"/>
              <a:t> promoting </a:t>
            </a:r>
            <a:r>
              <a:rPr lang="en-GB" dirty="0" err="1" smtClean="0"/>
              <a:t>transmodal</a:t>
            </a:r>
            <a:r>
              <a:rPr lang="en-GB" dirty="0" smtClean="0"/>
              <a:t> solutions </a:t>
            </a:r>
            <a:endParaRPr lang="en-GB"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ACCSEAS Aims and Objectives</a:t>
            </a:r>
            <a:endParaRPr lang="en-GB" b="1" dirty="0"/>
          </a:p>
        </p:txBody>
      </p:sp>
      <p:sp>
        <p:nvSpPr>
          <p:cNvPr id="3" name="Content Placeholder 2"/>
          <p:cNvSpPr>
            <a:spLocks noGrp="1"/>
          </p:cNvSpPr>
          <p:nvPr>
            <p:ph idx="1"/>
          </p:nvPr>
        </p:nvSpPr>
        <p:spPr/>
        <p:txBody>
          <a:bodyPr>
            <a:normAutofit fontScale="92500" lnSpcReduction="20000"/>
          </a:bodyPr>
          <a:lstStyle/>
          <a:p>
            <a:r>
              <a:rPr lang="en-GB" b="1" i="1" dirty="0" smtClean="0"/>
              <a:t>Aim: Implement and demonstrate an </a:t>
            </a:r>
            <a:r>
              <a:rPr lang="en-GB" b="1" i="1" dirty="0" err="1" smtClean="0"/>
              <a:t>e</a:t>
            </a:r>
            <a:r>
              <a:rPr lang="en-GB" b="1" i="1" dirty="0" smtClean="0"/>
              <a:t>-Navigation test-bed in the North Sea Region to improve regional maritime accessibility </a:t>
            </a:r>
          </a:p>
          <a:p>
            <a:r>
              <a:rPr lang="en-GB" dirty="0" smtClean="0"/>
              <a:t>Establish prototype solutions based on </a:t>
            </a:r>
            <a:r>
              <a:rPr lang="en-GB" dirty="0" err="1" smtClean="0"/>
              <a:t>IMO’s</a:t>
            </a:r>
            <a:r>
              <a:rPr lang="en-GB" dirty="0" smtClean="0"/>
              <a:t> </a:t>
            </a:r>
            <a:r>
              <a:rPr lang="en-GB" dirty="0" err="1" smtClean="0"/>
              <a:t>e</a:t>
            </a:r>
            <a:r>
              <a:rPr lang="en-GB" dirty="0" smtClean="0"/>
              <a:t>-Navigation concept to ‘bring maritime navigation into the digital age’:  </a:t>
            </a:r>
          </a:p>
          <a:p>
            <a:pPr lvl="1"/>
            <a:r>
              <a:rPr lang="en-GB" dirty="0" smtClean="0"/>
              <a:t> accessibility of congested and remote North Sea ports</a:t>
            </a:r>
          </a:p>
          <a:p>
            <a:pPr lvl="1"/>
            <a:r>
              <a:rPr lang="en-GB" dirty="0" smtClean="0"/>
              <a:t> safe maritime navigation</a:t>
            </a:r>
          </a:p>
          <a:p>
            <a:pPr lvl="1"/>
            <a:r>
              <a:rPr lang="en-GB" dirty="0" smtClean="0"/>
              <a:t> environmental protection by reduction of accidents</a:t>
            </a:r>
          </a:p>
          <a:p>
            <a:pPr lvl="1"/>
            <a:r>
              <a:rPr lang="en-GB" dirty="0" smtClean="0"/>
              <a:t> efficiency of berth-to-berth operations</a:t>
            </a:r>
          </a:p>
          <a:p>
            <a:pPr lvl="1"/>
            <a:r>
              <a:rPr lang="en-GB" dirty="0" smtClean="0"/>
              <a:t> sustainable solutions</a:t>
            </a:r>
            <a:endParaRPr lang="en-GB"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b="1" dirty="0" smtClean="0"/>
              <a:t>ACCSEAS Overview</a:t>
            </a:r>
            <a:endParaRPr lang="en-GB" b="1" dirty="0"/>
          </a:p>
        </p:txBody>
      </p:sp>
      <p:sp>
        <p:nvSpPr>
          <p:cNvPr id="6" name="Content Placeholder 5"/>
          <p:cNvSpPr>
            <a:spLocks noGrp="1"/>
          </p:cNvSpPr>
          <p:nvPr>
            <p:ph idx="1"/>
          </p:nvPr>
        </p:nvSpPr>
        <p:spPr>
          <a:xfrm>
            <a:off x="457200" y="1600200"/>
            <a:ext cx="8229600" cy="4421088"/>
          </a:xfrm>
        </p:spPr>
        <p:txBody>
          <a:bodyPr>
            <a:normAutofit fontScale="77500" lnSpcReduction="20000"/>
          </a:bodyPr>
          <a:lstStyle/>
          <a:p>
            <a:r>
              <a:rPr lang="en-GB" dirty="0" smtClean="0"/>
              <a:t>April 2012 to February 2015</a:t>
            </a:r>
          </a:p>
          <a:p>
            <a:r>
              <a:rPr lang="en-GB" dirty="0" smtClean="0"/>
              <a:t>€5.6M budget</a:t>
            </a:r>
          </a:p>
          <a:p>
            <a:r>
              <a:rPr lang="en-GB" dirty="0" smtClean="0"/>
              <a:t>11 partners from Denmark, Germany, Netherlands, Norway, Sweden and UK</a:t>
            </a:r>
          </a:p>
          <a:p>
            <a:r>
              <a:rPr lang="en-GB" dirty="0" smtClean="0"/>
              <a:t>Extends ‘</a:t>
            </a:r>
            <a:r>
              <a:rPr lang="en-GB" dirty="0" err="1" smtClean="0"/>
              <a:t>EfficienSea</a:t>
            </a:r>
            <a:r>
              <a:rPr lang="en-GB" dirty="0" smtClean="0"/>
              <a:t>’ and ‘</a:t>
            </a:r>
            <a:r>
              <a:rPr lang="en-GB" dirty="0" err="1" smtClean="0"/>
              <a:t>Monalisa</a:t>
            </a:r>
            <a:r>
              <a:rPr lang="en-GB" dirty="0" smtClean="0"/>
              <a:t>’ projects</a:t>
            </a:r>
          </a:p>
          <a:p>
            <a:r>
              <a:rPr lang="en-GB" dirty="0" smtClean="0"/>
              <a:t>Develop an innovative test-bed of </a:t>
            </a:r>
            <a:r>
              <a:rPr lang="en-GB" dirty="0" err="1" smtClean="0"/>
              <a:t>e</a:t>
            </a:r>
            <a:r>
              <a:rPr lang="en-GB" dirty="0" smtClean="0"/>
              <a:t>-Navigation solutions</a:t>
            </a:r>
          </a:p>
          <a:p>
            <a:pPr lvl="1"/>
            <a:r>
              <a:rPr lang="en-GB" dirty="0" smtClean="0"/>
              <a:t>Resilient positioning, navigation and timing (PNT) </a:t>
            </a:r>
          </a:p>
          <a:p>
            <a:pPr lvl="1"/>
            <a:r>
              <a:rPr lang="en-GB" dirty="0" smtClean="0"/>
              <a:t>Robust </a:t>
            </a:r>
            <a:r>
              <a:rPr lang="en-GB" dirty="0" err="1" smtClean="0"/>
              <a:t>e</a:t>
            </a:r>
            <a:r>
              <a:rPr lang="en-GB" dirty="0" smtClean="0"/>
              <a:t>-Navigation services</a:t>
            </a:r>
          </a:p>
          <a:p>
            <a:r>
              <a:rPr lang="en-GB" dirty="0" smtClean="0"/>
              <a:t>Safe and efficient berth-to-berth operations</a:t>
            </a:r>
          </a:p>
          <a:p>
            <a:pPr lvl="1"/>
            <a:r>
              <a:rPr lang="en-GB" dirty="0" smtClean="0"/>
              <a:t>dynamic route planning, information exchange, display and decision aids</a:t>
            </a: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b="1" dirty="0" smtClean="0"/>
              <a:t>Systems Engineering Approach</a:t>
            </a:r>
            <a:endParaRPr lang="en-GB" b="1" dirty="0"/>
          </a:p>
        </p:txBody>
      </p:sp>
      <p:sp>
        <p:nvSpPr>
          <p:cNvPr id="5" name="Content Placeholder 4"/>
          <p:cNvSpPr>
            <a:spLocks noGrp="1"/>
          </p:cNvSpPr>
          <p:nvPr>
            <p:ph idx="1"/>
          </p:nvPr>
        </p:nvSpPr>
        <p:spPr>
          <a:xfrm>
            <a:off x="457200" y="1340768"/>
            <a:ext cx="8229600" cy="4785395"/>
          </a:xfrm>
        </p:spPr>
        <p:txBody>
          <a:bodyPr>
            <a:normAutofit fontScale="32500" lnSpcReduction="20000"/>
          </a:bodyPr>
          <a:lstStyle/>
          <a:p>
            <a:r>
              <a:rPr lang="en-GB" sz="7200" dirty="0" smtClean="0"/>
              <a:t>Guided by IMO, IALA and European (e.g. </a:t>
            </a:r>
            <a:r>
              <a:rPr lang="en-GB" sz="7200" dirty="0" err="1" smtClean="0"/>
              <a:t>e</a:t>
            </a:r>
            <a:r>
              <a:rPr lang="en-GB" sz="7200" dirty="0" smtClean="0"/>
              <a:t>-Maritime) framework</a:t>
            </a:r>
          </a:p>
          <a:p>
            <a:r>
              <a:rPr lang="en-GB" sz="7200" dirty="0" smtClean="0"/>
              <a:t>Requirements</a:t>
            </a:r>
          </a:p>
          <a:p>
            <a:pPr lvl="1"/>
            <a:r>
              <a:rPr lang="en-GB" sz="7200" dirty="0" smtClean="0"/>
              <a:t>Focus on mariner  </a:t>
            </a:r>
          </a:p>
          <a:p>
            <a:pPr lvl="1"/>
            <a:r>
              <a:rPr lang="en-GB" sz="7200" dirty="0" smtClean="0"/>
              <a:t>Traffic analysis and prediction</a:t>
            </a:r>
          </a:p>
          <a:p>
            <a:pPr lvl="1"/>
            <a:r>
              <a:rPr lang="en-GB" sz="7200" dirty="0" smtClean="0"/>
              <a:t>Risk analysis</a:t>
            </a:r>
          </a:p>
          <a:p>
            <a:r>
              <a:rPr lang="en-GB" sz="7200" dirty="0" smtClean="0"/>
              <a:t>Architecture</a:t>
            </a:r>
          </a:p>
          <a:p>
            <a:pPr lvl="1"/>
            <a:r>
              <a:rPr lang="en-GB" sz="7200" dirty="0" smtClean="0"/>
              <a:t>Integrated ship and shore systems</a:t>
            </a:r>
          </a:p>
          <a:p>
            <a:pPr lvl="1"/>
            <a:r>
              <a:rPr lang="en-GB" sz="7200" dirty="0" smtClean="0"/>
              <a:t>IHO S-100 data standard</a:t>
            </a:r>
          </a:p>
          <a:p>
            <a:r>
              <a:rPr lang="en-GB" sz="7200" dirty="0" smtClean="0"/>
              <a:t>Implementation, Verification, Validation</a:t>
            </a:r>
          </a:p>
          <a:p>
            <a:pPr lvl="1"/>
            <a:r>
              <a:rPr lang="en-GB" sz="7200" dirty="0" smtClean="0"/>
              <a:t>Real &amp; simulated environments</a:t>
            </a:r>
          </a:p>
          <a:p>
            <a:pPr lvl="1"/>
            <a:r>
              <a:rPr lang="en-US" sz="7200" dirty="0" smtClean="0"/>
              <a:t>User experiences</a:t>
            </a:r>
          </a:p>
          <a:p>
            <a:pPr lvl="1"/>
            <a:r>
              <a:rPr lang="en-US" sz="7200" dirty="0" smtClean="0"/>
              <a:t>Early detection of areas of improvement</a:t>
            </a:r>
          </a:p>
          <a:p>
            <a:pPr lvl="1"/>
            <a:r>
              <a:rPr lang="en-GB" sz="7200" dirty="0" smtClean="0"/>
              <a:t>Influence institutional standards and policy</a:t>
            </a: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b="1" dirty="0" smtClean="0"/>
              <a:t>Test-Bed: Resilient PNT</a:t>
            </a:r>
            <a:endParaRPr lang="en-GB" b="1" dirty="0"/>
          </a:p>
        </p:txBody>
      </p:sp>
      <p:sp>
        <p:nvSpPr>
          <p:cNvPr id="5" name="Content Placeholder 4"/>
          <p:cNvSpPr>
            <a:spLocks noGrp="1"/>
          </p:cNvSpPr>
          <p:nvPr>
            <p:ph sz="half" idx="1"/>
          </p:nvPr>
        </p:nvSpPr>
        <p:spPr/>
        <p:txBody>
          <a:bodyPr>
            <a:normAutofit fontScale="70000" lnSpcReduction="20000"/>
          </a:bodyPr>
          <a:lstStyle/>
          <a:p>
            <a:r>
              <a:rPr lang="en-GB" dirty="0" smtClean="0"/>
              <a:t>Mitigation of GNSS vulnerability to natural and deliberate interference</a:t>
            </a:r>
          </a:p>
          <a:p>
            <a:r>
              <a:rPr lang="en-GB" dirty="0" smtClean="0"/>
              <a:t>Independent and complementary backup system to GNSS</a:t>
            </a:r>
          </a:p>
          <a:p>
            <a:pPr lvl="1"/>
            <a:r>
              <a:rPr lang="en-GB" dirty="0" smtClean="0"/>
              <a:t>seamless positioning in GNSS outages</a:t>
            </a:r>
          </a:p>
          <a:p>
            <a:pPr lvl="1"/>
            <a:r>
              <a:rPr lang="en-GB" dirty="0" smtClean="0"/>
              <a:t>avoid giving hazardously misleading information </a:t>
            </a:r>
          </a:p>
          <a:p>
            <a:r>
              <a:rPr lang="en-GB" dirty="0" smtClean="0"/>
              <a:t>Prototype an Integrated Navigation System (INS) </a:t>
            </a:r>
          </a:p>
          <a:p>
            <a:pPr lvl="1"/>
            <a:r>
              <a:rPr lang="en-GB" dirty="0" smtClean="0"/>
              <a:t>radar positioning, R-Mode, CSAC &amp; inertial technologies</a:t>
            </a:r>
          </a:p>
          <a:p>
            <a:pPr lvl="1"/>
            <a:r>
              <a:rPr lang="en-GB" dirty="0" smtClean="0"/>
              <a:t>recognising multiple GNSS constellations (including Galileo)</a:t>
            </a:r>
          </a:p>
          <a:p>
            <a:pPr lvl="1"/>
            <a:r>
              <a:rPr lang="en-GB" dirty="0" smtClean="0"/>
              <a:t>integration of existing positioning sources (e.g. </a:t>
            </a:r>
            <a:r>
              <a:rPr lang="en-GB" dirty="0" err="1" smtClean="0"/>
              <a:t>eLoran</a:t>
            </a:r>
            <a:r>
              <a:rPr lang="en-GB" dirty="0" smtClean="0"/>
              <a:t>)</a:t>
            </a:r>
          </a:p>
        </p:txBody>
      </p:sp>
      <p:sp>
        <p:nvSpPr>
          <p:cNvPr id="6" name="Content Placeholder 5"/>
          <p:cNvSpPr>
            <a:spLocks noGrp="1"/>
          </p:cNvSpPr>
          <p:nvPr>
            <p:ph sz="half" idx="2"/>
          </p:nvPr>
        </p:nvSpPr>
        <p:spPr/>
        <p:txBody>
          <a:bodyPr>
            <a:normAutofit fontScale="70000" lnSpcReduction="20000"/>
          </a:bodyPr>
          <a:lstStyle/>
          <a:p>
            <a:endParaRPr lang="en-GB" dirty="0"/>
          </a:p>
        </p:txBody>
      </p:sp>
      <p:pic>
        <p:nvPicPr>
          <p:cNvPr id="7" name="Picture 15" descr="Channel LV 28-10-08 062"/>
          <p:cNvPicPr>
            <a:picLocks noChangeAspect="1" noChangeArrowheads="1"/>
          </p:cNvPicPr>
          <p:nvPr/>
        </p:nvPicPr>
        <p:blipFill>
          <a:blip r:embed="rId5" cstate="print"/>
          <a:srcRect/>
          <a:stretch>
            <a:fillRect/>
          </a:stretch>
        </p:blipFill>
        <p:spPr bwMode="auto">
          <a:xfrm>
            <a:off x="4644008" y="4123924"/>
            <a:ext cx="3816424" cy="2041380"/>
          </a:xfrm>
          <a:prstGeom prst="rect">
            <a:avLst/>
          </a:prstGeom>
          <a:noFill/>
          <a:ln w="9525">
            <a:solidFill>
              <a:schemeClr val="tx1"/>
            </a:solidFill>
            <a:miter lim="800000"/>
            <a:headEnd/>
            <a:tailEnd/>
          </a:ln>
        </p:spPr>
      </p:pic>
      <p:pic>
        <p:nvPicPr>
          <p:cNvPr id="8" name="GLA GPA Jamming data.avi">
            <a:hlinkClick r:id="" action="ppaction://media"/>
          </p:cNvPr>
          <p:cNvPicPr>
            <a:picLocks noRot="1" noChangeAspect="1" noChangeArrowheads="1"/>
          </p:cNvPicPr>
          <p:nvPr>
            <a:videoFile r:link="rId2"/>
            <p:extLst>
              <p:ext uri="{DAA4B4D4-6D71-4841-9C94-3DE7FCFB9230}">
                <p14:media xmlns:p14="http://schemas.microsoft.com/office/powerpoint/2010/main" r:link="rId1"/>
              </p:ext>
            </p:extLst>
          </p:nvPr>
        </p:nvPicPr>
        <p:blipFill>
          <a:blip r:embed="rId6" cstate="print"/>
          <a:srcRect/>
          <a:stretch>
            <a:fillRect/>
          </a:stretch>
        </p:blipFill>
        <p:spPr bwMode="auto">
          <a:xfrm>
            <a:off x="4644008" y="1556792"/>
            <a:ext cx="3816424" cy="2650141"/>
          </a:xfrm>
          <a:prstGeom prst="rect">
            <a:avLst/>
          </a:prstGeom>
          <a:noFill/>
        </p:spPr>
      </p:pic>
    </p:spTree>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8"/>
                                        </p:tgtEl>
                                      </p:cBhvr>
                                    </p:cmd>
                                  </p:childTnLst>
                                </p:cTn>
                              </p:par>
                            </p:childTnLst>
                          </p:cTn>
                        </p:par>
                      </p:childTnLst>
                    </p:cTn>
                  </p:par>
                </p:childTnLst>
              </p:cTn>
              <p:nextCondLst>
                <p:cond evt="onClick" delay="0">
                  <p:tgtEl>
                    <p:spTgt spid="8"/>
                  </p:tgtEl>
                </p:cond>
              </p:nextCondLst>
            </p:seq>
            <p:video fullScrn="1">
              <p:cMediaNode>
                <p:cTn id="7" fill="hold" display="0">
                  <p:stCondLst>
                    <p:cond delay="indefinite"/>
                  </p:stCondLst>
                  <p:endCondLst>
                    <p:cond evt="onNext" delay="0">
                      <p:tgtEl>
                        <p:sldTgt/>
                      </p:tgtEl>
                    </p:cond>
                    <p:cond evt="onPrev" delay="0">
                      <p:tgtEl>
                        <p:sldTgt/>
                      </p:tgtEl>
                    </p:cond>
                  </p:endCondLst>
                </p:cTn>
                <p:tgtEl>
                  <p:spTgt spid="8"/>
                </p:tgtEl>
              </p:cMediaNode>
            </p:vide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b="1" dirty="0" smtClean="0"/>
              <a:t>Test-Bed: </a:t>
            </a:r>
            <a:r>
              <a:rPr lang="en-GB" b="1" dirty="0" err="1" smtClean="0"/>
              <a:t>e</a:t>
            </a:r>
            <a:r>
              <a:rPr lang="en-GB" b="1" dirty="0" smtClean="0"/>
              <a:t>-Navigation Services</a:t>
            </a:r>
            <a:endParaRPr lang="en-GB" b="1" dirty="0"/>
          </a:p>
        </p:txBody>
      </p:sp>
      <p:sp>
        <p:nvSpPr>
          <p:cNvPr id="6" name="Content Placeholder 5"/>
          <p:cNvSpPr>
            <a:spLocks noGrp="1"/>
          </p:cNvSpPr>
          <p:nvPr>
            <p:ph idx="1"/>
          </p:nvPr>
        </p:nvSpPr>
        <p:spPr/>
        <p:txBody>
          <a:bodyPr>
            <a:noAutofit/>
          </a:bodyPr>
          <a:lstStyle/>
          <a:p>
            <a:pPr>
              <a:buNone/>
            </a:pPr>
            <a:r>
              <a:rPr lang="en-GB" sz="2000" dirty="0" smtClean="0"/>
              <a:t>‘Berth-to-berth’ applications of the Maritime Service Portfolio for safety, efficiency and environmental protection</a:t>
            </a:r>
          </a:p>
          <a:p>
            <a:r>
              <a:rPr lang="en-GB" sz="2000" dirty="0" smtClean="0"/>
              <a:t>vessel route planning / update, exchange and display:</a:t>
            </a:r>
          </a:p>
          <a:p>
            <a:pPr lvl="1"/>
            <a:r>
              <a:rPr lang="en-GB" sz="2000" dirty="0" smtClean="0"/>
              <a:t>ship-to-ship: route and intended manoeuvre</a:t>
            </a:r>
          </a:p>
          <a:p>
            <a:pPr lvl="1"/>
            <a:r>
              <a:rPr lang="en-GB" sz="2000" dirty="0" smtClean="0"/>
              <a:t>ship-to-shore: VTS interface and elements of ‘Sea Traffic Management’</a:t>
            </a:r>
          </a:p>
          <a:p>
            <a:pPr lvl="1"/>
            <a:r>
              <a:rPr lang="en-GB" sz="2000" dirty="0" smtClean="0"/>
              <a:t>port operations</a:t>
            </a:r>
          </a:p>
          <a:p>
            <a:r>
              <a:rPr lang="en-GB" sz="2000" dirty="0" smtClean="0"/>
              <a:t>exchange of data and information ship-to-ship and ship-to-shore:</a:t>
            </a:r>
          </a:p>
          <a:p>
            <a:pPr lvl="1"/>
            <a:r>
              <a:rPr lang="en-GB" sz="2000" dirty="0" smtClean="0"/>
              <a:t>seamless exchange of static vessel and dynamic voyage data </a:t>
            </a:r>
          </a:p>
          <a:p>
            <a:pPr lvl="1"/>
            <a:r>
              <a:rPr lang="en-GB" sz="2000" dirty="0" smtClean="0"/>
              <a:t>IHO S-100 format</a:t>
            </a:r>
          </a:p>
          <a:p>
            <a:pPr lvl="1"/>
            <a:r>
              <a:rPr lang="en-GB" sz="2000" dirty="0" smtClean="0"/>
              <a:t>Inter-VTS Exchange Format (IVEF)</a:t>
            </a:r>
          </a:p>
          <a:p>
            <a:r>
              <a:rPr lang="en-GB" sz="2000" dirty="0" smtClean="0"/>
              <a:t>extended functions of virtual/AIS Aids-to-Navigation</a:t>
            </a: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ACCSEAS Outcomes</a:t>
            </a:r>
            <a:endParaRPr lang="en-GB" b="1" dirty="0"/>
          </a:p>
        </p:txBody>
      </p:sp>
      <p:sp>
        <p:nvSpPr>
          <p:cNvPr id="3" name="Content Placeholder 2"/>
          <p:cNvSpPr>
            <a:spLocks noGrp="1"/>
          </p:cNvSpPr>
          <p:nvPr>
            <p:ph idx="1"/>
          </p:nvPr>
        </p:nvSpPr>
        <p:spPr/>
        <p:txBody>
          <a:bodyPr>
            <a:normAutofit fontScale="77500" lnSpcReduction="20000"/>
          </a:bodyPr>
          <a:lstStyle/>
          <a:p>
            <a:r>
              <a:rPr lang="en-GB" dirty="0" smtClean="0"/>
              <a:t>Geographic Information System (GIS)</a:t>
            </a:r>
          </a:p>
          <a:p>
            <a:pPr lvl="1"/>
            <a:r>
              <a:rPr lang="en-GB" dirty="0" smtClean="0"/>
              <a:t>traffic patterns, priority locations, restricted areas, route topology models, route optimisation in open seas, infrastructure, resilient PNT coverage, service coverage areas</a:t>
            </a:r>
          </a:p>
          <a:p>
            <a:r>
              <a:rPr lang="en-GB" dirty="0" smtClean="0"/>
              <a:t>Ship equipment and shore infrastructure prototypes </a:t>
            </a:r>
          </a:p>
          <a:p>
            <a:r>
              <a:rPr lang="en-GB" dirty="0" smtClean="0"/>
              <a:t>Evaluation of the technology and training on the human factor</a:t>
            </a:r>
          </a:p>
          <a:p>
            <a:r>
              <a:rPr lang="en-GB" dirty="0" smtClean="0"/>
              <a:t>Training Needs Analysis and training packages</a:t>
            </a:r>
          </a:p>
          <a:p>
            <a:r>
              <a:rPr lang="en-GB" dirty="0" smtClean="0"/>
              <a:t>Annual ACCSEAS conference (5-6 March 2013)</a:t>
            </a:r>
          </a:p>
          <a:p>
            <a:r>
              <a:rPr lang="en-GB" dirty="0" smtClean="0"/>
              <a:t>Legacy for future coordination of North Sea </a:t>
            </a:r>
            <a:r>
              <a:rPr lang="en-GB" dirty="0" err="1" smtClean="0"/>
              <a:t>e</a:t>
            </a:r>
            <a:r>
              <a:rPr lang="en-GB" dirty="0" smtClean="0"/>
              <a:t>-Navigation services</a:t>
            </a:r>
          </a:p>
          <a:p>
            <a:r>
              <a:rPr lang="en-GB" dirty="0" smtClean="0"/>
              <a:t>Develop e-Navigation sustainability plan (2015 to 2020)</a:t>
            </a: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ACCSEAS Basic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ACCSEAS Basic Presentation Template</Template>
  <TotalTime>1346</TotalTime>
  <Words>3023</Words>
  <Application>Microsoft Macintosh PowerPoint</Application>
  <PresentationFormat>On-screen Show (4:3)</PresentationFormat>
  <Paragraphs>220</Paragraphs>
  <Slides>13</Slides>
  <Notes>13</Notes>
  <HiddenSlides>0</HiddenSlides>
  <MMClips>1</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ACCSEAS Basic Presentation Template</vt:lpstr>
      <vt:lpstr>ACCSEAS: e-Navigation Test-Bed in the North Sea Region</vt:lpstr>
      <vt:lpstr>Shipping Challenges of the North Sea Region</vt:lpstr>
      <vt:lpstr>What is the ACCSEAS project?</vt:lpstr>
      <vt:lpstr>ACCSEAS Aims and Objectives</vt:lpstr>
      <vt:lpstr>ACCSEAS Overview</vt:lpstr>
      <vt:lpstr>Systems Engineering Approach</vt:lpstr>
      <vt:lpstr>Test-Bed: Resilient PNT</vt:lpstr>
      <vt:lpstr>Test-Bed: e-Navigation Services</vt:lpstr>
      <vt:lpstr>ACCSEAS Outcomes</vt:lpstr>
      <vt:lpstr>ACCSEAS Global Outreach</vt:lpstr>
      <vt:lpstr>Project Activities</vt:lpstr>
      <vt:lpstr>Conclusion</vt:lpstr>
      <vt:lpstr>Thank you</vt:lpstr>
    </vt:vector>
  </TitlesOfParts>
  <Company>Trinity House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ACCSEAS: e-Navigation Test-Bed in the North Sea Region</dc:title>
  <dc:creator>AlwynW</dc:creator>
  <cp:lastModifiedBy/>
  <cp:revision>99</cp:revision>
  <dcterms:created xsi:type="dcterms:W3CDTF">2012-07-12T15:58:05Z</dcterms:created>
  <dcterms:modified xsi:type="dcterms:W3CDTF">2012-11-13T01:53:33Z</dcterms:modified>
</cp:coreProperties>
</file>