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76" r:id="rId3"/>
    <p:sldId id="272" r:id="rId4"/>
    <p:sldId id="258" r:id="rId5"/>
    <p:sldId id="274" r:id="rId6"/>
    <p:sldId id="271" r:id="rId7"/>
    <p:sldId id="277" r:id="rId8"/>
    <p:sldId id="278" r:id="rId9"/>
    <p:sldId id="281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4" y="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9C4F6-E31B-4204-BEEC-733EEF459AF3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3EDBB-18AD-4062-9934-81B873A61D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543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DCD8B9-441C-4556-A93B-D142255AC0E9}" type="datetimeFigureOut">
              <a:rPr lang="en-GB" smtClean="0"/>
              <a:t>12/11/2012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Academy</a:t>
            </a:r>
            <a:br>
              <a:rPr lang="en-GB" dirty="0" smtClean="0"/>
            </a:br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r>
              <a:rPr lang="en-GB" dirty="0" smtClean="0"/>
              <a:t>Presentation to ANM</a:t>
            </a:r>
          </a:p>
          <a:p>
            <a:r>
              <a:rPr lang="en-GB" dirty="0" smtClean="0"/>
              <a:t>Stephen Bennett; Programme Manager</a:t>
            </a:r>
          </a:p>
          <a:p>
            <a:r>
              <a:rPr lang="en-GB" dirty="0" smtClean="0"/>
              <a:t>14 </a:t>
            </a:r>
            <a:r>
              <a:rPr lang="en-GB" dirty="0" smtClean="0"/>
              <a:t>November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764704"/>
            <a:ext cx="7772400" cy="792088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9552" y="1700808"/>
            <a:ext cx="7772400" cy="4824536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Academy First year exceeded expectations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Training procedures well established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Training documentation to be complete by mid 2013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Capacity Building 4As strategy delivering real results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Experts required to meet CB demands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Consider the Grandfather Clause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None of the above could have been achieved without Committee support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095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Academy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i="1" dirty="0" smtClean="0"/>
              <a:t>“</a:t>
            </a:r>
            <a:r>
              <a:rPr lang="en-GB" sz="2800" b="1" i="1" dirty="0"/>
              <a:t>The IALA World-Wide Academy (WWA) is the vehicle by which IALA delivers training and capacity </a:t>
            </a:r>
            <a:r>
              <a:rPr lang="en-GB" sz="2800" b="1" i="1" dirty="0" smtClean="0"/>
              <a:t>building”</a:t>
            </a:r>
          </a:p>
          <a:p>
            <a:r>
              <a:rPr lang="en-GB" dirty="0" smtClean="0"/>
              <a:t>In </a:t>
            </a:r>
            <a:r>
              <a:rPr lang="en-GB" dirty="0"/>
              <a:t>June </a:t>
            </a:r>
            <a:r>
              <a:rPr lang="en-GB" dirty="0" smtClean="0"/>
              <a:t>2012 </a:t>
            </a:r>
            <a:r>
              <a:rPr lang="en-GB" b="1" dirty="0"/>
              <a:t>IMO commended IALA </a:t>
            </a:r>
            <a:r>
              <a:rPr lang="en-GB" dirty="0"/>
              <a:t>on the establishment of </a:t>
            </a:r>
            <a:r>
              <a:rPr lang="en-GB" dirty="0" smtClean="0"/>
              <a:t>The Academy</a:t>
            </a:r>
            <a:r>
              <a:rPr lang="en-GB" dirty="0"/>
              <a:t>, and requested that it be kept updated on the work carried out jointly between the </a:t>
            </a:r>
            <a:r>
              <a:rPr lang="en-GB" dirty="0" smtClean="0"/>
              <a:t>IHO, </a:t>
            </a:r>
            <a:r>
              <a:rPr lang="en-GB" dirty="0"/>
              <a:t>IALA and IMO in the area of </a:t>
            </a:r>
            <a:r>
              <a:rPr lang="en-GB" dirty="0" smtClean="0"/>
              <a:t>the UN capacity-building “</a:t>
            </a:r>
            <a:r>
              <a:rPr lang="en-GB" b="1" i="1" dirty="0"/>
              <a:t>Delivering 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Key </a:t>
            </a:r>
            <a:r>
              <a:rPr lang="en-GB" b="1" dirty="0">
                <a:solidFill>
                  <a:srgbClr val="FF0000"/>
                </a:solidFill>
              </a:rPr>
              <a:t>role </a:t>
            </a:r>
            <a:r>
              <a:rPr lang="en-GB" b="1" dirty="0" smtClean="0">
                <a:solidFill>
                  <a:srgbClr val="FF0000"/>
                </a:solidFill>
              </a:rPr>
              <a:t>played by IALA Committees </a:t>
            </a:r>
            <a:r>
              <a:rPr lang="en-GB" dirty="0" smtClean="0"/>
              <a:t>enables the Academy to deliver both training and CB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82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Training and Model Courses</a:t>
            </a:r>
          </a:p>
          <a:p>
            <a:pPr lvl="1"/>
            <a:r>
              <a:rPr lang="en-GB" dirty="0" smtClean="0"/>
              <a:t>VTS courses – V-103 series</a:t>
            </a:r>
          </a:p>
          <a:p>
            <a:pPr lvl="1"/>
            <a:r>
              <a:rPr lang="en-GB" dirty="0" smtClean="0"/>
              <a:t>AtoN courses – E-141 Ed 2 (December 2012)</a:t>
            </a:r>
          </a:p>
          <a:p>
            <a:pPr lvl="2"/>
            <a:r>
              <a:rPr lang="en-GB" dirty="0" smtClean="0"/>
              <a:t>AtoN Manager Overview – E-141/1</a:t>
            </a:r>
          </a:p>
          <a:p>
            <a:pPr lvl="2"/>
            <a:r>
              <a:rPr lang="en-GB" dirty="0" smtClean="0"/>
              <a:t>One </a:t>
            </a:r>
            <a:r>
              <a:rPr lang="en-GB" dirty="0"/>
              <a:t>month AtoN Level 1 Manager course at IALA in March </a:t>
            </a:r>
            <a:r>
              <a:rPr lang="en-GB" dirty="0" smtClean="0"/>
              <a:t>2014</a:t>
            </a:r>
          </a:p>
          <a:p>
            <a:pPr lvl="2"/>
            <a:r>
              <a:rPr lang="en-GB" dirty="0" smtClean="0"/>
              <a:t>AtoN Technician Overview – IALA WWA L2.0</a:t>
            </a:r>
          </a:p>
          <a:p>
            <a:pPr lvl="2"/>
            <a:r>
              <a:rPr lang="en-GB" dirty="0" smtClean="0"/>
              <a:t>30 specialised model courses – L2.1.1 to L2.11.5</a:t>
            </a:r>
            <a:endParaRPr lang="en-GB" dirty="0"/>
          </a:p>
          <a:p>
            <a:pPr lvl="1"/>
            <a:r>
              <a:rPr lang="en-GB" dirty="0" smtClean="0"/>
              <a:t>Awareness seminars for Senior Managers – E-141/2</a:t>
            </a:r>
          </a:p>
          <a:p>
            <a:pPr lvl="1"/>
            <a:r>
              <a:rPr lang="en-GB" dirty="0" smtClean="0"/>
              <a:t>Risk Management Model Courses – E141/3;4 …….</a:t>
            </a:r>
          </a:p>
          <a:p>
            <a:r>
              <a:rPr lang="en-GB" dirty="0" smtClean="0"/>
              <a:t>Capacity Building under the “4As” strategy</a:t>
            </a:r>
          </a:p>
        </p:txBody>
      </p:sp>
    </p:spTree>
    <p:extLst>
      <p:ext uri="{BB962C8B-B14F-4D97-AF65-F5344CB8AC3E}">
        <p14:creationId xmlns:p14="http://schemas.microsoft.com/office/powerpoint/2010/main" val="88700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“4As”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528392"/>
          </a:xfrm>
        </p:spPr>
        <p:txBody>
          <a:bodyPr/>
          <a:lstStyle/>
          <a:p>
            <a:r>
              <a:rPr lang="en-GB" dirty="0" smtClean="0"/>
              <a:t>Stage 1: Raising </a:t>
            </a:r>
            <a:r>
              <a:rPr lang="en-GB" dirty="0" smtClean="0">
                <a:solidFill>
                  <a:srgbClr val="FF0000"/>
                </a:solidFill>
              </a:rPr>
              <a:t>AWARENESS</a:t>
            </a:r>
            <a:r>
              <a:rPr lang="en-GB" dirty="0" smtClean="0"/>
              <a:t> through targeted “Level 1+” seminars using  a pre-seminar questionnaire</a:t>
            </a:r>
          </a:p>
          <a:p>
            <a:r>
              <a:rPr lang="en-GB" dirty="0" smtClean="0"/>
              <a:t>Stage 2: Request </a:t>
            </a:r>
            <a:r>
              <a:rPr lang="en-GB" dirty="0"/>
              <a:t>by </a:t>
            </a:r>
            <a:r>
              <a:rPr lang="en-GB" dirty="0" smtClean="0"/>
              <a:t>newly aware States </a:t>
            </a:r>
            <a:r>
              <a:rPr lang="en-GB" dirty="0"/>
              <a:t>for </a:t>
            </a:r>
            <a:r>
              <a:rPr lang="en-GB" dirty="0" smtClean="0">
                <a:solidFill>
                  <a:srgbClr val="FF0000"/>
                </a:solidFill>
              </a:rPr>
              <a:t>ASSESSMENT</a:t>
            </a:r>
            <a:r>
              <a:rPr lang="en-GB" dirty="0" smtClean="0"/>
              <a:t> of needs leading to…..</a:t>
            </a:r>
          </a:p>
          <a:p>
            <a:r>
              <a:rPr lang="en-GB" dirty="0" smtClean="0"/>
              <a:t>Stage 3: </a:t>
            </a:r>
            <a:r>
              <a:rPr lang="en-GB" dirty="0" smtClean="0">
                <a:solidFill>
                  <a:srgbClr val="FF0000"/>
                </a:solidFill>
              </a:rPr>
              <a:t>ANALYSIS</a:t>
            </a:r>
            <a:r>
              <a:rPr lang="en-GB" dirty="0" smtClean="0"/>
              <a:t> of requirements including the use of available AIS data from all sources to give……..</a:t>
            </a:r>
          </a:p>
          <a:p>
            <a:r>
              <a:rPr lang="en-GB" dirty="0" smtClean="0"/>
              <a:t>Stage 4: Recommended </a:t>
            </a:r>
            <a:r>
              <a:rPr lang="en-GB" dirty="0" smtClean="0">
                <a:solidFill>
                  <a:srgbClr val="FF0000"/>
                </a:solidFill>
              </a:rPr>
              <a:t>ACTIONS </a:t>
            </a:r>
            <a:r>
              <a:rPr lang="en-GB" dirty="0" smtClean="0"/>
              <a:t>to achieve full compliance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82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 Regions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55335434"/>
              </p:ext>
            </p:extLst>
          </p:nvPr>
        </p:nvGraphicFramePr>
        <p:xfrm>
          <a:off x="251520" y="2420888"/>
          <a:ext cx="5976664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30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Eastern</a:t>
                      </a:r>
                      <a:r>
                        <a:rPr lang="en-GB" baseline="0" dirty="0" smtClean="0"/>
                        <a:t> Atlantic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Meso-America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North Indian Ocean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ROPME 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Southern Africa and Islands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South-west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11* (8 attended</a:t>
                      </a:r>
                      <a:r>
                        <a:rPr lang="en-GB" baseline="0" dirty="0" smtClean="0"/>
                        <a:t> in Sydney)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091" y="2060848"/>
            <a:ext cx="4320480" cy="3240360"/>
          </a:xfrm>
        </p:spPr>
      </p:pic>
    </p:spTree>
    <p:extLst>
      <p:ext uri="{BB962C8B-B14F-4D97-AF65-F5344CB8AC3E}">
        <p14:creationId xmlns:p14="http://schemas.microsoft.com/office/powerpoint/2010/main" val="398243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 Progress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9973614"/>
              </p:ext>
            </p:extLst>
          </p:nvPr>
        </p:nvGraphicFramePr>
        <p:xfrm>
          <a:off x="467544" y="198884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96144"/>
                <a:gridCol w="1368152"/>
                <a:gridCol w="1512168"/>
                <a:gridCol w="1512168"/>
                <a:gridCol w="1604864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Month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Stage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Bahrain </a:t>
                      </a:r>
                    </a:p>
                    <a:p>
                      <a:r>
                        <a:rPr lang="en-GB" baseline="0" dirty="0" smtClean="0"/>
                        <a:t>Cape Town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Mauritius</a:t>
                      </a:r>
                    </a:p>
                    <a:p>
                      <a:r>
                        <a:rPr lang="en-GB" baseline="0" dirty="0" smtClean="0"/>
                        <a:t>Thailand</a:t>
                      </a:r>
                    </a:p>
                    <a:p>
                      <a:r>
                        <a:rPr lang="en-GB" baseline="0" dirty="0" smtClean="0"/>
                        <a:t>Sydney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E Atlantic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(Portugal)</a:t>
                      </a:r>
                    </a:p>
                    <a:p>
                      <a:r>
                        <a:rPr lang="en-GB" baseline="0" dirty="0" smtClean="0"/>
                        <a:t>Guatemala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January</a:t>
                      </a:r>
                    </a:p>
                    <a:p>
                      <a:r>
                        <a:rPr lang="en-GB" dirty="0" smtClean="0"/>
                        <a:t>June</a:t>
                      </a:r>
                    </a:p>
                    <a:p>
                      <a:r>
                        <a:rPr lang="en-GB" dirty="0" smtClean="0"/>
                        <a:t>September</a:t>
                      </a:r>
                    </a:p>
                    <a:p>
                      <a:r>
                        <a:rPr lang="en-GB" dirty="0" smtClean="0"/>
                        <a:t>September</a:t>
                      </a:r>
                    </a:p>
                    <a:p>
                      <a:r>
                        <a:rPr lang="en-GB" dirty="0" smtClean="0"/>
                        <a:t>November</a:t>
                      </a:r>
                    </a:p>
                    <a:p>
                      <a:r>
                        <a:rPr lang="en-GB" dirty="0" smtClean="0"/>
                        <a:t>November</a:t>
                      </a:r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November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West Africa</a:t>
                      </a:r>
                    </a:p>
                    <a:p>
                      <a:r>
                        <a:rPr lang="en-GB" dirty="0" smtClean="0"/>
                        <a:t>Columbia</a:t>
                      </a:r>
                    </a:p>
                    <a:p>
                      <a:r>
                        <a:rPr lang="en-GB" dirty="0" smtClean="0"/>
                        <a:t>Burma</a:t>
                      </a:r>
                    </a:p>
                    <a:p>
                      <a:r>
                        <a:rPr lang="en-GB" dirty="0" smtClean="0"/>
                        <a:t>North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Indian Ocean</a:t>
                      </a:r>
                    </a:p>
                    <a:p>
                      <a:r>
                        <a:rPr lang="en-GB" dirty="0" smtClean="0"/>
                        <a:t>E Asia</a:t>
                      </a:r>
                    </a:p>
                    <a:p>
                      <a:r>
                        <a:rPr lang="en-GB" dirty="0" smtClean="0"/>
                        <a:t>Singapore</a:t>
                      </a:r>
                    </a:p>
                    <a:p>
                      <a:r>
                        <a:rPr lang="en-GB" dirty="0" smtClean="0"/>
                        <a:t>Indonesia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Level 1 AtoN Manager course</a:t>
                      </a:r>
                    </a:p>
                    <a:p>
                      <a:r>
                        <a:rPr lang="en-GB" dirty="0" smtClean="0"/>
                        <a:t>India Seminar</a:t>
                      </a:r>
                    </a:p>
                    <a:p>
                      <a:r>
                        <a:rPr lang="en-GB" dirty="0" smtClean="0"/>
                        <a:t>Conference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Level 1 AtoN Manager</a:t>
                      </a:r>
                      <a:r>
                        <a:rPr lang="en-GB" baseline="0" dirty="0" smtClean="0"/>
                        <a:t> course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Stage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Cameroon</a:t>
                      </a:r>
                    </a:p>
                    <a:p>
                      <a:r>
                        <a:rPr lang="en-GB" dirty="0" smtClean="0"/>
                        <a:t>Mauritius</a:t>
                      </a:r>
                    </a:p>
                    <a:p>
                      <a:r>
                        <a:rPr lang="en-GB" dirty="0" smtClean="0"/>
                        <a:t>Madagascar</a:t>
                      </a:r>
                    </a:p>
                    <a:p>
                      <a:r>
                        <a:rPr lang="en-GB" dirty="0" smtClean="0"/>
                        <a:t>Qatar</a:t>
                      </a:r>
                    </a:p>
                    <a:p>
                      <a:r>
                        <a:rPr lang="en-GB" dirty="0" smtClean="0"/>
                        <a:t>SW Pacific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Caribbean</a:t>
                      </a:r>
                    </a:p>
                    <a:p>
                      <a:r>
                        <a:rPr lang="en-GB" dirty="0" smtClean="0"/>
                        <a:t>Indian Ocean</a:t>
                      </a:r>
                    </a:p>
                    <a:p>
                      <a:r>
                        <a:rPr lang="en-GB" dirty="0" smtClean="0"/>
                        <a:t>East Atlantic</a:t>
                      </a:r>
                    </a:p>
                    <a:p>
                      <a:r>
                        <a:rPr lang="en-GB" dirty="0" smtClean="0"/>
                        <a:t>East Asia</a:t>
                      </a:r>
                    </a:p>
                    <a:p>
                      <a:r>
                        <a:rPr lang="en-GB" dirty="0" smtClean="0"/>
                        <a:t>SW Pacific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</a:p>
                    <a:p>
                      <a:r>
                        <a:rPr lang="en-GB" dirty="0" smtClean="0"/>
                        <a:t>SW Pacific</a:t>
                      </a:r>
                    </a:p>
                    <a:p>
                      <a:r>
                        <a:rPr lang="en-GB" dirty="0" smtClean="0"/>
                        <a:t>Southern</a:t>
                      </a:r>
                      <a:r>
                        <a:rPr lang="en-GB" baseline="0" dirty="0" smtClean="0"/>
                        <a:t> Africa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83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Register of IALA Experts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Potential experts to be nominated by National Members or by individual application</a:t>
            </a:r>
          </a:p>
          <a:p>
            <a:r>
              <a:rPr lang="en-GB" dirty="0" smtClean="0"/>
              <a:t>Forms available on the Academy website</a:t>
            </a:r>
          </a:p>
          <a:p>
            <a:r>
              <a:rPr lang="en-GB" dirty="0" smtClean="0"/>
              <a:t>Applications to be vetted by panel from appropriate committee</a:t>
            </a:r>
          </a:p>
          <a:p>
            <a:r>
              <a:rPr lang="en-GB" dirty="0" smtClean="0"/>
              <a:t>Council to endorse experts</a:t>
            </a:r>
          </a:p>
          <a:p>
            <a:r>
              <a:rPr lang="en-GB" dirty="0" smtClean="0"/>
              <a:t>Endorsement to be reviewed after specified time</a:t>
            </a:r>
          </a:p>
          <a:p>
            <a:r>
              <a:rPr lang="en-GB" dirty="0" smtClean="0"/>
              <a:t>Remuneration at UN day rates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8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and Accreditation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Competent Authorities follow V-103 T&amp;A process</a:t>
            </a:r>
          </a:p>
          <a:p>
            <a:pPr lvl="1"/>
            <a:r>
              <a:rPr lang="en-GB" dirty="0" smtClean="0"/>
              <a:t>14 States in Oct; 16+ by VTS-36</a:t>
            </a:r>
          </a:p>
          <a:p>
            <a:r>
              <a:rPr lang="en-GB" dirty="0" smtClean="0"/>
              <a:t>E-141 T&amp;A process taking shape</a:t>
            </a:r>
          </a:p>
          <a:p>
            <a:r>
              <a:rPr lang="en-GB" dirty="0" smtClean="0"/>
              <a:t>Level 1 AtoN Manager courses in French and English</a:t>
            </a:r>
          </a:p>
          <a:p>
            <a:r>
              <a:rPr lang="en-GB" dirty="0" smtClean="0"/>
              <a:t>Level 2 Technician Syllabus complete by EEP-21</a:t>
            </a:r>
          </a:p>
          <a:p>
            <a:r>
              <a:rPr lang="en-GB" dirty="0" smtClean="0"/>
              <a:t>Rolling review of the 30 L2 model courses</a:t>
            </a:r>
          </a:p>
          <a:p>
            <a:r>
              <a:rPr lang="en-GB" dirty="0" smtClean="0"/>
              <a:t>All T&amp;A publications and documents available on new website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31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594248" cy="1963971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AtoN Manager Certification – Grandfather Clause in E-141</a:t>
            </a:r>
            <a:endParaRPr lang="en-GB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95536" y="5373216"/>
            <a:ext cx="7920880" cy="1171208"/>
          </a:xfrm>
        </p:spPr>
        <p:txBody>
          <a:bodyPr>
            <a:noAutofit/>
          </a:bodyPr>
          <a:lstStyle/>
          <a:p>
            <a:r>
              <a:rPr lang="en-GB" sz="1800" dirty="0" smtClean="0"/>
              <a:t>“For </a:t>
            </a:r>
            <a:r>
              <a:rPr lang="en-GB" sz="1800" dirty="0"/>
              <a:t>an interim period of time which </a:t>
            </a:r>
            <a:r>
              <a:rPr lang="en-GB" sz="1800" b="1" dirty="0"/>
              <a:t>expires on 31 December 2014</a:t>
            </a:r>
            <a:r>
              <a:rPr lang="en-GB" sz="1800" dirty="0"/>
              <a:t>, the </a:t>
            </a:r>
            <a:r>
              <a:rPr lang="en-GB" sz="1800" b="1" dirty="0">
                <a:solidFill>
                  <a:srgbClr val="FF0000"/>
                </a:solidFill>
              </a:rPr>
              <a:t>Competent Authority </a:t>
            </a:r>
            <a:r>
              <a:rPr lang="en-GB" sz="1800" dirty="0"/>
              <a:t>may deliver a Certificate Level 1 to any manager and engineer, or a Certificate Level 2 to any technician, having a minimum of 3 years of experience in the function for which they apply, within the last 5 years prior to submission of the application to the </a:t>
            </a:r>
            <a:r>
              <a:rPr lang="en-GB" sz="1800" dirty="0" smtClean="0"/>
              <a:t>certification.” </a:t>
            </a:r>
            <a:endParaRPr lang="en-GB" sz="1800" dirty="0"/>
          </a:p>
        </p:txBody>
      </p:sp>
      <p:pic>
        <p:nvPicPr>
          <p:cNvPr id="6" name="Content Placeholder 5" descr="Aids to Navigation Manager Certificate.pdf - Adobe Reader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9" r="18359"/>
          <a:stretch>
            <a:fillRect/>
          </a:stretch>
        </p:blipFill>
        <p:spPr>
          <a:xfrm rot="420000">
            <a:off x="3570244" y="1175444"/>
            <a:ext cx="4617720" cy="3931920"/>
          </a:xfrm>
        </p:spPr>
      </p:pic>
    </p:spTree>
    <p:extLst>
      <p:ext uri="{BB962C8B-B14F-4D97-AF65-F5344CB8AC3E}">
        <p14:creationId xmlns:p14="http://schemas.microsoft.com/office/powerpoint/2010/main" val="213722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517</TotalTime>
  <Words>573</Words>
  <Application>Microsoft Office PowerPoint</Application>
  <PresentationFormat>On-screen Show (4:3)</PresentationFormat>
  <Paragraphs>114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  The Academy Update</vt:lpstr>
      <vt:lpstr>The Academy</vt:lpstr>
      <vt:lpstr>Academy Deliverables</vt:lpstr>
      <vt:lpstr>The “4As”</vt:lpstr>
      <vt:lpstr>Capacity Building Regions</vt:lpstr>
      <vt:lpstr>Capacity Building Progress</vt:lpstr>
      <vt:lpstr>Register of IALA Experts</vt:lpstr>
      <vt:lpstr>Training and Accreditation</vt:lpstr>
      <vt:lpstr>AtoN Manager Certification – Grandfather Clause in E-141</vt:lpstr>
      <vt:lpstr>Summary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Worldwide Academy</dc:title>
  <dc:creator>stephen</dc:creator>
  <cp:lastModifiedBy>stephen</cp:lastModifiedBy>
  <cp:revision>122</cp:revision>
  <dcterms:created xsi:type="dcterms:W3CDTF">2012-03-16T11:30:47Z</dcterms:created>
  <dcterms:modified xsi:type="dcterms:W3CDTF">2012-11-12T23:54:17Z</dcterms:modified>
</cp:coreProperties>
</file>