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2"/>
  </p:notesMasterIdLst>
  <p:handoutMasterIdLst>
    <p:handoutMasterId r:id="rId43"/>
  </p:handoutMasterIdLst>
  <p:sldIdLst>
    <p:sldId id="688" r:id="rId2"/>
    <p:sldId id="658" r:id="rId3"/>
    <p:sldId id="685" r:id="rId4"/>
    <p:sldId id="686" r:id="rId5"/>
    <p:sldId id="646" r:id="rId6"/>
    <p:sldId id="602" r:id="rId7"/>
    <p:sldId id="603" r:id="rId8"/>
    <p:sldId id="612" r:id="rId9"/>
    <p:sldId id="609" r:id="rId10"/>
    <p:sldId id="610" r:id="rId11"/>
    <p:sldId id="613" r:id="rId12"/>
    <p:sldId id="626" r:id="rId13"/>
    <p:sldId id="614" r:id="rId14"/>
    <p:sldId id="654" r:id="rId15"/>
    <p:sldId id="659" r:id="rId16"/>
    <p:sldId id="660" r:id="rId17"/>
    <p:sldId id="661" r:id="rId18"/>
    <p:sldId id="662" r:id="rId19"/>
    <p:sldId id="663" r:id="rId20"/>
    <p:sldId id="617" r:id="rId21"/>
    <p:sldId id="649" r:id="rId22"/>
    <p:sldId id="648" r:id="rId23"/>
    <p:sldId id="650" r:id="rId24"/>
    <p:sldId id="607" r:id="rId25"/>
    <p:sldId id="653" r:id="rId26"/>
    <p:sldId id="664" r:id="rId27"/>
    <p:sldId id="665" r:id="rId28"/>
    <p:sldId id="666" r:id="rId29"/>
    <p:sldId id="687" r:id="rId30"/>
    <p:sldId id="684" r:id="rId31"/>
    <p:sldId id="682" r:id="rId32"/>
    <p:sldId id="668" r:id="rId33"/>
    <p:sldId id="675" r:id="rId34"/>
    <p:sldId id="676" r:id="rId35"/>
    <p:sldId id="680" r:id="rId36"/>
    <p:sldId id="678" r:id="rId37"/>
    <p:sldId id="681" r:id="rId38"/>
    <p:sldId id="683" r:id="rId39"/>
    <p:sldId id="673" r:id="rId40"/>
    <p:sldId id="674" r:id="rId41"/>
  </p:sldIdLst>
  <p:sldSz cx="9144000" cy="6858000" type="screen4x3"/>
  <p:notesSz cx="9928225" cy="1435735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i MacDonald" initials="" lastIdx="22" clrIdx="0"/>
  <p:cmAuthor id="1" name="Anu H.Nithin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00"/>
    <a:srgbClr val="99CCFF"/>
    <a:srgbClr val="008000"/>
    <a:srgbClr val="FFFF00"/>
    <a:srgbClr val="99CC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2992" autoAdjust="0"/>
    <p:restoredTop sz="94690" autoAdjust="0"/>
  </p:normalViewPr>
  <p:slideViewPr>
    <p:cSldViewPr>
      <p:cViewPr>
        <p:scale>
          <a:sx n="60" d="100"/>
          <a:sy n="60" d="100"/>
        </p:scale>
        <p:origin x="-1764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9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handoutMaster" Target="handoutMasters/handoutMaster1.xml"/><Relationship Id="rId44" Type="http://schemas.openxmlformats.org/officeDocument/2006/relationships/printerSettings" Target="printerSettings/printerSettings1.bin"/><Relationship Id="rId4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4302527" cy="71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766" tIns="69383" rIns="138766" bIns="69383" numCol="1" anchor="t" anchorCtr="0" compatLnSpc="1">
            <a:prstTxWarp prst="textNoShape">
              <a:avLst/>
            </a:prstTxWarp>
          </a:bodyPr>
          <a:lstStyle>
            <a:lvl1pPr defTabSz="1387831">
              <a:defRPr sz="18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88067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699" y="1"/>
            <a:ext cx="4302527" cy="71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766" tIns="69383" rIns="138766" bIns="69383" numCol="1" anchor="t" anchorCtr="0" compatLnSpc="1">
            <a:prstTxWarp prst="textNoShape">
              <a:avLst/>
            </a:prstTxWarp>
          </a:bodyPr>
          <a:lstStyle>
            <a:lvl1pPr algn="r" defTabSz="1387831">
              <a:defRPr sz="18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88068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13640263"/>
            <a:ext cx="4302527" cy="71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766" tIns="69383" rIns="138766" bIns="69383" numCol="1" anchor="b" anchorCtr="0" compatLnSpc="1">
            <a:prstTxWarp prst="textNoShape">
              <a:avLst/>
            </a:prstTxWarp>
          </a:bodyPr>
          <a:lstStyle>
            <a:lvl1pPr defTabSz="1387831">
              <a:defRPr sz="18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88069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699" y="13640263"/>
            <a:ext cx="4302527" cy="71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766" tIns="69383" rIns="138766" bIns="69383" numCol="1" anchor="b" anchorCtr="0" compatLnSpc="1">
            <a:prstTxWarp prst="textNoShape">
              <a:avLst/>
            </a:prstTxWarp>
          </a:bodyPr>
          <a:lstStyle>
            <a:lvl1pPr algn="r" defTabSz="1387831">
              <a:defRPr sz="1800">
                <a:latin typeface="Times New Roman" pitchFamily="18" charset="0"/>
              </a:defRPr>
            </a:lvl1pPr>
          </a:lstStyle>
          <a:p>
            <a:fld id="{4E772129-84E8-4609-AE3A-32F1299C10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153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4302527" cy="71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766" tIns="69383" rIns="138766" bIns="69383" numCol="1" anchor="t" anchorCtr="0" compatLnSpc="1">
            <a:prstTxWarp prst="textNoShape">
              <a:avLst/>
            </a:prstTxWarp>
          </a:bodyPr>
          <a:lstStyle>
            <a:lvl1pPr defTabSz="1387831">
              <a:defRPr sz="18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699" y="1"/>
            <a:ext cx="4302527" cy="71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766" tIns="69383" rIns="138766" bIns="69383" numCol="1" anchor="t" anchorCtr="0" compatLnSpc="1">
            <a:prstTxWarp prst="textNoShape">
              <a:avLst/>
            </a:prstTxWarp>
          </a:bodyPr>
          <a:lstStyle>
            <a:lvl1pPr algn="r" defTabSz="1387831">
              <a:defRPr sz="18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76363" y="1077913"/>
            <a:ext cx="7175500" cy="53832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65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172" y="6819017"/>
            <a:ext cx="7281882" cy="6460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766" tIns="69383" rIns="138766" bIns="693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13640263"/>
            <a:ext cx="4302527" cy="71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766" tIns="69383" rIns="138766" bIns="69383" numCol="1" anchor="b" anchorCtr="0" compatLnSpc="1">
            <a:prstTxWarp prst="textNoShape">
              <a:avLst/>
            </a:prstTxWarp>
          </a:bodyPr>
          <a:lstStyle>
            <a:lvl1pPr defTabSz="1387831">
              <a:defRPr sz="18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65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699" y="13640263"/>
            <a:ext cx="4302527" cy="71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766" tIns="69383" rIns="138766" bIns="69383" numCol="1" anchor="b" anchorCtr="0" compatLnSpc="1">
            <a:prstTxWarp prst="textNoShape">
              <a:avLst/>
            </a:prstTxWarp>
          </a:bodyPr>
          <a:lstStyle>
            <a:lvl1pPr algn="r" defTabSz="1387831">
              <a:defRPr sz="1800">
                <a:latin typeface="Times New Roman" pitchFamily="18" charset="0"/>
              </a:defRPr>
            </a:lvl1pPr>
          </a:lstStyle>
          <a:p>
            <a:fld id="{61F83C43-D0F6-4D1A-95D4-33EE2E1911D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486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13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81613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816132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8161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161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D8A870E-F87F-4C6A-B09C-4D65D17E697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16135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36556119-2FB5-4899-8B7D-F69315FB8170}" type="datetime1">
              <a:rPr lang="en-US"/>
              <a:pPr/>
              <a:t>12/11/2012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9A1F65-7D0D-4DA9-97CB-A05941A1100B}" type="datetime1">
              <a:rPr lang="en-US"/>
              <a:pPr/>
              <a:t>12/11/2012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B50D23-29EE-4397-BF05-7A656730BD3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A366E0-648D-48E6-AB0C-E4A6F665CA60}" type="datetime1">
              <a:rPr lang="en-US"/>
              <a:pPr/>
              <a:t>12/11/2012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74D3C-494D-442D-8964-8B47B24DB82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2FBE64A-2DA7-4EF6-AAB0-6D2C0FC2919B}" type="slidenum">
              <a:rPr lang="it-IT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3960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AB866C-2355-4D43-8E5B-0D29783867E9}" type="datetime1">
              <a:rPr lang="en-US"/>
              <a:pPr/>
              <a:t>12/11/2012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A3E38-0499-45D2-93B7-145C409BAE2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894AA6-0243-48E4-97D8-889DC7DBF82B}" type="datetime1">
              <a:rPr lang="en-US"/>
              <a:pPr/>
              <a:t>12/11/2012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11B5DA-B9C3-4C9F-BE20-8D5ABBD9D2E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DA35C0-A656-44C5-AD80-E8ECA3FB305A}" type="datetime1">
              <a:rPr lang="en-US"/>
              <a:pPr/>
              <a:t>12/11/2012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60958D-DFD8-406D-8919-679BA39AE87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DE3C60-0A76-495C-8460-0A0F2431A87A}" type="datetime1">
              <a:rPr lang="en-US"/>
              <a:pPr/>
              <a:t>12/11/2012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C16277-66B5-44ED-B093-922F5803F02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EEFE31-7F93-4DB2-93B1-62EFE7BBC9F7}" type="datetime1">
              <a:rPr lang="en-US"/>
              <a:pPr/>
              <a:t>12/11/2012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437C7B-B486-4B57-9DBB-0CF1765AFE4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36BE63-A929-49EB-8149-CC56DB2203B2}" type="datetime1">
              <a:rPr lang="en-US"/>
              <a:pPr/>
              <a:t>12/11/2012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1478B-8144-4967-965E-9A7F9FF48AC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892301-0C7E-4DE8-B97F-AFD19BAC5BCA}" type="datetime1">
              <a:rPr lang="en-US"/>
              <a:pPr/>
              <a:t>12/11/2012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F34308-AFAF-4BEB-B7D7-19E44F4C4E5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D050AA-41E2-4700-B203-30A6299870BC}" type="datetime1">
              <a:rPr lang="en-US"/>
              <a:pPr/>
              <a:t>12/11/2012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A51C33-616A-4C91-9AF4-82B382ACE6A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815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815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AD30ED3B-8CD3-436F-BBA6-0EEB94AD0B34}" type="datetime1">
              <a:rPr lang="en-US"/>
              <a:pPr/>
              <a:t>12/11/2012</a:t>
            </a:fld>
            <a:endParaRPr lang="en-GB"/>
          </a:p>
        </p:txBody>
      </p:sp>
      <p:sp>
        <p:nvSpPr>
          <p:cNvPr id="815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815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0B338F11-C240-4210-A970-4E3841E161A9}" type="slidenum">
              <a:rPr lang="en-GB"/>
              <a:pPr/>
              <a:t>‹#›</a:t>
            </a:fld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3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3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3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" Type="http://schemas.openxmlformats.org/officeDocument/2006/relationships/image" Target="../media/image46.jpe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133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828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8519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829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1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834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8519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2555776" y="3789040"/>
            <a:ext cx="6588224" cy="2591940"/>
            <a:chOff x="2555776" y="3789040"/>
            <a:chExt cx="6588224" cy="2591940"/>
          </a:xfrm>
        </p:grpSpPr>
        <p:pic>
          <p:nvPicPr>
            <p:cNvPr id="4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56523" y="3789040"/>
              <a:ext cx="3687477" cy="2591940"/>
            </a:xfrm>
            <a:prstGeom prst="rect">
              <a:avLst/>
            </a:prstGeom>
            <a:noFill/>
          </p:spPr>
        </p:pic>
        <p:sp>
          <p:nvSpPr>
            <p:cNvPr id="5" name="Oval 4"/>
            <p:cNvSpPr/>
            <p:nvPr/>
          </p:nvSpPr>
          <p:spPr>
            <a:xfrm>
              <a:off x="2555776" y="4149080"/>
              <a:ext cx="1728192" cy="1872208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4067944" y="5013176"/>
              <a:ext cx="1800200" cy="7200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Oval 2"/>
          <p:cNvSpPr/>
          <p:nvPr/>
        </p:nvSpPr>
        <p:spPr>
          <a:xfrm>
            <a:off x="3347864" y="3068960"/>
            <a:ext cx="936104" cy="1080120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830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41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2267744" y="1268760"/>
            <a:ext cx="4176464" cy="3558009"/>
            <a:chOff x="2267744" y="1268760"/>
            <a:chExt cx="4176464" cy="3558009"/>
          </a:xfrm>
        </p:grpSpPr>
        <p:sp>
          <p:nvSpPr>
            <p:cNvPr id="5" name="Oval 4"/>
            <p:cNvSpPr/>
            <p:nvPr/>
          </p:nvSpPr>
          <p:spPr>
            <a:xfrm>
              <a:off x="3923928" y="1268760"/>
              <a:ext cx="2520280" cy="2304256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67744" y="4365104"/>
              <a:ext cx="3695435" cy="461665"/>
            </a:xfrm>
            <a:prstGeom prst="rect">
              <a:avLst/>
            </a:prstGeom>
            <a:solidFill>
              <a:srgbClr val="99CCFF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dirty="0" smtClean="0">
                  <a:solidFill>
                    <a:srgbClr val="FF0000"/>
                  </a:solidFill>
                </a:rPr>
                <a:t>Ship to Ship Transfer area</a:t>
              </a:r>
              <a:endParaRPr lang="en-GB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14</a:t>
            </a:fld>
            <a:endParaRPr lang="en-GB"/>
          </a:p>
        </p:txBody>
      </p:sp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554461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852936"/>
            <a:ext cx="4173047" cy="3270626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251520" y="2636912"/>
            <a:ext cx="4176464" cy="4005064"/>
            <a:chOff x="611560" y="1844824"/>
            <a:chExt cx="5184576" cy="501317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t="16147" r="43487"/>
            <a:stretch>
              <a:fillRect/>
            </a:stretch>
          </p:blipFill>
          <p:spPr bwMode="auto">
            <a:xfrm>
              <a:off x="611560" y="1844824"/>
              <a:ext cx="5184576" cy="5013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627784" y="3501008"/>
              <a:ext cx="2166938" cy="1447800"/>
              <a:chOff x="2006600" y="2633133"/>
              <a:chExt cx="2167466" cy="1447800"/>
            </a:xfrm>
          </p:grpSpPr>
          <p:cxnSp>
            <p:nvCxnSpPr>
              <p:cNvPr id="9" name="Straight Connector 8"/>
              <p:cNvCxnSpPr/>
              <p:nvPr/>
            </p:nvCxnSpPr>
            <p:spPr>
              <a:xfrm>
                <a:off x="2006600" y="2861733"/>
                <a:ext cx="2040435" cy="121920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2133631" y="2633133"/>
                <a:ext cx="2040435" cy="121920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1555750"/>
            <a:ext cx="4030663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1535113"/>
            <a:ext cx="3940175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6918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44475"/>
            <a:ext cx="8709025" cy="625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263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8458" y="953589"/>
            <a:ext cx="5272597" cy="46166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2"/>
                </a:solidFill>
              </a:rPr>
              <a:t>Factors that must be considered:</a:t>
            </a:r>
            <a:endParaRPr lang="en-GB" sz="2400" b="1" dirty="0">
              <a:solidFill>
                <a:schemeClr val="bg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2697" y="1881053"/>
            <a:ext cx="4506685" cy="455509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108000" rtlCol="0">
            <a:spAutoFit/>
          </a:bodyPr>
          <a:lstStyle/>
          <a:p>
            <a:pPr>
              <a:spcAft>
                <a:spcPts val="1200"/>
              </a:spcAft>
              <a:buSzPct val="115000"/>
              <a:buFont typeface="Tahoma" pitchFamily="34" charset="0"/>
              <a:buChar char="●"/>
            </a:pPr>
            <a:r>
              <a:rPr lang="en-GB" sz="1600" dirty="0" smtClean="0">
                <a:solidFill>
                  <a:schemeClr val="bg2"/>
                </a:solidFill>
              </a:rPr>
              <a:t>   </a:t>
            </a:r>
            <a:r>
              <a:rPr lang="en-GB" sz="2000" b="1" dirty="0" smtClean="0">
                <a:solidFill>
                  <a:srgbClr val="FF0000"/>
                </a:solidFill>
              </a:rPr>
              <a:t>General location </a:t>
            </a:r>
            <a:r>
              <a:rPr lang="en-GB" sz="2000" dirty="0" smtClean="0">
                <a:solidFill>
                  <a:schemeClr val="bg2"/>
                </a:solidFill>
              </a:rPr>
              <a:t>and level of bridge awareness during the passage.</a:t>
            </a:r>
          </a:p>
          <a:p>
            <a:pPr lvl="0">
              <a:spcAft>
                <a:spcPts val="1200"/>
              </a:spcAft>
              <a:buSzPct val="115000"/>
              <a:buFont typeface="Tahoma" pitchFamily="34" charset="0"/>
              <a:buChar char="●"/>
            </a:pPr>
            <a:r>
              <a:rPr lang="en-GB" sz="2000" dirty="0" smtClean="0">
                <a:solidFill>
                  <a:schemeClr val="bg2"/>
                </a:solidFill>
              </a:rPr>
              <a:t>   </a:t>
            </a:r>
            <a:r>
              <a:rPr lang="en-GB" sz="2000" b="1" dirty="0" smtClean="0">
                <a:solidFill>
                  <a:srgbClr val="FF0000"/>
                </a:solidFill>
              </a:rPr>
              <a:t>Size and manoeuvring characteristics</a:t>
            </a:r>
            <a:r>
              <a:rPr lang="en-GB" sz="2000" dirty="0" smtClean="0">
                <a:solidFill>
                  <a:schemeClr val="bg2"/>
                </a:solidFill>
              </a:rPr>
              <a:t> of the vessels expected to transit the proposed lanes.</a:t>
            </a:r>
          </a:p>
          <a:p>
            <a:pPr>
              <a:spcAft>
                <a:spcPts val="1200"/>
              </a:spcAft>
              <a:buSzPct val="115000"/>
              <a:buFont typeface="Tahoma" pitchFamily="34" charset="0"/>
              <a:buChar char="●"/>
            </a:pPr>
            <a:r>
              <a:rPr lang="en-GB" sz="2000" dirty="0" smtClean="0">
                <a:solidFill>
                  <a:schemeClr val="bg2"/>
                </a:solidFill>
              </a:rPr>
              <a:t> Provisions that may be required with </a:t>
            </a:r>
            <a:r>
              <a:rPr lang="en-GB" sz="2000" b="1" dirty="0" smtClean="0">
                <a:solidFill>
                  <a:srgbClr val="FF0000"/>
                </a:solidFill>
              </a:rPr>
              <a:t>mechanical failure </a:t>
            </a:r>
            <a:r>
              <a:rPr lang="en-GB" sz="2000" dirty="0" smtClean="0">
                <a:solidFill>
                  <a:schemeClr val="bg2"/>
                </a:solidFill>
              </a:rPr>
              <a:t>of vessels involved, including availability of support services.</a:t>
            </a:r>
          </a:p>
          <a:p>
            <a:pPr>
              <a:spcAft>
                <a:spcPts val="1200"/>
              </a:spcAft>
              <a:buSzPct val="115000"/>
              <a:buFont typeface="Tahoma" pitchFamily="34" charset="0"/>
              <a:buChar char="●"/>
            </a:pPr>
            <a:r>
              <a:rPr lang="en-GB" sz="2000" dirty="0" smtClean="0">
                <a:solidFill>
                  <a:schemeClr val="bg2"/>
                </a:solidFill>
              </a:rPr>
              <a:t> Expected constraints of </a:t>
            </a:r>
            <a:r>
              <a:rPr lang="en-GB" sz="2000" b="1" dirty="0" smtClean="0">
                <a:solidFill>
                  <a:srgbClr val="FF0000"/>
                </a:solidFill>
              </a:rPr>
              <a:t>weather</a:t>
            </a:r>
            <a:r>
              <a:rPr lang="en-GB" sz="2000" dirty="0" smtClean="0">
                <a:solidFill>
                  <a:schemeClr val="bg2"/>
                </a:solidFill>
              </a:rPr>
              <a:t>, sea and tidal conditions that may be expected in the location.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7820" y="2255385"/>
            <a:ext cx="34290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0532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2697" y="2129247"/>
            <a:ext cx="4506685" cy="25545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108000" rtlCol="0">
            <a:spAutoFit/>
          </a:bodyPr>
          <a:lstStyle/>
          <a:p>
            <a:pPr>
              <a:spcAft>
                <a:spcPts val="1200"/>
              </a:spcAft>
              <a:buSzPct val="115000"/>
              <a:buFont typeface="Tahoma" pitchFamily="34" charset="0"/>
              <a:buChar char="●"/>
            </a:pPr>
            <a:r>
              <a:rPr lang="en-GB" sz="2000" dirty="0" smtClean="0">
                <a:solidFill>
                  <a:schemeClr val="bg2"/>
                </a:solidFill>
              </a:rPr>
              <a:t> </a:t>
            </a:r>
            <a:r>
              <a:rPr lang="en-GB" sz="2000" b="1" dirty="0" smtClean="0">
                <a:solidFill>
                  <a:srgbClr val="FF0000"/>
                </a:solidFill>
              </a:rPr>
              <a:t>Other traffic</a:t>
            </a:r>
            <a:r>
              <a:rPr lang="en-GB" sz="2000" dirty="0" smtClean="0">
                <a:solidFill>
                  <a:schemeClr val="bg2"/>
                </a:solidFill>
              </a:rPr>
              <a:t>, for example concentrations of fishing vessels, that will affect available sea-room to manoeuvre.</a:t>
            </a:r>
          </a:p>
          <a:p>
            <a:pPr>
              <a:spcAft>
                <a:spcPts val="1200"/>
              </a:spcAft>
              <a:buSzPct val="115000"/>
              <a:buFont typeface="Tahoma" pitchFamily="34" charset="0"/>
              <a:buChar char="●"/>
            </a:pPr>
            <a:r>
              <a:rPr lang="en-GB" sz="2000" dirty="0" smtClean="0">
                <a:solidFill>
                  <a:schemeClr val="bg2"/>
                </a:solidFill>
              </a:rPr>
              <a:t>  Existence of </a:t>
            </a:r>
            <a:r>
              <a:rPr lang="en-GB" sz="2000" b="1" dirty="0" smtClean="0">
                <a:solidFill>
                  <a:srgbClr val="FF0000"/>
                </a:solidFill>
              </a:rPr>
              <a:t>Submarine cables </a:t>
            </a:r>
            <a:r>
              <a:rPr lang="en-GB" sz="2000" dirty="0" smtClean="0">
                <a:solidFill>
                  <a:schemeClr val="bg2"/>
                </a:solidFill>
              </a:rPr>
              <a:t>and obstructions.</a:t>
            </a:r>
          </a:p>
          <a:p>
            <a:pPr lvl="0">
              <a:spcAft>
                <a:spcPts val="1200"/>
              </a:spcAft>
              <a:buSzPct val="115000"/>
              <a:buFont typeface="Tahoma" pitchFamily="34" charset="0"/>
              <a:buChar char="●"/>
            </a:pPr>
            <a:r>
              <a:rPr lang="en-GB" sz="2000" dirty="0" smtClean="0">
                <a:solidFill>
                  <a:schemeClr val="bg2"/>
                </a:solidFill>
              </a:rPr>
              <a:t> </a:t>
            </a:r>
            <a:r>
              <a:rPr lang="en-GB" sz="2000" b="1" dirty="0" smtClean="0">
                <a:solidFill>
                  <a:srgbClr val="FF0000"/>
                </a:solidFill>
              </a:rPr>
              <a:t>Radar interference</a:t>
            </a:r>
            <a:r>
              <a:rPr lang="en-GB" sz="2000" dirty="0" smtClean="0">
                <a:solidFill>
                  <a:schemeClr val="bg2"/>
                </a:solidFill>
              </a:rPr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8458" y="953589"/>
            <a:ext cx="5272597" cy="46166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2"/>
                </a:solidFill>
              </a:rPr>
              <a:t>Factors that must be considered:</a:t>
            </a:r>
            <a:endParaRPr lang="en-GB" sz="2400" b="1" dirty="0">
              <a:solidFill>
                <a:schemeClr val="bg2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r="4654"/>
          <a:stretch>
            <a:fillRect/>
          </a:stretch>
        </p:blipFill>
        <p:spPr bwMode="auto">
          <a:xfrm>
            <a:off x="5403923" y="2063930"/>
            <a:ext cx="3504946" cy="305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3547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7" y="260648"/>
            <a:ext cx="3888432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GB" sz="2800" b="1" u="sng" dirty="0" smtClean="0">
                <a:solidFill>
                  <a:srgbClr val="0000FF"/>
                </a:solidFill>
              </a:rPr>
              <a:t>Radar Interference</a:t>
            </a:r>
            <a:endParaRPr lang="en-GB" dirty="0">
              <a:solidFill>
                <a:srgbClr val="0000FF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424847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780928"/>
            <a:ext cx="4032448" cy="3425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01-THLS\Offshore renewables\Radar issues\photos thanet\Alert\Thanet Windfarm 1 8M abeam Dec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917600"/>
            <a:ext cx="7488832" cy="54796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1012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5444"/>
            <a:ext cx="8765337" cy="6198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2879530" y="558416"/>
            <a:ext cx="6048672" cy="174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sz="2800" dirty="0" smtClean="0"/>
              <a:t>IALA Training Seminar on Risk Management</a:t>
            </a:r>
          </a:p>
          <a:p>
            <a:endParaRPr lang="en-GB" sz="3600" dirty="0" smtClean="0">
              <a:solidFill>
                <a:srgbClr val="FF9900"/>
              </a:solidFill>
            </a:endParaRPr>
          </a:p>
          <a:p>
            <a:pPr algn="r"/>
            <a:r>
              <a:rPr lang="en-GB" sz="2400" dirty="0">
                <a:solidFill>
                  <a:srgbClr val="FF9900"/>
                </a:solidFill>
              </a:rPr>
              <a:t>8</a:t>
            </a:r>
            <a:r>
              <a:rPr lang="en-GB" sz="2400" baseline="30000" dirty="0" smtClean="0">
                <a:solidFill>
                  <a:srgbClr val="FF9900"/>
                </a:solidFill>
              </a:rPr>
              <a:t>th</a:t>
            </a:r>
            <a:r>
              <a:rPr lang="en-GB" sz="2400" dirty="0" smtClean="0">
                <a:solidFill>
                  <a:srgbClr val="FF9900"/>
                </a:solidFill>
              </a:rPr>
              <a:t> November 2012</a:t>
            </a:r>
            <a:endParaRPr lang="en-GB" sz="2800" dirty="0">
              <a:solidFill>
                <a:srgbClr val="FF99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2" t="14026" r="69065" b="44739"/>
          <a:stretch/>
        </p:blipFill>
        <p:spPr bwMode="auto">
          <a:xfrm>
            <a:off x="1105469" y="1024833"/>
            <a:ext cx="1801504" cy="2555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4975323" y="5237274"/>
            <a:ext cx="3816425" cy="73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l"/>
            <a:r>
              <a:rPr lang="en-GB" sz="1800" dirty="0" smtClean="0">
                <a:latin typeface="Comic Sans MS" pitchFamily="66" charset="0"/>
              </a:rPr>
              <a:t>Roger Barker</a:t>
            </a:r>
          </a:p>
          <a:p>
            <a:pPr algn="l"/>
            <a:r>
              <a:rPr lang="en-GB" sz="2000" dirty="0" smtClean="0">
                <a:solidFill>
                  <a:srgbClr val="FF9900"/>
                </a:solidFill>
              </a:rPr>
              <a:t>Trinity House -London</a:t>
            </a:r>
            <a:endParaRPr lang="en-GB" sz="48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458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20</a:t>
            </a:fld>
            <a:endParaRPr lang="en-GB"/>
          </a:p>
        </p:txBody>
      </p:sp>
      <p:pic>
        <p:nvPicPr>
          <p:cNvPr id="833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520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4"/>
          <p:cNvGrpSpPr/>
          <p:nvPr/>
        </p:nvGrpSpPr>
        <p:grpSpPr>
          <a:xfrm>
            <a:off x="179512" y="260648"/>
            <a:ext cx="2258068" cy="1584176"/>
            <a:chOff x="179512" y="260648"/>
            <a:chExt cx="2258068" cy="158417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9512" y="260648"/>
              <a:ext cx="2258068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Rectangle 2"/>
            <p:cNvSpPr/>
            <p:nvPr/>
          </p:nvSpPr>
          <p:spPr>
            <a:xfrm>
              <a:off x="1428105" y="1484784"/>
              <a:ext cx="239118" cy="216024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73099"/>
            <a:ext cx="9213343" cy="485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81475" y="739775"/>
            <a:ext cx="2638864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Class A – AIS – 4 weeks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Summer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0965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4"/>
          <p:cNvGrpSpPr/>
          <p:nvPr/>
        </p:nvGrpSpPr>
        <p:grpSpPr>
          <a:xfrm>
            <a:off x="82550" y="712887"/>
            <a:ext cx="2258068" cy="1584176"/>
            <a:chOff x="179512" y="260648"/>
            <a:chExt cx="2258068" cy="158417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9512" y="260648"/>
              <a:ext cx="2258068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>
            <a:xfrm>
              <a:off x="1428105" y="1484784"/>
              <a:ext cx="239118" cy="216024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4999"/>
            <a:ext cx="9261580" cy="487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81475" y="739775"/>
            <a:ext cx="2637260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Class B – AIS – 4 weeks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Summer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0965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5024054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426460" y="3638042"/>
          <a:ext cx="5349240" cy="2909316"/>
        </p:xfrm>
        <a:graphic>
          <a:graphicData uri="http://schemas.openxmlformats.org/drawingml/2006/table">
            <a:tbl>
              <a:tblPr/>
              <a:tblGrid>
                <a:gridCol w="1461770"/>
                <a:gridCol w="701040"/>
                <a:gridCol w="641350"/>
                <a:gridCol w="631190"/>
                <a:gridCol w="630555"/>
                <a:gridCol w="641985"/>
                <a:gridCol w="641350"/>
              </a:tblGrid>
              <a:tr h="2025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Type</a:t>
                      </a:r>
                      <a:endParaRPr lang="en-GB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No. of Vessels by Class</a:t>
                      </a:r>
                      <a:endParaRPr lang="en-GB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% of Total by Class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Unspecified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506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3252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3758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Reserved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29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29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Wing in Ground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Fishing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219</a:t>
                      </a:r>
                      <a:endParaRPr lang="en-GB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444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663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Recreation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230</a:t>
                      </a:r>
                      <a:endParaRPr lang="en-GB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6317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6547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24%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Special Operation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1298</a:t>
                      </a:r>
                      <a:endParaRPr lang="en-GB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127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1425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High Speed Craft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1016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1017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Special Craft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2867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670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3537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Passenger Ship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1317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76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1393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Cargo Ship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5820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5821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21%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21%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Tanker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3000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3000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Other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495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504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16799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10897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27696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61%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39%</a:t>
                      </a: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100%</a:t>
                      </a:r>
                      <a:endParaRPr lang="en-GB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2F954-6713-482F-B881-848C3F4BC144}" type="slidenum">
              <a:rPr lang="en-GB"/>
              <a:pPr/>
              <a:t>24</a:t>
            </a:fld>
            <a:endParaRPr lang="en-GB"/>
          </a:p>
        </p:txBody>
      </p:sp>
      <p:pic>
        <p:nvPicPr>
          <p:cNvPr id="824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-85725"/>
            <a:ext cx="109728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1"/>
          <p:cNvGrpSpPr/>
          <p:nvPr/>
        </p:nvGrpSpPr>
        <p:grpSpPr>
          <a:xfrm>
            <a:off x="-468560" y="116632"/>
            <a:ext cx="2258068" cy="1584176"/>
            <a:chOff x="179512" y="260648"/>
            <a:chExt cx="2258068" cy="158417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9512" y="260648"/>
              <a:ext cx="2258068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1188987" y="1401056"/>
              <a:ext cx="239118" cy="216024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Oval 3"/>
          <p:cNvSpPr/>
          <p:nvPr/>
        </p:nvSpPr>
        <p:spPr>
          <a:xfrm>
            <a:off x="2483768" y="4653136"/>
            <a:ext cx="1728192" cy="1656184"/>
          </a:xfrm>
          <a:prstGeom prst="ellipse">
            <a:avLst/>
          </a:prstGeom>
          <a:noFill/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25</a:t>
            </a:fld>
            <a:endParaRPr lang="en-GB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509" y="836712"/>
            <a:ext cx="8768879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688" y="390525"/>
            <a:ext cx="9477376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5559425" y="5461000"/>
            <a:ext cx="2044700" cy="6413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en-GB"/>
              <a:t>4 weeks AID data </a:t>
            </a:r>
          </a:p>
          <a:p>
            <a:pPr eaLnBrk="1" hangingPunct="1"/>
            <a:r>
              <a:rPr lang="en-GB"/>
              <a:t>– Weeks 21-24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37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688" y="390525"/>
            <a:ext cx="9477376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8459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688" y="390525"/>
            <a:ext cx="9477376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5632450" y="5243513"/>
            <a:ext cx="2674938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en-GB"/>
              <a:t>Round 1 &amp; 2 Wind farms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05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29</a:t>
            </a:fld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690563"/>
            <a:ext cx="8848725" cy="547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353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695325"/>
            <a:ext cx="9039225" cy="546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252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30</a:t>
            </a:fld>
            <a:endParaRPr lang="en-GB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738188"/>
            <a:ext cx="8410575" cy="538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1059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31</a:t>
            </a:fld>
            <a:endParaRPr lang="en-GB" dirty="0"/>
          </a:p>
        </p:txBody>
      </p:sp>
      <p:pic>
        <p:nvPicPr>
          <p:cNvPr id="826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8519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5076056" y="4293096"/>
            <a:ext cx="1368152" cy="1368152"/>
          </a:xfrm>
          <a:prstGeom prst="ellipse">
            <a:avLst/>
          </a:pr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5869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32</a:t>
            </a:fld>
            <a:endParaRPr lang="en-GB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14363"/>
            <a:ext cx="7162800" cy="562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476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33</a:t>
            </a:fld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747713"/>
            <a:ext cx="8734425" cy="536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46717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34</a:t>
            </a:fld>
            <a:endParaRPr lang="en-GB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733425"/>
            <a:ext cx="7658100" cy="5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9640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35</a:t>
            </a:fld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747713"/>
            <a:ext cx="8734425" cy="536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2699792" y="3717032"/>
            <a:ext cx="4176464" cy="1296144"/>
          </a:xfrm>
          <a:prstGeom prst="line">
            <a:avLst/>
          </a:prstGeom>
          <a:ln w="762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479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36</a:t>
            </a:fld>
            <a:endParaRPr lang="en-GB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3" y="771525"/>
            <a:ext cx="6772275" cy="531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4448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37</a:t>
            </a:fld>
            <a:endParaRPr lang="en-GB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60" y="836712"/>
            <a:ext cx="8314324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 flipV="1">
            <a:off x="296060" y="548680"/>
            <a:ext cx="7012244" cy="5544616"/>
          </a:xfrm>
          <a:prstGeom prst="line">
            <a:avLst/>
          </a:prstGeom>
          <a:ln w="1016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082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38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61" y="548680"/>
            <a:ext cx="812599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1975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39</a:t>
            </a:fld>
            <a:endParaRPr lang="en-GB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226460"/>
            <a:ext cx="7248859" cy="6082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3347864" y="3429000"/>
            <a:ext cx="86409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1710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690563"/>
            <a:ext cx="8848725" cy="547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393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Shit06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88913"/>
            <a:ext cx="8066088" cy="64849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4" descr="excuse #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80" y="188640"/>
            <a:ext cx="8547192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" name="Picture 2" descr="C:\01-THLS\Wrecks\fedra\fedra 2\19 Feder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2" y="15947"/>
            <a:ext cx="9130437" cy="684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567" y="-8764"/>
            <a:ext cx="9137977" cy="6842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940152" y="6051679"/>
            <a:ext cx="2938625" cy="40011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GB" sz="2000" b="1" dirty="0" smtClean="0">
                <a:solidFill>
                  <a:schemeClr val="bg2"/>
                </a:solidFill>
              </a:rPr>
              <a:t>Any Questions Please</a:t>
            </a:r>
            <a:endParaRPr lang="en-GB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255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518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48445-CE97-4D92-B3CF-CAEB0F265A92}" type="slidenum">
              <a:rPr lang="en-GB"/>
              <a:pPr/>
              <a:t>6</a:t>
            </a:fld>
            <a:endParaRPr lang="en-GB" dirty="0"/>
          </a:p>
        </p:txBody>
      </p:sp>
      <p:pic>
        <p:nvPicPr>
          <p:cNvPr id="818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-85725"/>
            <a:ext cx="109728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8179" name="Text Box 3"/>
          <p:cNvSpPr txBox="1">
            <a:spLocks noChangeArrowheads="1"/>
          </p:cNvSpPr>
          <p:nvPr/>
        </p:nvSpPr>
        <p:spPr bwMode="auto">
          <a:xfrm>
            <a:off x="6007100" y="739775"/>
            <a:ext cx="2582863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 week of vessel traffic </a:t>
            </a:r>
          </a:p>
          <a:p>
            <a:r>
              <a:rPr lang="en-GB" dirty="0">
                <a:solidFill>
                  <a:schemeClr val="bg1"/>
                </a:solidFill>
              </a:rPr>
              <a:t>- recorded by AIS</a:t>
            </a:r>
          </a:p>
        </p:txBody>
      </p:sp>
      <p:pic>
        <p:nvPicPr>
          <p:cNvPr id="8181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688" y="327025"/>
            <a:ext cx="100965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CAA8-B2EC-4CD5-9E33-AADE66D567FD}" type="slidenum">
              <a:rPr lang="en-GB"/>
              <a:pPr/>
              <a:t>7</a:t>
            </a:fld>
            <a:endParaRPr lang="en-GB" dirty="0"/>
          </a:p>
        </p:txBody>
      </p:sp>
      <p:pic>
        <p:nvPicPr>
          <p:cNvPr id="819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2938" y="-85725"/>
            <a:ext cx="10972801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203" name="Text Box 3"/>
          <p:cNvSpPr txBox="1">
            <a:spLocks noChangeArrowheads="1"/>
          </p:cNvSpPr>
          <p:nvPr/>
        </p:nvSpPr>
        <p:spPr bwMode="auto">
          <a:xfrm>
            <a:off x="5586413" y="666750"/>
            <a:ext cx="2419350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 day of vessel traffic 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688" y="327025"/>
            <a:ext cx="100965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826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8519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5076056" y="4293096"/>
            <a:ext cx="1368152" cy="1368152"/>
          </a:xfrm>
          <a:prstGeom prst="ellipse">
            <a:avLst/>
          </a:pr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478B-8144-4967-965E-9A7F9FF48AC8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827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520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11152</TotalTime>
  <Words>353</Words>
  <Application>Microsoft Macintosh PowerPoint</Application>
  <PresentationFormat>On-screen Show (4:3)</PresentationFormat>
  <Paragraphs>154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Ocean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Anatec UK Ltd</dc:creator>
  <cp:lastModifiedBy/>
  <cp:revision>613</cp:revision>
  <dcterms:created xsi:type="dcterms:W3CDTF">2002-05-30T12:43:10Z</dcterms:created>
  <dcterms:modified xsi:type="dcterms:W3CDTF">2012-11-12T01:26:53Z</dcterms:modified>
</cp:coreProperties>
</file>