
<file path=[Content_Types].xml><?xml version="1.0" encoding="utf-8"?>
<Types xmlns="http://schemas.openxmlformats.org/package/2006/content-types">
  <Default Extension="xml" ContentType="application/xml"/>
  <Default Extension="wmv" ContentType="video/unknown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2" r:id="rId2"/>
    <p:sldId id="258" r:id="rId3"/>
    <p:sldId id="336" r:id="rId4"/>
    <p:sldId id="346" r:id="rId5"/>
    <p:sldId id="319" r:id="rId6"/>
    <p:sldId id="333" r:id="rId7"/>
    <p:sldId id="288" r:id="rId8"/>
    <p:sldId id="317" r:id="rId9"/>
    <p:sldId id="318" r:id="rId10"/>
    <p:sldId id="321" r:id="rId11"/>
    <p:sldId id="316" r:id="rId12"/>
    <p:sldId id="315" r:id="rId13"/>
    <p:sldId id="314" r:id="rId14"/>
    <p:sldId id="323" r:id="rId15"/>
    <p:sldId id="289" r:id="rId16"/>
    <p:sldId id="334" r:id="rId17"/>
    <p:sldId id="345" r:id="rId18"/>
    <p:sldId id="337" r:id="rId19"/>
    <p:sldId id="338" r:id="rId20"/>
    <p:sldId id="339" r:id="rId21"/>
    <p:sldId id="341" r:id="rId22"/>
    <p:sldId id="347" r:id="rId23"/>
    <p:sldId id="348" r:id="rId24"/>
    <p:sldId id="340" r:id="rId25"/>
    <p:sldId id="342" r:id="rId26"/>
    <p:sldId id="350" r:id="rId27"/>
    <p:sldId id="343" r:id="rId28"/>
    <p:sldId id="349" r:id="rId2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192" autoAdjust="0"/>
    <p:restoredTop sz="94671" autoAdjust="0"/>
  </p:normalViewPr>
  <p:slideViewPr>
    <p:cSldViewPr>
      <p:cViewPr varScale="1">
        <p:scale>
          <a:sx n="65" d="100"/>
          <a:sy n="65" d="100"/>
        </p:scale>
        <p:origin x="-120" y="-44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handoutMaster" Target="handoutMasters/handoutMaster1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9233A7-E5AA-4175-9EA1-3EA705806FAD}" type="datetimeFigureOut">
              <a:rPr lang="en-AU" smtClean="0"/>
              <a:pPr/>
              <a:t>14/11/2012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F7A157-D0A9-48E5-9D9F-6AB472BDA841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0794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AE782D-6FC7-42B4-A04F-63A587B7CB4D}" type="datetimeFigureOut">
              <a:rPr lang="en-AU" smtClean="0"/>
              <a:pPr/>
              <a:t>14/11/2012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49E320-A168-47B9-8DE0-907725F73C6A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9348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96A-6067-475E-BC74-5A669A331B59}" type="datetimeFigureOut">
              <a:rPr lang="en-AU" smtClean="0"/>
              <a:pPr/>
              <a:t>14/11/2012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CB393-713E-4CB6-B0EE-1614272A7A1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96A-6067-475E-BC74-5A669A331B59}" type="datetimeFigureOut">
              <a:rPr lang="en-AU" smtClean="0"/>
              <a:pPr/>
              <a:t>14/11/2012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CB393-713E-4CB6-B0EE-1614272A7A1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96A-6067-475E-BC74-5A669A331B59}" type="datetimeFigureOut">
              <a:rPr lang="en-AU" smtClean="0"/>
              <a:pPr/>
              <a:t>14/11/2012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CB393-713E-4CB6-B0EE-1614272A7A1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96A-6067-475E-BC74-5A669A331B59}" type="datetimeFigureOut">
              <a:rPr lang="en-AU" smtClean="0"/>
              <a:pPr/>
              <a:t>14/11/2012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CB393-713E-4CB6-B0EE-1614272A7A1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96A-6067-475E-BC74-5A669A331B59}" type="datetimeFigureOut">
              <a:rPr lang="en-AU" smtClean="0"/>
              <a:pPr/>
              <a:t>14/11/2012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CB393-713E-4CB6-B0EE-1614272A7A1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96A-6067-475E-BC74-5A669A331B59}" type="datetimeFigureOut">
              <a:rPr lang="en-AU" smtClean="0"/>
              <a:pPr/>
              <a:t>14/11/2012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CB393-713E-4CB6-B0EE-1614272A7A1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96A-6067-475E-BC74-5A669A331B59}" type="datetimeFigureOut">
              <a:rPr lang="en-AU" smtClean="0"/>
              <a:pPr/>
              <a:t>14/11/2012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CB393-713E-4CB6-B0EE-1614272A7A1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96A-6067-475E-BC74-5A669A331B59}" type="datetimeFigureOut">
              <a:rPr lang="en-AU" smtClean="0"/>
              <a:pPr/>
              <a:t>14/11/2012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CB393-713E-4CB6-B0EE-1614272A7A1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96A-6067-475E-BC74-5A669A331B59}" type="datetimeFigureOut">
              <a:rPr lang="en-AU" smtClean="0"/>
              <a:pPr/>
              <a:t>14/11/2012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CB393-713E-4CB6-B0EE-1614272A7A1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96A-6067-475E-BC74-5A669A331B59}" type="datetimeFigureOut">
              <a:rPr lang="en-AU" smtClean="0"/>
              <a:pPr/>
              <a:t>14/11/2012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CB393-713E-4CB6-B0EE-1614272A7A1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96A-6067-475E-BC74-5A669A331B59}" type="datetimeFigureOut">
              <a:rPr lang="en-AU" smtClean="0"/>
              <a:pPr/>
              <a:t>14/11/2012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CB393-713E-4CB6-B0EE-1614272A7A1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5096A-6067-475E-BC74-5A669A331B59}" type="datetimeFigureOut">
              <a:rPr lang="en-AU" smtClean="0"/>
              <a:pPr/>
              <a:t>14/11/2012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CB393-713E-4CB6-B0EE-1614272A7A1C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jpeg"/><Relationship Id="rId1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7" Type="http://schemas.openxmlformats.org/officeDocument/2006/relationships/image" Target="../media/image6.jpeg"/><Relationship Id="rId8" Type="http://schemas.openxmlformats.org/officeDocument/2006/relationships/image" Target="../media/image7.jpeg"/><Relationship Id="rId9" Type="http://schemas.openxmlformats.org/officeDocument/2006/relationships/image" Target="../media/image8.jpeg"/><Relationship Id="rId10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4" Type="http://schemas.openxmlformats.org/officeDocument/2006/relationships/oleObject" Target="../embeddings/oleObject5.bin"/><Relationship Id="rId5" Type="http://schemas.openxmlformats.org/officeDocument/2006/relationships/image" Target="../media/image22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gif"/><Relationship Id="rId3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gif"/><Relationship Id="rId3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gif"/><Relationship Id="rId3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gif"/><Relationship Id="rId3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jpeg"/><Relationship Id="rId3" Type="http://schemas.openxmlformats.org/officeDocument/2006/relationships/image" Target="../media/image12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gif"/><Relationship Id="rId3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gif"/><Relationship Id="rId3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gif"/><Relationship Id="rId3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4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gif"/><Relationship Id="rId3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gif"/><Relationship Id="rId3" Type="http://schemas.openxmlformats.org/officeDocument/2006/relationships/hyperlink" Target="3ML%20power%20summary.xlsx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12.gif"/><Relationship Id="rId5" Type="http://schemas.openxmlformats.org/officeDocument/2006/relationships/image" Target="../media/image29.png"/><Relationship Id="rId1" Type="http://schemas.microsoft.com/office/2007/relationships/media" Target="../media/media1.wmv"/><Relationship Id="rId2" Type="http://schemas.openxmlformats.org/officeDocument/2006/relationships/video" Target="../media/media1.wm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12.gif"/><Relationship Id="rId5" Type="http://schemas.openxmlformats.org/officeDocument/2006/relationships/image" Target="../media/image30.png"/><Relationship Id="rId1" Type="http://schemas.microsoft.com/office/2007/relationships/media" Target="../media/media2.wmv"/><Relationship Id="rId2" Type="http://schemas.openxmlformats.org/officeDocument/2006/relationships/video" Target="../media/media2.wmv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gif"/><Relationship Id="rId3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4" Type="http://schemas.openxmlformats.org/officeDocument/2006/relationships/image" Target="../media/image14.jpg"/><Relationship Id="rId5" Type="http://schemas.openxmlformats.org/officeDocument/2006/relationships/hyperlink" Target="mailto:c.procter@sealite.com" TargetMode="Externa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4" Type="http://schemas.openxmlformats.org/officeDocument/2006/relationships/oleObject" Target="../embeddings/oleObject1.bin"/><Relationship Id="rId5" Type="http://schemas.openxmlformats.org/officeDocument/2006/relationships/image" Target="../media/image15.emf"/><Relationship Id="rId6" Type="http://schemas.openxmlformats.org/officeDocument/2006/relationships/image" Target="../media/image16.jpe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4" Type="http://schemas.openxmlformats.org/officeDocument/2006/relationships/oleObject" Target="../embeddings/oleObject2.bin"/><Relationship Id="rId5" Type="http://schemas.openxmlformats.org/officeDocument/2006/relationships/image" Target="../media/image15.emf"/><Relationship Id="rId6" Type="http://schemas.openxmlformats.org/officeDocument/2006/relationships/image" Target="../media/image17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4" Type="http://schemas.openxmlformats.org/officeDocument/2006/relationships/image" Target="../media/image19.png"/><Relationship Id="rId5" Type="http://schemas.openxmlformats.org/officeDocument/2006/relationships/image" Target="../media/image12.gi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4" Type="http://schemas.openxmlformats.org/officeDocument/2006/relationships/oleObject" Target="../embeddings/oleObject3.bin"/><Relationship Id="rId5" Type="http://schemas.openxmlformats.org/officeDocument/2006/relationships/image" Target="../media/image20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4" Type="http://schemas.openxmlformats.org/officeDocument/2006/relationships/oleObject" Target="../embeddings/oleObject4.bin"/><Relationship Id="rId5" Type="http://schemas.openxmlformats.org/officeDocument/2006/relationships/image" Target="../media/image21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0"/>
            <a:ext cx="9144001" cy="5143500"/>
            <a:chOff x="0" y="0"/>
            <a:chExt cx="9144001" cy="5143500"/>
          </a:xfrm>
        </p:grpSpPr>
        <p:pic>
          <p:nvPicPr>
            <p:cNvPr id="45" name="Picture 44" descr="101_5150.jpg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3600" y="1127342"/>
              <a:ext cx="2120128" cy="982800"/>
            </a:xfrm>
            <a:prstGeom prst="rect">
              <a:avLst/>
            </a:prstGeom>
          </p:spPr>
        </p:pic>
        <p:pic>
          <p:nvPicPr>
            <p:cNvPr id="8" name="Picture 7" descr="MSQ-Nautilus-Green.jpg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1117442" y="123478"/>
              <a:ext cx="982800" cy="1003863"/>
            </a:xfrm>
            <a:prstGeom prst="rect">
              <a:avLst/>
            </a:prstGeom>
          </p:spPr>
        </p:pic>
        <p:pic>
          <p:nvPicPr>
            <p:cNvPr id="9" name="Picture 8" descr="SL Logo_www_Horizontal_2010.jpg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4248472" y="249946"/>
              <a:ext cx="4788024" cy="1817748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0" y="3075806"/>
              <a:ext cx="9144000" cy="194421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pic>
          <p:nvPicPr>
            <p:cNvPr id="12" name="Picture 11" descr="P5280456.jpg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>
            <a:xfrm>
              <a:off x="2100242" y="3095044"/>
              <a:ext cx="983851" cy="983851"/>
            </a:xfrm>
            <a:prstGeom prst="rect">
              <a:avLst/>
            </a:prstGeom>
          </p:spPr>
        </p:pic>
        <p:pic>
          <p:nvPicPr>
            <p:cNvPr id="13" name="Picture 12" descr="1--2---Stolt-Sea.jpg"/>
            <p:cNvPicPr>
              <a:picLocks noChangeAspect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>
            <a:xfrm>
              <a:off x="2100242" y="2111193"/>
              <a:ext cx="983851" cy="983851"/>
            </a:xfrm>
            <a:prstGeom prst="rect">
              <a:avLst/>
            </a:prstGeom>
          </p:spPr>
        </p:pic>
        <p:pic>
          <p:nvPicPr>
            <p:cNvPr id="16" name="Picture 15" descr="DSCN6846.jpg"/>
            <p:cNvPicPr>
              <a:picLocks noChangeAspect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>
            <a:xfrm>
              <a:off x="3084093" y="1127342"/>
              <a:ext cx="983851" cy="983851"/>
            </a:xfrm>
            <a:prstGeom prst="rect">
              <a:avLst/>
            </a:prstGeom>
          </p:spPr>
        </p:pic>
        <p:pic>
          <p:nvPicPr>
            <p:cNvPr id="17" name="Picture 16" descr="nautilus_install7.jpg"/>
            <p:cNvPicPr>
              <a:picLocks noChangeAspect="1"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>
            <a:xfrm>
              <a:off x="6047651" y="3095044"/>
              <a:ext cx="983851" cy="983851"/>
            </a:xfrm>
            <a:prstGeom prst="rect">
              <a:avLst/>
            </a:prstGeom>
          </p:spPr>
        </p:pic>
        <p:pic>
          <p:nvPicPr>
            <p:cNvPr id="18" name="Picture 17" descr="Apollo-Group.jpg"/>
            <p:cNvPicPr>
              <a:picLocks noChangeAspect="1"/>
            </p:cNvPicPr>
            <p:nvPr/>
          </p:nvPicPr>
          <p:blipFill>
            <a:blip r:embed="rId9" cstate="screen"/>
            <a:stretch>
              <a:fillRect/>
            </a:stretch>
          </p:blipFill>
          <p:spPr>
            <a:xfrm>
              <a:off x="7032281" y="3095044"/>
              <a:ext cx="996103" cy="983851"/>
            </a:xfrm>
            <a:prstGeom prst="rect">
              <a:avLst/>
            </a:prstGeom>
          </p:spPr>
        </p:pic>
        <p:pic>
          <p:nvPicPr>
            <p:cNvPr id="20" name="Picture 19" descr="Zemira9.jpg"/>
            <p:cNvPicPr>
              <a:picLocks noChangeAspect="1"/>
            </p:cNvPicPr>
            <p:nvPr/>
          </p:nvPicPr>
          <p:blipFill>
            <a:blip r:embed="rId10" cstate="screen"/>
            <a:srcRect/>
            <a:stretch>
              <a:fillRect/>
            </a:stretch>
          </p:blipFill>
          <p:spPr>
            <a:xfrm>
              <a:off x="8028384" y="3095044"/>
              <a:ext cx="1115616" cy="983851"/>
            </a:xfrm>
            <a:prstGeom prst="rect">
              <a:avLst/>
            </a:prstGeom>
          </p:spPr>
        </p:pic>
        <p:pic>
          <p:nvPicPr>
            <p:cNvPr id="21" name="Picture 20" descr="IMG_2949---Cover.jpg"/>
            <p:cNvPicPr>
              <a:picLocks noChangeAspect="1"/>
            </p:cNvPicPr>
            <p:nvPr/>
          </p:nvPicPr>
          <p:blipFill>
            <a:blip r:embed="rId11" cstate="screen"/>
            <a:srcRect/>
            <a:stretch>
              <a:fillRect/>
            </a:stretch>
          </p:blipFill>
          <p:spPr>
            <a:xfrm>
              <a:off x="8028385" y="2111193"/>
              <a:ext cx="1115616" cy="983851"/>
            </a:xfrm>
            <a:prstGeom prst="rect">
              <a:avLst/>
            </a:prstGeom>
          </p:spPr>
        </p:pic>
        <p:pic>
          <p:nvPicPr>
            <p:cNvPr id="22" name="Picture 21" descr="DSC_0328.jpg"/>
            <p:cNvPicPr>
              <a:picLocks noChangeAspect="1"/>
            </p:cNvPicPr>
            <p:nvPr/>
          </p:nvPicPr>
          <p:blipFill>
            <a:blip r:embed="rId12" cstate="screen"/>
            <a:srcRect/>
            <a:stretch>
              <a:fillRect/>
            </a:stretch>
          </p:blipFill>
          <p:spPr>
            <a:xfrm>
              <a:off x="5064919" y="2111193"/>
              <a:ext cx="1966583" cy="983851"/>
            </a:xfrm>
            <a:prstGeom prst="rect">
              <a:avLst/>
            </a:prstGeom>
          </p:spPr>
        </p:pic>
        <p:sp>
          <p:nvSpPr>
            <p:cNvPr id="23" name="Rectangle 22"/>
            <p:cNvSpPr/>
            <p:nvPr/>
          </p:nvSpPr>
          <p:spPr>
            <a:xfrm>
              <a:off x="0" y="0"/>
              <a:ext cx="9144000" cy="144016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dirty="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0" y="5007371"/>
              <a:ext cx="9144000" cy="136129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031502" y="2111193"/>
              <a:ext cx="996882" cy="983851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117442" y="2111193"/>
              <a:ext cx="982800" cy="983851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100242" y="1127342"/>
              <a:ext cx="983851" cy="983851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084093" y="143490"/>
              <a:ext cx="983851" cy="9838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067942" y="2111193"/>
              <a:ext cx="1008113" cy="983851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cxnSp>
          <p:nvCxnSpPr>
            <p:cNvPr id="29" name="Straight Connector 28"/>
            <p:cNvCxnSpPr/>
            <p:nvPr/>
          </p:nvCxnSpPr>
          <p:spPr>
            <a:xfrm flipV="1">
              <a:off x="0" y="3063600"/>
              <a:ext cx="6551712" cy="8606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0" y="4280778"/>
            <a:ext cx="9144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2800" dirty="0" smtClean="0"/>
              <a:t>Advancements in Light Sources &amp; GPS - their impacts </a:t>
            </a:r>
            <a:r>
              <a:rPr lang="en-AU" sz="2800" dirty="0" smtClean="0"/>
              <a:t>on</a:t>
            </a:r>
            <a:r>
              <a:rPr lang="en-AU" sz="2800" dirty="0" smtClean="0"/>
              <a:t> AtoN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25823439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Optic technology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004661"/>
              </p:ext>
            </p:extLst>
          </p:nvPr>
        </p:nvGraphicFramePr>
        <p:xfrm>
          <a:off x="1115616" y="1203598"/>
          <a:ext cx="4675163" cy="3303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4" name="Acrobat Document" r:id="rId4" imgW="8019889" imgH="5667195" progId="AcroExch.Document.7">
                  <p:embed/>
                </p:oleObj>
              </mc:Choice>
              <mc:Fallback>
                <p:oleObj name="Acrobat Document" r:id="rId4" imgW="8019889" imgH="5667195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5616" y="1203598"/>
                        <a:ext cx="4675163" cy="3303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868145" y="1275606"/>
            <a:ext cx="2736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/>
              <a:t>Simulation software allows light forecasting and backwards rendering to tune optic prior to real prototyping</a:t>
            </a:r>
            <a:endParaRPr lang="en-AU" sz="1600" dirty="0"/>
          </a:p>
        </p:txBody>
      </p:sp>
    </p:spTree>
    <p:extLst>
      <p:ext uri="{BB962C8B-B14F-4D97-AF65-F5344CB8AC3E}">
        <p14:creationId xmlns:p14="http://schemas.microsoft.com/office/powerpoint/2010/main" val="4310006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Light Simulation Software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pic>
        <p:nvPicPr>
          <p:cNvPr id="4098" name="Picture 2" descr="C:\Users\c.procter\Desktop\Media\light_reflection_Inner_len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9" b="-1819"/>
          <a:stretch/>
        </p:blipFill>
        <p:spPr bwMode="auto">
          <a:xfrm>
            <a:off x="554578" y="1044000"/>
            <a:ext cx="6784753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4499992" y="806974"/>
            <a:ext cx="2201221" cy="612648"/>
          </a:xfrm>
          <a:prstGeom prst="wedgeRoundRectCallout">
            <a:avLst>
              <a:gd name="adj1" fmla="val -73669"/>
              <a:gd name="adj2" fmla="val 1693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Highlights reflecting surfaces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78683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Light simulation software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pic>
        <p:nvPicPr>
          <p:cNvPr id="3074" name="Picture 2" descr="C:\Users\c.procter\Desktop\Media\light_Transmission_Inner_len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4" b="-2224"/>
          <a:stretch/>
        </p:blipFill>
        <p:spPr bwMode="auto">
          <a:xfrm>
            <a:off x="539552" y="936000"/>
            <a:ext cx="7388722" cy="4156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4788024" y="1041290"/>
            <a:ext cx="2520280" cy="612648"/>
          </a:xfrm>
          <a:prstGeom prst="wedgeRoundRectCallout">
            <a:avLst>
              <a:gd name="adj1" fmla="val -51755"/>
              <a:gd name="adj2" fmla="val 1981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Highlights transmitting surfaces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78683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Optic technology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pic>
        <p:nvPicPr>
          <p:cNvPr id="2050" name="Picture 2" descr="C:\Users\c.procter\Desktop\Media\light_Transmission_Outer_len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3" b="-2693"/>
          <a:stretch/>
        </p:blipFill>
        <p:spPr bwMode="auto">
          <a:xfrm>
            <a:off x="323528" y="864000"/>
            <a:ext cx="7818412" cy="439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6228184" y="2787774"/>
            <a:ext cx="2101118" cy="1008112"/>
          </a:xfrm>
          <a:prstGeom prst="wedgeRoundRectCallout">
            <a:avLst>
              <a:gd name="adj1" fmla="val -96498"/>
              <a:gd name="adj2" fmla="val -271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Simulation of internal single LED optic PLUS external cover lens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78683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Optic technology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pic>
        <p:nvPicPr>
          <p:cNvPr id="2" name="Picture 2" descr="C:\Users\c.procter\Desktop\Media\Vertical_Surface_Sec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992646"/>
            <a:ext cx="6391695" cy="3595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1" y="4659982"/>
            <a:ext cx="3389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Vertical surface section simulation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44828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Impact to customers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TextBox 14"/>
          <p:cNvSpPr txBox="1"/>
          <p:nvPr/>
        </p:nvSpPr>
        <p:spPr>
          <a:xfrm>
            <a:off x="4137533" y="1348902"/>
            <a:ext cx="3024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 smtClean="0"/>
              <a:t>Single LED intensity profile</a:t>
            </a:r>
            <a:endParaRPr lang="en-AU" dirty="0"/>
          </a:p>
        </p:txBody>
      </p:sp>
      <p:sp>
        <p:nvSpPr>
          <p:cNvPr id="16" name="TextBox 15"/>
          <p:cNvSpPr txBox="1"/>
          <p:nvPr/>
        </p:nvSpPr>
        <p:spPr>
          <a:xfrm>
            <a:off x="323528" y="1327648"/>
            <a:ext cx="3078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20 LED intensity profile</a:t>
            </a:r>
          </a:p>
        </p:txBody>
      </p:sp>
      <p:pic>
        <p:nvPicPr>
          <p:cNvPr id="1026" name="Picture 2" descr="\\server\Users\j.dore\Desktop\Untitled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1923678"/>
            <a:ext cx="3533047" cy="2304256"/>
          </a:xfrm>
          <a:prstGeom prst="rect">
            <a:avLst/>
          </a:prstGeom>
          <a:noFill/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469594"/>
              </p:ext>
            </p:extLst>
          </p:nvPr>
        </p:nvGraphicFramePr>
        <p:xfrm>
          <a:off x="4427984" y="2067694"/>
          <a:ext cx="2880320" cy="216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1440160"/>
              </a:tblGrid>
              <a:tr h="432048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n-AU" dirty="0" smtClean="0"/>
                        <a:t>R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121cd</a:t>
                      </a:r>
                      <a:endParaRPr lang="en-AU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n-AU" dirty="0" smtClean="0"/>
                        <a:t>G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115cd</a:t>
                      </a:r>
                      <a:endParaRPr lang="en-AU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n-AU" dirty="0" smtClean="0"/>
                        <a:t>W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176cd</a:t>
                      </a:r>
                      <a:endParaRPr lang="en-AU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n-AU" dirty="0" smtClean="0"/>
                        <a:t>Y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95cd</a:t>
                      </a:r>
                      <a:endParaRPr lang="en-A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4587974"/>
            <a:ext cx="3103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** Both samples 120mA @ 12v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03843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Impact to customers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79512" y="483518"/>
            <a:ext cx="820891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endParaRPr lang="en-AU" sz="2000" dirty="0" smtClean="0">
              <a:latin typeface="Calibri" pitchFamily="34" charset="0"/>
            </a:endParaRPr>
          </a:p>
          <a:p>
            <a:pPr marL="265113" indent="-265113">
              <a:spcAft>
                <a:spcPts val="1200"/>
              </a:spcAft>
              <a:buBlip>
                <a:blip r:embed="rId3"/>
              </a:buBlip>
            </a:pPr>
            <a:r>
              <a:rPr lang="en-AU" sz="2000" dirty="0" smtClean="0">
                <a:latin typeface="Calibri" pitchFamily="34" charset="0"/>
              </a:rPr>
              <a:t>More efficient</a:t>
            </a:r>
          </a:p>
          <a:p>
            <a:pPr marL="265113" indent="-265113">
              <a:spcAft>
                <a:spcPts val="1200"/>
              </a:spcAft>
              <a:buBlip>
                <a:blip r:embed="rId3"/>
              </a:buBlip>
            </a:pPr>
            <a:r>
              <a:rPr lang="en-AU" sz="2000" dirty="0" smtClean="0">
                <a:latin typeface="Calibri" pitchFamily="34" charset="0"/>
              </a:rPr>
              <a:t>Brighter</a:t>
            </a:r>
          </a:p>
          <a:p>
            <a:pPr marL="265113" indent="-265113">
              <a:spcAft>
                <a:spcPts val="1200"/>
              </a:spcAft>
              <a:buBlip>
                <a:blip r:embed="rId3"/>
              </a:buBlip>
            </a:pPr>
            <a:r>
              <a:rPr lang="en-AU" sz="2000" dirty="0" smtClean="0">
                <a:latin typeface="Calibri" pitchFamily="34" charset="0"/>
              </a:rPr>
              <a:t>Longer range light in self-contained package (&gt;5nm now in traditional 3nm assembly)</a:t>
            </a:r>
          </a:p>
          <a:p>
            <a:pPr marL="265113" indent="-265113">
              <a:spcAft>
                <a:spcPts val="1200"/>
              </a:spcAft>
              <a:buBlip>
                <a:blip r:embed="rId3"/>
              </a:buBlip>
            </a:pPr>
            <a:r>
              <a:rPr lang="en-AU" sz="2000" dirty="0" smtClean="0">
                <a:latin typeface="Calibri" pitchFamily="34" charset="0"/>
              </a:rPr>
              <a:t>Important to compare photometric output of existing lights in network to ensure light intensity is uniform – see example of Jacksonville International Airport**</a:t>
            </a:r>
          </a:p>
        </p:txBody>
      </p:sp>
    </p:spTree>
    <p:extLst>
      <p:ext uri="{BB962C8B-B14F-4D97-AF65-F5344CB8AC3E}">
        <p14:creationId xmlns:p14="http://schemas.microsoft.com/office/powerpoint/2010/main" val="397670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7584" y="1986975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atin typeface="+mj-lt"/>
              </a:rPr>
              <a:t>New GPS technologies</a:t>
            </a:r>
          </a:p>
        </p:txBody>
      </p:sp>
    </p:spTree>
    <p:extLst>
      <p:ext uri="{BB962C8B-B14F-4D97-AF65-F5344CB8AC3E}">
        <p14:creationId xmlns:p14="http://schemas.microsoft.com/office/powerpoint/2010/main" val="3148184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GPS Technology</a:t>
            </a:r>
            <a:endParaRPr lang="en-AU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305" y="835456"/>
            <a:ext cx="5291389" cy="3968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1446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GPS Technology</a:t>
            </a:r>
            <a:endParaRPr lang="en-AU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305" y="835456"/>
            <a:ext cx="5291389" cy="3968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3131840" y="3678502"/>
            <a:ext cx="504056" cy="5040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8" name="Oval 7"/>
          <p:cNvSpPr/>
          <p:nvPr/>
        </p:nvSpPr>
        <p:spPr>
          <a:xfrm>
            <a:off x="5849935" y="3055121"/>
            <a:ext cx="864096" cy="85472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7452320" y="2398627"/>
            <a:ext cx="1008112" cy="656494"/>
          </a:xfrm>
          <a:prstGeom prst="wedgeRoundRectCallout">
            <a:avLst>
              <a:gd name="adj1" fmla="val -131749"/>
              <a:gd name="adj2" fmla="val 9698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GPS module</a:t>
            </a:r>
            <a:endParaRPr lang="en-AU" dirty="0"/>
          </a:p>
        </p:txBody>
      </p:sp>
      <p:sp>
        <p:nvSpPr>
          <p:cNvPr id="10" name="Rounded Rectangular Callout 9"/>
          <p:cNvSpPr/>
          <p:nvPr/>
        </p:nvSpPr>
        <p:spPr>
          <a:xfrm>
            <a:off x="2123728" y="2879274"/>
            <a:ext cx="1008112" cy="656494"/>
          </a:xfrm>
          <a:prstGeom prst="wedgeRoundRectCallout">
            <a:avLst>
              <a:gd name="adj1" fmla="val 56875"/>
              <a:gd name="adj2" fmla="val 9224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GPS module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91674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pic>
        <p:nvPicPr>
          <p:cNvPr id="15364" name="Picture 4" descr="Map,Maps,Australia,Sydney,Melbourne,Brisbane,Perth,Melway,Sydway,Brisway,Ausway,Street Smart,ACT,Tasmania,Street Directo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69352"/>
            <a:ext cx="4792532" cy="386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563641"/>
            <a:ext cx="921671" cy="350312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>
            <a:off x="3707904" y="2770291"/>
            <a:ext cx="2088232" cy="73756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GPS Technology</a:t>
            </a:r>
            <a:endParaRPr lang="en-AU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305" y="835456"/>
            <a:ext cx="5291389" cy="3968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2933818" y="4155926"/>
            <a:ext cx="396044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8" name="Oval 7"/>
          <p:cNvSpPr/>
          <p:nvPr/>
        </p:nvSpPr>
        <p:spPr>
          <a:xfrm>
            <a:off x="4716016" y="804476"/>
            <a:ext cx="1368152" cy="140723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7416630" y="1131590"/>
            <a:ext cx="1080120" cy="656494"/>
          </a:xfrm>
          <a:prstGeom prst="wedgeRoundRectCallout">
            <a:avLst>
              <a:gd name="adj1" fmla="val -164457"/>
              <a:gd name="adj2" fmla="val 83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GPS antenna</a:t>
            </a:r>
            <a:endParaRPr lang="en-AU" dirty="0"/>
          </a:p>
        </p:txBody>
      </p:sp>
      <p:sp>
        <p:nvSpPr>
          <p:cNvPr id="10" name="Rounded Rectangular Callout 9"/>
          <p:cNvSpPr/>
          <p:nvPr/>
        </p:nvSpPr>
        <p:spPr>
          <a:xfrm>
            <a:off x="1619672" y="3197593"/>
            <a:ext cx="1152128" cy="716042"/>
          </a:xfrm>
          <a:prstGeom prst="wedgeRoundRectCallout">
            <a:avLst>
              <a:gd name="adj1" fmla="val 56875"/>
              <a:gd name="adj2" fmla="val 9224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GPS antenna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018027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GPS Technology – power demand</a:t>
            </a:r>
            <a:endParaRPr lang="en-AU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5576" y="987574"/>
            <a:ext cx="4127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hlinkClick r:id="rId3" action="ppaction://hlinkfile"/>
              </a:rPr>
              <a:t>GPS power demand excel worksheet (link)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755576" y="1635646"/>
            <a:ext cx="51846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AU" dirty="0"/>
          </a:p>
          <a:p>
            <a:pPr marL="285750" indent="-285750">
              <a:buFont typeface="Arial" charset="0"/>
              <a:buChar char="•"/>
            </a:pPr>
            <a:r>
              <a:rPr lang="en-AU" dirty="0" smtClean="0"/>
              <a:t>New GPS technology has;</a:t>
            </a:r>
          </a:p>
          <a:p>
            <a:pPr marL="742950" lvl="1" indent="-285750">
              <a:buFont typeface="Arial" charset="0"/>
              <a:buChar char="•"/>
            </a:pPr>
            <a:r>
              <a:rPr lang="en-AU" dirty="0" smtClean="0"/>
              <a:t>Very low active power demand</a:t>
            </a:r>
          </a:p>
          <a:p>
            <a:pPr marL="742950" lvl="1" indent="-285750">
              <a:buFont typeface="Arial" charset="0"/>
              <a:buChar char="•"/>
            </a:pPr>
            <a:r>
              <a:rPr lang="en-AU" dirty="0" smtClean="0"/>
              <a:t>Fast ‘wake-up’</a:t>
            </a:r>
          </a:p>
          <a:p>
            <a:pPr marL="742950" lvl="1" indent="-285750">
              <a:buFont typeface="Arial" charset="0"/>
              <a:buChar char="•"/>
            </a:pPr>
            <a:r>
              <a:rPr lang="en-AU" dirty="0" smtClean="0"/>
              <a:t>Fast satellite acquisition</a:t>
            </a:r>
          </a:p>
          <a:p>
            <a:pPr lvl="1"/>
            <a:endParaRPr lang="en-AU" dirty="0" smtClean="0"/>
          </a:p>
          <a:p>
            <a:pPr lvl="1"/>
            <a:r>
              <a:rPr lang="en-AU" dirty="0" smtClean="0"/>
              <a:t>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698020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GPS Technology</a:t>
            </a:r>
            <a:endParaRPr lang="en-AU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623722"/>
              </p:ext>
            </p:extLst>
          </p:nvPr>
        </p:nvGraphicFramePr>
        <p:xfrm>
          <a:off x="755576" y="1131590"/>
          <a:ext cx="3444555" cy="33940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95467"/>
                <a:gridCol w="617644"/>
                <a:gridCol w="831444"/>
              </a:tblGrid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sng" strike="noStrike" dirty="0">
                          <a:effectLst/>
                        </a:rPr>
                        <a:t>3ML CURRENT FIGURES</a:t>
                      </a:r>
                      <a:endParaRPr lang="en-AU" sz="1000" b="1" i="0" u="sng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Day time standby (incl GPS)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0.8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mA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Night time eclipse (incl GPS)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2.5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mA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Estimated GPS standby current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0.05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mA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GPS active current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25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mA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GPS fix time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30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sec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>
                    <a:solidFill>
                      <a:srgbClr val="FF0000"/>
                    </a:solidFill>
                  </a:tcPr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GPS cycle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 dirty="0">
                          <a:effectLst/>
                        </a:rPr>
                        <a:t>15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mins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>
                    <a:solidFill>
                      <a:srgbClr val="FF0000"/>
                    </a:solidFill>
                  </a:tcPr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GPS fault timeout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30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mins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Night time length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14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hours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8707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Solar charge current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270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mA/kW/m2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</a:tbl>
          </a:graphicData>
        </a:graphic>
      </p:graphicFrame>
      <p:sp>
        <p:nvSpPr>
          <p:cNvPr id="2" name="Rounded Rectangular Callout 1"/>
          <p:cNvSpPr/>
          <p:nvPr/>
        </p:nvSpPr>
        <p:spPr>
          <a:xfrm>
            <a:off x="5436096" y="3291830"/>
            <a:ext cx="1368152" cy="792088"/>
          </a:xfrm>
          <a:prstGeom prst="wedgeRoundRectCallout">
            <a:avLst>
              <a:gd name="adj1" fmla="val -130945"/>
              <a:gd name="adj2" fmla="val -397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/>
              <a:t>Q. Why 15min?</a:t>
            </a:r>
            <a:endParaRPr lang="en-AU" sz="1400" dirty="0"/>
          </a:p>
        </p:txBody>
      </p:sp>
    </p:spTree>
    <p:extLst>
      <p:ext uri="{BB962C8B-B14F-4D97-AF65-F5344CB8AC3E}">
        <p14:creationId xmlns:p14="http://schemas.microsoft.com/office/powerpoint/2010/main" val="3055841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GPS Technology</a:t>
            </a:r>
            <a:endParaRPr lang="en-AU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81349"/>
              </p:ext>
            </p:extLst>
          </p:nvPr>
        </p:nvGraphicFramePr>
        <p:xfrm>
          <a:off x="755576" y="1131590"/>
          <a:ext cx="3444555" cy="33940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95467"/>
                <a:gridCol w="617644"/>
                <a:gridCol w="831444"/>
              </a:tblGrid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sng" strike="noStrike" dirty="0">
                          <a:effectLst/>
                        </a:rPr>
                        <a:t>3ML CURRENT FIGURES</a:t>
                      </a:r>
                      <a:endParaRPr lang="en-AU" sz="1000" b="1" i="0" u="sng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Day time standby (incl GPS)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0.8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mA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Night time eclipse (incl GPS)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2.5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mA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Estimated GPS standby current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0.05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mA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GPS active current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25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mA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GPS fix time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30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sec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>
                    <a:solidFill>
                      <a:srgbClr val="FF0000"/>
                    </a:solidFill>
                  </a:tcPr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GPS cycle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 dirty="0">
                          <a:effectLst/>
                        </a:rPr>
                        <a:t>15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mins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>
                    <a:solidFill>
                      <a:srgbClr val="FF0000"/>
                    </a:solidFill>
                  </a:tcPr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GPS fault timeout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30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mins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Night time length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14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hours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8707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Solar charge current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270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mA/kW/m2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</a:tbl>
          </a:graphicData>
        </a:graphic>
      </p:graphicFrame>
      <p:sp>
        <p:nvSpPr>
          <p:cNvPr id="2" name="Rounded Rectangular Callout 1"/>
          <p:cNvSpPr/>
          <p:nvPr/>
        </p:nvSpPr>
        <p:spPr>
          <a:xfrm>
            <a:off x="5508104" y="3306204"/>
            <a:ext cx="1440160" cy="849722"/>
          </a:xfrm>
          <a:prstGeom prst="wedgeRoundRectCallout">
            <a:avLst>
              <a:gd name="adj1" fmla="val -130945"/>
              <a:gd name="adj2" fmla="val -397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/>
              <a:t>A. 15min results in &lt; 30m/s of synchronisation drift</a:t>
            </a:r>
            <a:endParaRPr lang="en-AU" sz="1400" dirty="0"/>
          </a:p>
        </p:txBody>
      </p:sp>
    </p:spTree>
    <p:extLst>
      <p:ext uri="{BB962C8B-B14F-4D97-AF65-F5344CB8AC3E}">
        <p14:creationId xmlns:p14="http://schemas.microsoft.com/office/powerpoint/2010/main" val="3072945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GPS Technology</a:t>
            </a:r>
            <a:endParaRPr lang="en-AU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pic>
        <p:nvPicPr>
          <p:cNvPr id="2" name="GPS lights_with drif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35696" y="981195"/>
            <a:ext cx="4416491" cy="33123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12184" y="990353"/>
            <a:ext cx="24482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Example 1: </a:t>
            </a:r>
          </a:p>
          <a:p>
            <a:endParaRPr lang="en-AU" dirty="0" smtClean="0"/>
          </a:p>
          <a:p>
            <a:r>
              <a:rPr lang="en-AU" dirty="0" smtClean="0"/>
              <a:t>60min GPS cycle time</a:t>
            </a:r>
          </a:p>
          <a:p>
            <a:endParaRPr lang="en-AU" dirty="0" smtClean="0"/>
          </a:p>
          <a:p>
            <a:r>
              <a:rPr lang="en-AU" dirty="0" smtClean="0"/>
              <a:t>=</a:t>
            </a:r>
          </a:p>
          <a:p>
            <a:endParaRPr lang="en-AU" dirty="0"/>
          </a:p>
          <a:p>
            <a:r>
              <a:rPr lang="en-AU" dirty="0" smtClean="0"/>
              <a:t>~ 120m/s synchronisation drift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12979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GPS Technology</a:t>
            </a:r>
            <a:endParaRPr lang="en-AU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72200" y="915565"/>
            <a:ext cx="238515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Example 2: </a:t>
            </a:r>
          </a:p>
          <a:p>
            <a:endParaRPr lang="en-AU" dirty="0" smtClean="0"/>
          </a:p>
          <a:p>
            <a:r>
              <a:rPr lang="en-AU" dirty="0" smtClean="0"/>
              <a:t>self-correction of GPS synchronisation lanterns through GPS module power-up and satellite acquisition</a:t>
            </a:r>
            <a:endParaRPr lang="en-AU" dirty="0"/>
          </a:p>
        </p:txBody>
      </p:sp>
      <p:pic>
        <p:nvPicPr>
          <p:cNvPr id="4" name="GPS lights_self correcting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05026" y="915565"/>
            <a:ext cx="4351150" cy="326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604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GPS Technology</a:t>
            </a:r>
            <a:endParaRPr lang="en-AU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680857"/>
              </p:ext>
            </p:extLst>
          </p:nvPr>
        </p:nvGraphicFramePr>
        <p:xfrm>
          <a:off x="755576" y="1131590"/>
          <a:ext cx="3444555" cy="33940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95467"/>
                <a:gridCol w="617644"/>
                <a:gridCol w="831444"/>
              </a:tblGrid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sng" strike="noStrike" dirty="0">
                          <a:effectLst/>
                        </a:rPr>
                        <a:t>3ML CURRENT FIGURES</a:t>
                      </a:r>
                      <a:endParaRPr lang="en-AU" sz="1000" b="1" i="0" u="sng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Day time standby (incl GPS)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0.8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mA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Night time eclipse (incl GPS)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2.5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mA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Estimated GPS standby current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0.05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mA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GPS active current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25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mA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GPS fix time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30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sec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>
                    <a:solidFill>
                      <a:srgbClr val="FF0000"/>
                    </a:solidFill>
                  </a:tcPr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GPS cycle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 dirty="0">
                          <a:effectLst/>
                        </a:rPr>
                        <a:t>15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mins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>
                    <a:solidFill>
                      <a:srgbClr val="FF0000"/>
                    </a:solidFill>
                  </a:tcPr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GPS fault timeout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30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mins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Night time length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14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hours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78167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  <a:tr h="18707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Solar charge current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000" u="none" strike="noStrike">
                          <a:effectLst/>
                        </a:rPr>
                        <a:t>270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mA/kW/m2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08" marR="8908" marT="8908" marB="0" anchor="b"/>
                </a:tc>
              </a:tr>
            </a:tbl>
          </a:graphicData>
        </a:graphic>
      </p:graphicFrame>
      <p:sp>
        <p:nvSpPr>
          <p:cNvPr id="2" name="Rounded Rectangular Callout 1"/>
          <p:cNvSpPr/>
          <p:nvPr/>
        </p:nvSpPr>
        <p:spPr>
          <a:xfrm>
            <a:off x="5508104" y="3306204"/>
            <a:ext cx="1440160" cy="849722"/>
          </a:xfrm>
          <a:prstGeom prst="wedgeRoundRectCallout">
            <a:avLst>
              <a:gd name="adj1" fmla="val -130945"/>
              <a:gd name="adj2" fmla="val -397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/>
              <a:t>A. 15min results in &lt; 30m/s of synchronisation drift</a:t>
            </a:r>
            <a:endParaRPr lang="en-A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6372200" y="915565"/>
            <a:ext cx="23851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Results: </a:t>
            </a:r>
          </a:p>
          <a:p>
            <a:endParaRPr lang="en-AU" dirty="0" smtClean="0"/>
          </a:p>
          <a:p>
            <a:r>
              <a:rPr lang="en-AU" dirty="0" smtClean="0"/>
              <a:t>Synchronisation drift and satellite acquisition cannot be perceived if cycle time ~ 15min.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762768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Questions for IALA ANM</a:t>
            </a:r>
            <a:endParaRPr lang="en-AU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79512" y="987574"/>
            <a:ext cx="74168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13" indent="-265113">
              <a:spcAft>
                <a:spcPts val="1200"/>
              </a:spcAft>
              <a:buBlip>
                <a:blip r:embed="rId3"/>
              </a:buBlip>
            </a:pPr>
            <a:r>
              <a:rPr lang="en-AU" sz="2000" dirty="0" smtClean="0">
                <a:latin typeface="Calibri" pitchFamily="34" charset="0"/>
              </a:rPr>
              <a:t>If one lantern is out of synchronisation in a channel?</a:t>
            </a:r>
          </a:p>
          <a:p>
            <a:pPr marL="722313" lvl="1" indent="-265113">
              <a:spcAft>
                <a:spcPts val="1200"/>
              </a:spcAft>
              <a:buBlip>
                <a:blip r:embed="rId3"/>
              </a:buBlip>
            </a:pPr>
            <a:r>
              <a:rPr lang="en-AU" sz="2000" dirty="0" smtClean="0">
                <a:latin typeface="Calibri" pitchFamily="34" charset="0"/>
              </a:rPr>
              <a:t>Is it an outage?</a:t>
            </a:r>
          </a:p>
          <a:p>
            <a:pPr marL="722313" lvl="1" indent="-265113">
              <a:spcAft>
                <a:spcPts val="1200"/>
              </a:spcAft>
              <a:buBlip>
                <a:blip r:embed="rId3"/>
              </a:buBlip>
            </a:pPr>
            <a:r>
              <a:rPr lang="en-AU" sz="2000" dirty="0" smtClean="0">
                <a:latin typeface="Calibri" pitchFamily="34" charset="0"/>
              </a:rPr>
              <a:t>Is there an acceptable level of un-synchronisation in a network? </a:t>
            </a:r>
          </a:p>
          <a:p>
            <a:pPr marL="265113" indent="-265113">
              <a:spcAft>
                <a:spcPts val="1200"/>
              </a:spcAft>
              <a:buBlip>
                <a:blip r:embed="rId3"/>
              </a:buBlip>
            </a:pPr>
            <a:r>
              <a:rPr lang="en-AU" sz="2000" dirty="0" smtClean="0">
                <a:latin typeface="Calibri" pitchFamily="34" charset="0"/>
              </a:rPr>
              <a:t>What is an acceptable level of synchronisation drift?</a:t>
            </a:r>
          </a:p>
        </p:txBody>
      </p:sp>
    </p:spTree>
    <p:extLst>
      <p:ext uri="{BB962C8B-B14F-4D97-AF65-F5344CB8AC3E}">
        <p14:creationId xmlns:p14="http://schemas.microsoft.com/office/powerpoint/2010/main" val="831840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pic>
        <p:nvPicPr>
          <p:cNvPr id="15364" name="Picture 4" descr="Map,Maps,Australia,Sydney,Melbourne,Brisbane,Perth,Melway,Sydway,Brisway,Ausway,Street Smart,ACT,Tasmania,Street Directo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69352"/>
            <a:ext cx="4792532" cy="386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563641"/>
            <a:ext cx="921671" cy="350312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>
            <a:off x="3707904" y="2770291"/>
            <a:ext cx="2088232" cy="73756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5868144" y="3808660"/>
            <a:ext cx="2358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/>
              <a:t>Questions? </a:t>
            </a:r>
          </a:p>
          <a:p>
            <a:endParaRPr lang="en-AU" dirty="0"/>
          </a:p>
          <a:p>
            <a:r>
              <a:rPr lang="en-AU" dirty="0" smtClean="0">
                <a:hlinkClick r:id="rId5"/>
              </a:rPr>
              <a:t>c.procter@sealite.com</a:t>
            </a:r>
            <a:r>
              <a:rPr lang="en-AU" dirty="0" smtClean="0"/>
              <a:t>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06894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Agenda</a:t>
            </a:r>
            <a:endParaRPr lang="en-AU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3249" y="1059582"/>
            <a:ext cx="7416824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AU" sz="2000" b="1" dirty="0" smtClean="0">
                <a:latin typeface="Calibri" pitchFamily="34" charset="0"/>
              </a:rPr>
              <a:t>Topic: </a:t>
            </a:r>
            <a:r>
              <a:rPr lang="en-AU" sz="2000" dirty="0"/>
              <a:t>Advancements Light Sources &amp; GPS - their impacts to </a:t>
            </a:r>
            <a:r>
              <a:rPr lang="en-AU" sz="2000" dirty="0" err="1"/>
              <a:t>AtoNs</a:t>
            </a:r>
            <a:endParaRPr lang="en-AU" sz="2000" dirty="0"/>
          </a:p>
          <a:p>
            <a:pPr>
              <a:spcAft>
                <a:spcPts val="1200"/>
              </a:spcAft>
            </a:pPr>
            <a:endParaRPr lang="en-AU" sz="1400" b="1" dirty="0" smtClean="0">
              <a:latin typeface="Calibri" pitchFamily="34" charset="0"/>
            </a:endParaRPr>
          </a:p>
          <a:p>
            <a:pPr>
              <a:spcAft>
                <a:spcPts val="1200"/>
              </a:spcAft>
            </a:pPr>
            <a:r>
              <a:rPr lang="en-AU" sz="2000" b="1" dirty="0" smtClean="0">
                <a:latin typeface="Calibri" pitchFamily="34" charset="0"/>
              </a:rPr>
              <a:t># 1 </a:t>
            </a:r>
            <a:r>
              <a:rPr lang="en-AU" sz="2000" dirty="0" smtClean="0">
                <a:latin typeface="Calibri" pitchFamily="34" charset="0"/>
              </a:rPr>
              <a:t>New Light Sources</a:t>
            </a:r>
          </a:p>
          <a:p>
            <a:pPr>
              <a:spcAft>
                <a:spcPts val="1200"/>
              </a:spcAft>
            </a:pPr>
            <a:endParaRPr lang="en-AU" sz="2000" dirty="0">
              <a:latin typeface="Calibri" pitchFamily="34" charset="0"/>
            </a:endParaRPr>
          </a:p>
          <a:p>
            <a:pPr>
              <a:spcAft>
                <a:spcPts val="1200"/>
              </a:spcAft>
            </a:pPr>
            <a:r>
              <a:rPr lang="en-AU" sz="2000" b="1" dirty="0" smtClean="0">
                <a:latin typeface="Calibri" pitchFamily="34" charset="0"/>
              </a:rPr>
              <a:t># 2 </a:t>
            </a:r>
            <a:r>
              <a:rPr lang="en-AU" sz="2000" dirty="0" smtClean="0">
                <a:latin typeface="Calibri" pitchFamily="34" charset="0"/>
              </a:rPr>
              <a:t>GPS Synchronisation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147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7584" y="1986975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atin typeface="+mj-lt"/>
              </a:rPr>
              <a:t>New Light Sources</a:t>
            </a:r>
          </a:p>
        </p:txBody>
      </p:sp>
    </p:spTree>
    <p:extLst>
      <p:ext uri="{BB962C8B-B14F-4D97-AF65-F5344CB8AC3E}">
        <p14:creationId xmlns:p14="http://schemas.microsoft.com/office/powerpoint/2010/main" val="40051998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LED technology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168366"/>
              </p:ext>
            </p:extLst>
          </p:nvPr>
        </p:nvGraphicFramePr>
        <p:xfrm>
          <a:off x="5059106" y="1401495"/>
          <a:ext cx="3312369" cy="23405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" name="Acrobat Document" r:id="rId4" imgW="8019889" imgH="5667195" progId="AcroExch.Document.7">
                  <p:embed/>
                </p:oleObj>
              </mc:Choice>
              <mc:Fallback>
                <p:oleObj name="Acrobat Document" r:id="rId4" imgW="8019889" imgH="5667195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59106" y="1401495"/>
                        <a:ext cx="3312369" cy="23405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004048" y="3799227"/>
            <a:ext cx="3511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Surface Mount CREE LED – next generation in technology</a:t>
            </a:r>
            <a:endParaRPr lang="en-AU" dirty="0"/>
          </a:p>
        </p:txBody>
      </p:sp>
      <p:pic>
        <p:nvPicPr>
          <p:cNvPr id="5133" name="Picture 13" descr="http://www.effled.com/images/5mm_LEDs_off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78901"/>
            <a:ext cx="2752328" cy="27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83568" y="4238405"/>
            <a:ext cx="3511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Traditional 5mm LED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629136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LED technology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7382308"/>
              </p:ext>
            </p:extLst>
          </p:nvPr>
        </p:nvGraphicFramePr>
        <p:xfrm>
          <a:off x="5059106" y="1401495"/>
          <a:ext cx="3312369" cy="23405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6" name="Acrobat Document" r:id="rId4" imgW="8019889" imgH="5667195" progId="AcroExch.Document.7">
                  <p:embed/>
                </p:oleObj>
              </mc:Choice>
              <mc:Fallback>
                <p:oleObj name="Acrobat Document" r:id="rId4" imgW="8019889" imgH="5667195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59106" y="1401495"/>
                        <a:ext cx="3312369" cy="23405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81697" y="1331564"/>
            <a:ext cx="46805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13" indent="-265113">
              <a:spcAft>
                <a:spcPts val="1200"/>
              </a:spcAft>
              <a:buBlip>
                <a:blip r:embed="rId6"/>
              </a:buBlip>
            </a:pPr>
            <a:r>
              <a:rPr lang="en-AU" sz="2000" dirty="0" smtClean="0">
                <a:latin typeface="Calibri" pitchFamily="34" charset="0"/>
              </a:rPr>
              <a:t>Enormous investment in next-generation LED technology</a:t>
            </a:r>
          </a:p>
          <a:p>
            <a:pPr marL="265113" indent="-265113">
              <a:spcAft>
                <a:spcPts val="1200"/>
              </a:spcAft>
              <a:buBlip>
                <a:blip r:embed="rId6"/>
              </a:buBlip>
            </a:pPr>
            <a:r>
              <a:rPr lang="en-AU" sz="2000" dirty="0" smtClean="0">
                <a:latin typeface="Calibri" pitchFamily="34" charset="0"/>
              </a:rPr>
              <a:t>Driven by general illumination</a:t>
            </a:r>
          </a:p>
          <a:p>
            <a:pPr marL="265113" indent="-265113">
              <a:spcAft>
                <a:spcPts val="1200"/>
              </a:spcAft>
              <a:buBlip>
                <a:blip r:embed="rId6"/>
              </a:buBlip>
            </a:pPr>
            <a:r>
              <a:rPr lang="en-AU" sz="2000" dirty="0" smtClean="0">
                <a:latin typeface="Calibri" pitchFamily="34" charset="0"/>
              </a:rPr>
              <a:t>But, presents challenges as light distribution 120deg </a:t>
            </a:r>
            <a:r>
              <a:rPr lang="en-AU" sz="2000" dirty="0" err="1" smtClean="0">
                <a:latin typeface="Calibri" pitchFamily="34" charset="0"/>
              </a:rPr>
              <a:t>vs</a:t>
            </a:r>
            <a:r>
              <a:rPr lang="en-AU" sz="2000" dirty="0" smtClean="0">
                <a:latin typeface="Calibri" pitchFamily="34" charset="0"/>
              </a:rPr>
              <a:t> 15deg</a:t>
            </a:r>
          </a:p>
        </p:txBody>
      </p:sp>
    </p:spTree>
    <p:extLst>
      <p:ext uri="{BB962C8B-B14F-4D97-AF65-F5344CB8AC3E}">
        <p14:creationId xmlns:p14="http://schemas.microsoft.com/office/powerpoint/2010/main" val="37289937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Optic </a:t>
            </a:r>
            <a:r>
              <a:rPr lang="en-AU" sz="3600" dirty="0">
                <a:solidFill>
                  <a:schemeClr val="bg1"/>
                </a:solidFill>
                <a:latin typeface="+mj-lt"/>
              </a:rPr>
              <a:t>t</a:t>
            </a:r>
            <a:r>
              <a:rPr lang="en-AU" sz="3600" dirty="0" smtClean="0">
                <a:solidFill>
                  <a:schemeClr val="bg1"/>
                </a:solidFill>
                <a:latin typeface="+mj-lt"/>
              </a:rPr>
              <a:t>echnology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7242" y="778184"/>
            <a:ext cx="741682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endParaRPr lang="en-AU" dirty="0" smtClean="0">
              <a:latin typeface="Calibri" pitchFamily="34" charset="0"/>
            </a:endParaRPr>
          </a:p>
          <a:p>
            <a:pPr marL="265113" indent="-265113">
              <a:spcAft>
                <a:spcPts val="1200"/>
              </a:spcAft>
              <a:buBlip>
                <a:blip r:embed="rId2"/>
              </a:buBlip>
            </a:pPr>
            <a:r>
              <a:rPr lang="en-AU" dirty="0" smtClean="0">
                <a:latin typeface="Calibri" pitchFamily="34" charset="0"/>
              </a:rPr>
              <a:t>Created a new Single LED optic to overcome this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TextBox 14"/>
          <p:cNvSpPr txBox="1"/>
          <p:nvPr/>
        </p:nvSpPr>
        <p:spPr>
          <a:xfrm>
            <a:off x="5325126" y="4011910"/>
            <a:ext cx="3063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SLC310 Single LED Optic </a:t>
            </a:r>
            <a:br>
              <a:rPr lang="en-A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A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&amp; LENS</a:t>
            </a:r>
            <a:endParaRPr lang="en-A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15617" y="401191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 LED Optic &amp; Lens</a:t>
            </a:r>
            <a:endParaRPr lang="en-A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7" name="Picture 16" descr="SLC310_Product-Image_LENS.gif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2120" y="1650342"/>
            <a:ext cx="2276187" cy="2235503"/>
          </a:xfrm>
          <a:prstGeom prst="rect">
            <a:avLst/>
          </a:prstGeom>
        </p:spPr>
      </p:pic>
      <p:pic>
        <p:nvPicPr>
          <p:cNvPr id="18" name="Picture 17" descr="SLC310.R.bmp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115616" y="1491630"/>
            <a:ext cx="2276187" cy="2409868"/>
          </a:xfrm>
          <a:prstGeom prst="rect">
            <a:avLst/>
          </a:prstGeom>
          <a:ln>
            <a:noFill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843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Optic technology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6629369"/>
              </p:ext>
            </p:extLst>
          </p:nvPr>
        </p:nvGraphicFramePr>
        <p:xfrm>
          <a:off x="1118294" y="1059582"/>
          <a:ext cx="5037882" cy="3559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2" name="Acrobat Document" r:id="rId4" imgW="8019889" imgH="5667195" progId="AcroExch.Document.7">
                  <p:embed/>
                </p:oleObj>
              </mc:Choice>
              <mc:Fallback>
                <p:oleObj name="Acrobat Document" r:id="rId4" imgW="8019889" imgH="5667195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8294" y="1059582"/>
                        <a:ext cx="5037882" cy="3559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228184" y="1059582"/>
            <a:ext cx="22693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/>
              <a:t>LED is robotically mounted to the circuit board and a single-LED optic is fitted</a:t>
            </a:r>
            <a:endParaRPr lang="en-AU" sz="1600" dirty="0"/>
          </a:p>
        </p:txBody>
      </p:sp>
    </p:spTree>
    <p:extLst>
      <p:ext uri="{BB962C8B-B14F-4D97-AF65-F5344CB8AC3E}">
        <p14:creationId xmlns:p14="http://schemas.microsoft.com/office/powerpoint/2010/main" val="2378683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54" y="-3955"/>
            <a:ext cx="9144000" cy="68549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74000">
                <a:schemeClr val="tx2">
                  <a:lumMod val="50000"/>
                </a:schemeClr>
              </a:gs>
              <a:gs pos="100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4774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+mj-lt"/>
              </a:rPr>
              <a:t>Optic technology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20538"/>
            <a:ext cx="1753964" cy="707244"/>
          </a:xfrm>
          <a:prstGeom prst="rect">
            <a:avLst/>
          </a:prstGeom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5507077"/>
              </p:ext>
            </p:extLst>
          </p:nvPr>
        </p:nvGraphicFramePr>
        <p:xfrm>
          <a:off x="976164" y="1059582"/>
          <a:ext cx="5180012" cy="36601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7" name="Acrobat Document" r:id="rId4" imgW="8019889" imgH="5667195" progId="AcroExch.Document.7">
                  <p:embed/>
                </p:oleObj>
              </mc:Choice>
              <mc:Fallback>
                <p:oleObj name="Acrobat Document" r:id="rId4" imgW="8019889" imgH="5667195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6164" y="1059582"/>
                        <a:ext cx="5180012" cy="36601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228184" y="1059582"/>
            <a:ext cx="2269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/>
              <a:t>Lens consists of three separate surfaces</a:t>
            </a:r>
            <a:endParaRPr lang="en-AU" sz="1600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6372200" y="2139702"/>
            <a:ext cx="1872208" cy="612648"/>
          </a:xfrm>
          <a:prstGeom prst="wedgeRoundRectCallout">
            <a:avLst>
              <a:gd name="adj1" fmla="val -126031"/>
              <a:gd name="adj2" fmla="val -12406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 smtClean="0"/>
              <a:t>Reflecting surface</a:t>
            </a:r>
            <a:endParaRPr lang="en-AU" sz="1600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6372200" y="3363838"/>
            <a:ext cx="1872208" cy="432048"/>
          </a:xfrm>
          <a:prstGeom prst="wedgeRoundRectCallout">
            <a:avLst>
              <a:gd name="adj1" fmla="val -122399"/>
              <a:gd name="adj2" fmla="val -2290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 smtClean="0"/>
              <a:t>Focussing surface</a:t>
            </a:r>
            <a:endParaRPr lang="en-AU" sz="16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179512" y="3384911"/>
            <a:ext cx="1872208" cy="612648"/>
          </a:xfrm>
          <a:prstGeom prst="wedgeRoundRectCallout">
            <a:avLst>
              <a:gd name="adj1" fmla="val 117601"/>
              <a:gd name="adj2" fmla="val -16415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 smtClean="0"/>
              <a:t>Transmitting surface</a:t>
            </a:r>
            <a:endParaRPr lang="en-AU" sz="1600" dirty="0"/>
          </a:p>
        </p:txBody>
      </p:sp>
    </p:spTree>
    <p:extLst>
      <p:ext uri="{BB962C8B-B14F-4D97-AF65-F5344CB8AC3E}">
        <p14:creationId xmlns:p14="http://schemas.microsoft.com/office/powerpoint/2010/main" val="2963778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9574</TotalTime>
  <Words>612</Words>
  <Application>Microsoft Macintosh PowerPoint</Application>
  <PresentationFormat>On-screen Show (16:9)</PresentationFormat>
  <Paragraphs>245</Paragraphs>
  <Slides>28</Slides>
  <Notes>0</Notes>
  <HiddenSlides>0</HiddenSlides>
  <MMClips>2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Office Theme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j.dore</dc:creator>
  <cp:lastModifiedBy/>
  <cp:revision>223</cp:revision>
  <dcterms:created xsi:type="dcterms:W3CDTF">2011-06-28T05:52:41Z</dcterms:created>
  <dcterms:modified xsi:type="dcterms:W3CDTF">2012-11-14T01:08:35Z</dcterms:modified>
</cp:coreProperties>
</file>