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31" r:id="rId2"/>
    <p:sldId id="380" r:id="rId3"/>
    <p:sldId id="397" r:id="rId4"/>
    <p:sldId id="373" r:id="rId5"/>
    <p:sldId id="400" r:id="rId6"/>
    <p:sldId id="416" r:id="rId7"/>
    <p:sldId id="279" r:id="rId8"/>
    <p:sldId id="378" r:id="rId9"/>
    <p:sldId id="350" r:id="rId10"/>
    <p:sldId id="408" r:id="rId11"/>
    <p:sldId id="390" r:id="rId12"/>
    <p:sldId id="388" r:id="rId13"/>
    <p:sldId id="389" r:id="rId14"/>
    <p:sldId id="409" r:id="rId15"/>
    <p:sldId id="387" r:id="rId16"/>
    <p:sldId id="414" r:id="rId17"/>
    <p:sldId id="417" r:id="rId18"/>
  </p:sldIdLst>
  <p:sldSz cx="9144000" cy="6858000" type="screen4x3"/>
  <p:notesSz cx="6797675" cy="987425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6600FF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7447" autoAdjust="0"/>
  </p:normalViewPr>
  <p:slideViewPr>
    <p:cSldViewPr snapToGrid="0">
      <p:cViewPr varScale="1">
        <p:scale>
          <a:sx n="67" d="100"/>
          <a:sy n="67" d="100"/>
        </p:scale>
        <p:origin x="-125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9" d="100"/>
          <a:sy n="59" d="100"/>
        </p:scale>
        <p:origin x="-2508" y="-78"/>
      </p:cViewPr>
      <p:guideLst>
        <p:guide orient="horz" pos="3110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97A5CDA-64F2-4317-B6FC-B6FA4FD45CF6}" type="datetimeFigureOut">
              <a:rPr lang="en-GB"/>
              <a:pPr>
                <a:defRPr/>
              </a:pPr>
              <a:t>22/04/2013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BFF8E10-289F-4EE3-87B5-830150D2965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1D76812-1627-45E6-B945-E5FA649D0B5C}" type="datetimeFigureOut">
              <a:rPr lang="en-GB"/>
              <a:pPr>
                <a:defRPr/>
              </a:pPr>
              <a:t>22/04/2013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691063"/>
            <a:ext cx="5438775" cy="4443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378950"/>
            <a:ext cx="2946400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450BC57B-4EBE-4E82-8B78-A4CD1F23FCD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C98672-5BD8-4EC5-93C5-671D5008EFAB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7AB2A6-D87C-4A51-A358-7B679736E939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sv-SE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E8AE645-0F19-4E12-89DC-BB16967C037A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Accseas_final_fullname_rgb_trans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188" y="323850"/>
            <a:ext cx="1674812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56765" y="368660"/>
            <a:ext cx="6345705" cy="238526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03975"/>
            <a:ext cx="6400800" cy="2340260"/>
          </a:xfrm>
          <a:ln>
            <a:noFill/>
          </a:ln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Accseas_final_abbrev_rgb.jpg"/>
          <p:cNvPicPr>
            <a:picLocks noChangeAspect="1"/>
          </p:cNvPicPr>
          <p:nvPr userDrawn="1"/>
        </p:nvPicPr>
        <p:blipFill>
          <a:blip r:embed="rId2" cstate="print"/>
          <a:srcRect l="5038" t="3246"/>
          <a:stretch>
            <a:fillRect/>
          </a:stretch>
        </p:blipFill>
        <p:spPr bwMode="auto">
          <a:xfrm>
            <a:off x="5724525" y="6129338"/>
            <a:ext cx="5842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cid:image003.jpg@01CD6FED.9340C4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6362700"/>
            <a:ext cx="22955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Accseas_final_abbrev_rgb.jpg"/>
          <p:cNvPicPr>
            <a:picLocks noChangeAspect="1"/>
          </p:cNvPicPr>
          <p:nvPr userDrawn="1"/>
        </p:nvPicPr>
        <p:blipFill>
          <a:blip r:embed="rId3" cstate="print"/>
          <a:srcRect l="5038" t="3246"/>
          <a:stretch>
            <a:fillRect/>
          </a:stretch>
        </p:blipFill>
        <p:spPr bwMode="auto">
          <a:xfrm>
            <a:off x="5724525" y="6129338"/>
            <a:ext cx="5842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id:image003.jpg@01CD6FED.9340C4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6362700"/>
            <a:ext cx="22955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Accseas_final_abbrev_rgb.jpg"/>
          <p:cNvPicPr>
            <a:picLocks noChangeAspect="1"/>
          </p:cNvPicPr>
          <p:nvPr userDrawn="1"/>
        </p:nvPicPr>
        <p:blipFill>
          <a:blip r:embed="rId3" cstate="print"/>
          <a:srcRect l="5038" t="3246"/>
          <a:stretch>
            <a:fillRect/>
          </a:stretch>
        </p:blipFill>
        <p:spPr bwMode="auto">
          <a:xfrm>
            <a:off x="5724525" y="6129338"/>
            <a:ext cx="5842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cid:image003.jpg@01CD6FED.9340C4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6362700"/>
            <a:ext cx="22955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6" descr="Accseas_final_abbrev_rgb.jpg"/>
          <p:cNvPicPr>
            <a:picLocks noChangeAspect="1"/>
          </p:cNvPicPr>
          <p:nvPr userDrawn="1"/>
        </p:nvPicPr>
        <p:blipFill>
          <a:blip r:embed="rId3" cstate="print"/>
          <a:srcRect l="5038" t="3246"/>
          <a:stretch>
            <a:fillRect/>
          </a:stretch>
        </p:blipFill>
        <p:spPr bwMode="auto">
          <a:xfrm>
            <a:off x="5724525" y="6129338"/>
            <a:ext cx="5842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cid:image003.jpg@01CD6FED.9340C4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6362700"/>
            <a:ext cx="22955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Accseas_final_abbrev_rgb.jpg"/>
          <p:cNvPicPr>
            <a:picLocks noChangeAspect="1"/>
          </p:cNvPicPr>
          <p:nvPr userDrawn="1"/>
        </p:nvPicPr>
        <p:blipFill>
          <a:blip r:embed="rId3" cstate="print"/>
          <a:srcRect l="5038" t="3246"/>
          <a:stretch>
            <a:fillRect/>
          </a:stretch>
        </p:blipFill>
        <p:spPr bwMode="auto">
          <a:xfrm>
            <a:off x="5724525" y="6129338"/>
            <a:ext cx="5842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Accseas_final_abbrev_rgb.jpg"/>
          <p:cNvPicPr>
            <a:picLocks noChangeAspect="1"/>
          </p:cNvPicPr>
          <p:nvPr userDrawn="1"/>
        </p:nvPicPr>
        <p:blipFill>
          <a:blip r:embed="rId2" cstate="print"/>
          <a:srcRect l="5038" t="3246"/>
          <a:stretch>
            <a:fillRect/>
          </a:stretch>
        </p:blipFill>
        <p:spPr bwMode="auto">
          <a:xfrm>
            <a:off x="4541901" y="6129338"/>
            <a:ext cx="5842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id:image003.jpg@01CD6FED.9340C4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6362700"/>
            <a:ext cx="22955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Accseas_final_abbrev_rgb.jpg"/>
          <p:cNvPicPr>
            <a:picLocks noChangeAspect="1"/>
          </p:cNvPicPr>
          <p:nvPr userDrawn="1"/>
        </p:nvPicPr>
        <p:blipFill>
          <a:blip r:embed="rId3" cstate="print"/>
          <a:srcRect l="5038" t="3246"/>
          <a:stretch>
            <a:fillRect/>
          </a:stretch>
        </p:blipFill>
        <p:spPr bwMode="auto">
          <a:xfrm>
            <a:off x="5724525" y="6129338"/>
            <a:ext cx="5842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cid:image003.jpg@01CD6FED.9340C440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6362700"/>
            <a:ext cx="22955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Accseas_final_abbrev_rgb.jpg"/>
          <p:cNvPicPr>
            <a:picLocks noChangeAspect="1"/>
          </p:cNvPicPr>
          <p:nvPr userDrawn="1"/>
        </p:nvPicPr>
        <p:blipFill>
          <a:blip r:embed="rId3" cstate="print"/>
          <a:srcRect l="5038" t="3246"/>
          <a:stretch>
            <a:fillRect/>
          </a:stretch>
        </p:blipFill>
        <p:spPr bwMode="auto">
          <a:xfrm>
            <a:off x="5724525" y="6129338"/>
            <a:ext cx="58420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e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9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1028" name="Picture 7" descr="EU_whiteblue_rgb300.jpg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345238"/>
            <a:ext cx="3419475" cy="512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8" descr="NSRP_logo.byline.rgb.72dpi.jpg"/>
          <p:cNvPicPr>
            <a:picLocks noChangeAspect="1"/>
          </p:cNvPicPr>
          <p:nvPr/>
        </p:nvPicPr>
        <p:blipFill>
          <a:blip r:embed="rId12" cstate="print"/>
          <a:srcRect l="1924" t="2583"/>
          <a:stretch>
            <a:fillRect/>
          </a:stretch>
        </p:blipFill>
        <p:spPr bwMode="auto">
          <a:xfrm>
            <a:off x="7677150" y="6129338"/>
            <a:ext cx="1466850" cy="72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7462" y="0"/>
            <a:ext cx="9161462" cy="6091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39750" y="404813"/>
            <a:ext cx="5026025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The North Sea today… </a:t>
            </a:r>
            <a:endParaRPr lang="en-US" dirty="0">
              <a:latin typeface="+mn-lt"/>
              <a:cs typeface="+mn-cs"/>
            </a:endParaRPr>
          </a:p>
        </p:txBody>
      </p:sp>
      <p:sp>
        <p:nvSpPr>
          <p:cNvPr id="11268" name="Rectangle 8"/>
          <p:cNvSpPr>
            <a:spLocks noChangeArrowheads="1"/>
          </p:cNvSpPr>
          <p:nvPr/>
        </p:nvSpPr>
        <p:spPr bwMode="auto">
          <a:xfrm>
            <a:off x="144463" y="4638675"/>
            <a:ext cx="4572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2000" dirty="0" smtClean="0">
                <a:solidFill>
                  <a:schemeClr val="bg1"/>
                </a:solidFill>
                <a:latin typeface="Calibri" pitchFamily="34" charset="0"/>
              </a:rPr>
              <a:t>Martin Bransby</a:t>
            </a:r>
          </a:p>
          <a:p>
            <a:r>
              <a:rPr lang="en-GB" sz="2000" dirty="0" smtClean="0">
                <a:solidFill>
                  <a:schemeClr val="bg1"/>
                </a:solidFill>
                <a:latin typeface="Calibri" pitchFamily="34" charset="0"/>
              </a:rPr>
              <a:t>Research &amp; Radionavigation Manager</a:t>
            </a:r>
            <a:endParaRPr lang="en-GB" sz="2000" dirty="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en-GB" sz="1600" dirty="0" smtClean="0">
                <a:solidFill>
                  <a:schemeClr val="bg1"/>
                </a:solidFill>
                <a:latin typeface="Calibri" pitchFamily="34" charset="0"/>
              </a:rPr>
              <a:t>General Lighthouse Authorities of the UK and Ireland</a:t>
            </a:r>
            <a:endParaRPr lang="en-GB" sz="1400" dirty="0">
              <a:solidFill>
                <a:schemeClr val="bg1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graysharboroceanenergy.com/images/offsho17.jpg"/>
          <p:cNvPicPr>
            <a:picLocks noChangeAspect="1" noChangeArrowheads="1"/>
          </p:cNvPicPr>
          <p:nvPr/>
        </p:nvPicPr>
        <p:blipFill>
          <a:blip r:embed="rId3" cstate="print"/>
          <a:srcRect l="14325" r="11913"/>
          <a:stretch>
            <a:fillRect/>
          </a:stretch>
        </p:blipFill>
        <p:spPr bwMode="auto">
          <a:xfrm>
            <a:off x="0" y="0"/>
            <a:ext cx="9144000" cy="609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04100" y="0"/>
            <a:ext cx="17399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512763" y="404813"/>
            <a:ext cx="21653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Solutions</a:t>
            </a:r>
            <a:endParaRPr lang="en-US" dirty="0">
              <a:latin typeface="+mn-lt"/>
              <a:cs typeface="+mn-cs"/>
            </a:endParaRPr>
          </a:p>
        </p:txBody>
      </p:sp>
      <p:sp>
        <p:nvSpPr>
          <p:cNvPr id="39941" name="TextBox 4"/>
          <p:cNvSpPr txBox="1">
            <a:spLocks noChangeArrowheads="1"/>
          </p:cNvSpPr>
          <p:nvPr/>
        </p:nvSpPr>
        <p:spPr bwMode="auto">
          <a:xfrm>
            <a:off x="754063" y="4572000"/>
            <a:ext cx="7693025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>
                <a:solidFill>
                  <a:schemeClr val="bg1"/>
                </a:solidFill>
                <a:latin typeface="Calibri" pitchFamily="34" charset="0"/>
              </a:rPr>
              <a:t>The shipping industry must join in the Maritime Spatial Planning negotiations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D:\Users\porathe.NET\Documents\forskning\Chalmers\PROJEKT\ACCSEAS\WP 3\GIS\Stephans pictures\Pics 4 march 2013\Route_LondonGothenbur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TextBox 2"/>
          <p:cNvSpPr txBox="1">
            <a:spLocks noChangeArrowheads="1"/>
          </p:cNvSpPr>
          <p:nvPr/>
        </p:nvSpPr>
        <p:spPr bwMode="auto">
          <a:xfrm>
            <a:off x="1258888" y="238125"/>
            <a:ext cx="66690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>
                <a:latin typeface="Calibri" pitchFamily="34" charset="0"/>
              </a:rPr>
              <a:t>Should we establish a network of shipping routes?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113"/>
            <a:ext cx="9159875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Box 3"/>
          <p:cNvSpPr txBox="1">
            <a:spLocks noChangeArrowheads="1"/>
          </p:cNvSpPr>
          <p:nvPr/>
        </p:nvSpPr>
        <p:spPr bwMode="auto">
          <a:xfrm>
            <a:off x="657225" y="123825"/>
            <a:ext cx="3640138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3200" b="1">
                <a:latin typeface="Calibri" pitchFamily="34" charset="0"/>
              </a:rPr>
              <a:t>Australian NW coast</a:t>
            </a:r>
          </a:p>
          <a:p>
            <a:r>
              <a:rPr lang="sv-SE" sz="2000" b="1">
                <a:latin typeface="Calibri" pitchFamily="34" charset="0"/>
              </a:rPr>
              <a:t>(Channel width 3 NM)</a:t>
            </a:r>
            <a:endParaRPr lang="sv-SE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3" y="0"/>
            <a:ext cx="9144000" cy="652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TextBox 3"/>
          <p:cNvSpPr txBox="1">
            <a:spLocks noChangeArrowheads="1"/>
          </p:cNvSpPr>
          <p:nvPr/>
        </p:nvSpPr>
        <p:spPr bwMode="auto">
          <a:xfrm>
            <a:off x="657225" y="123825"/>
            <a:ext cx="3640138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sv-SE" sz="3200" b="1">
                <a:latin typeface="Calibri" pitchFamily="34" charset="0"/>
              </a:rPr>
              <a:t>Australian NW coast</a:t>
            </a:r>
          </a:p>
          <a:p>
            <a:r>
              <a:rPr lang="sv-SE" sz="2000" b="1">
                <a:latin typeface="Calibri" pitchFamily="34" charset="0"/>
              </a:rPr>
              <a:t>(Channel width 3 M)</a:t>
            </a:r>
            <a:endParaRPr lang="sv-SE" sz="3200" b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NSR_Density400pls_foreseenwindfarmarea"/>
          <p:cNvPicPr>
            <a:picLocks noChangeAspect="1" noChangeArrowheads="1"/>
          </p:cNvPicPr>
          <p:nvPr/>
        </p:nvPicPr>
        <p:blipFill>
          <a:blip r:embed="rId3" cstate="print"/>
          <a:srcRect l="32938" t="51962" r="27893" b="12521"/>
          <a:stretch>
            <a:fillRect/>
          </a:stretch>
        </p:blipFill>
        <p:spPr bwMode="auto">
          <a:xfrm>
            <a:off x="1154113" y="301625"/>
            <a:ext cx="6977062" cy="474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425450" y="5173663"/>
            <a:ext cx="8343900" cy="6461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600" b="1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How do we navigate the future North Sea?</a:t>
            </a:r>
            <a:endParaRPr lang="en-US" sz="160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12875" y="815975"/>
            <a:ext cx="6464300" cy="353853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E-Navigation solutions (building on IMO)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>
              <a:solidFill>
                <a:prstClr val="black"/>
              </a:solidFill>
              <a:latin typeface="+mn-lt"/>
              <a:ea typeface="+mj-ea"/>
              <a:cs typeface="+mj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Multi source positioning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Route exchange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Augmented reality HUD’s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+mn-lt"/>
                <a:cs typeface="+mn-cs"/>
              </a:rPr>
              <a:t>Mariners Notification Service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Maritime Service Portfolios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Dynamic </a:t>
            </a:r>
            <a:r>
              <a:rPr lang="en-US" sz="2800" dirty="0">
                <a:latin typeface="+mn-lt"/>
                <a:cs typeface="+mn-cs"/>
              </a:rPr>
              <a:t>Under Keel Clearance</a:t>
            </a:r>
            <a:endParaRPr lang="en-US" sz="1200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 b="28870"/>
          <a:stretch>
            <a:fillRect/>
          </a:stretch>
        </p:blipFill>
        <p:spPr bwMode="auto">
          <a:xfrm>
            <a:off x="0" y="0"/>
            <a:ext cx="9159875" cy="578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1" descr="http://images.sciencedaily.com/2013/03/130304151800-lar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92416" y="0"/>
            <a:ext cx="3991222" cy="603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57275" y="1728788"/>
            <a:ext cx="669946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3600" dirty="0" smtClean="0"/>
              <a:t>Advance Notice</a:t>
            </a:r>
          </a:p>
          <a:p>
            <a:pPr algn="ctr"/>
            <a:endParaRPr lang="en-GB" sz="3600" dirty="0" smtClean="0"/>
          </a:p>
          <a:p>
            <a:pPr algn="ctr"/>
            <a:r>
              <a:rPr lang="en-GB" sz="3600" dirty="0" smtClean="0"/>
              <a:t>Second ACCSEAS Conference:</a:t>
            </a:r>
          </a:p>
          <a:p>
            <a:pPr algn="ctr"/>
            <a:endParaRPr lang="en-GB" sz="3600" dirty="0" smtClean="0"/>
          </a:p>
          <a:p>
            <a:pPr algn="ctr"/>
            <a:r>
              <a:rPr lang="en-GB" sz="3600" dirty="0" smtClean="0"/>
              <a:t>Edinburgh, 4-6 March 2014</a:t>
            </a:r>
            <a:endParaRPr lang="en-GB" sz="3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Objekt 1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838" y="0"/>
            <a:ext cx="5400675" cy="602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1"/>
          <p:cNvSpPr>
            <a:spLocks noChangeArrowheads="1"/>
          </p:cNvSpPr>
          <p:nvPr/>
        </p:nvSpPr>
        <p:spPr bwMode="auto">
          <a:xfrm>
            <a:off x="6588125" y="1181100"/>
            <a:ext cx="1730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 i="1">
                <a:latin typeface="Calibri" pitchFamily="34" charset="0"/>
              </a:rPr>
              <a:t>Density plot of the entire North Sea created using AIS-data from 2012</a:t>
            </a:r>
            <a:endParaRPr lang="sv-SE" sz="1200">
              <a:latin typeface="Calibri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22538" y="1979613"/>
            <a:ext cx="1244600" cy="83026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Area with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insufficient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solidFill>
                  <a:schemeClr val="accent1">
                    <a:lumMod val="75000"/>
                  </a:schemeClr>
                </a:solidFill>
                <a:latin typeface="+mn-lt"/>
                <a:cs typeface="+mn-cs"/>
              </a:rPr>
              <a:t>AIS coverage</a:t>
            </a:r>
          </a:p>
        </p:txBody>
      </p:sp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4310063" y="3954463"/>
            <a:ext cx="523875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800">
                <a:latin typeface="Calibri" pitchFamily="34" charset="0"/>
              </a:rPr>
              <a:t>No Data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0200" y="1697038"/>
            <a:ext cx="551815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91225" y="1720850"/>
            <a:ext cx="3019425" cy="3221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TextBox 5"/>
          <p:cNvSpPr txBox="1">
            <a:spLocks noChangeArrowheads="1"/>
          </p:cNvSpPr>
          <p:nvPr/>
        </p:nvSpPr>
        <p:spPr bwMode="auto">
          <a:xfrm>
            <a:off x="293688" y="400050"/>
            <a:ext cx="44307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Calibri" pitchFamily="34" charset="0"/>
              </a:rPr>
              <a:t>IWRAP analysis</a:t>
            </a:r>
          </a:p>
          <a:p>
            <a:r>
              <a:rPr lang="en-US">
                <a:latin typeface="Calibri" pitchFamily="34" charset="0"/>
              </a:rPr>
              <a:t>Probabilistic Collision and Grounding Analysis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-100013"/>
            <a:ext cx="10571163" cy="6121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/>
        </p:nvSpPr>
        <p:spPr>
          <a:xfrm>
            <a:off x="3654425" y="404813"/>
            <a:ext cx="696595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2020+</a:t>
            </a:r>
            <a:endParaRPr lang="en-US" dirty="0">
              <a:latin typeface="+mn-lt"/>
              <a:cs typeface="+mn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9750" y="404813"/>
            <a:ext cx="3206750" cy="7080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dirty="0">
                <a:solidFill>
                  <a:prstClr val="black"/>
                </a:solidFill>
                <a:latin typeface="+mn-lt"/>
                <a:ea typeface="+mj-ea"/>
                <a:cs typeface="+mj-cs"/>
              </a:rPr>
              <a:t>The North Sea</a:t>
            </a:r>
            <a:endParaRPr lang="en-US" dirty="0"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NSR_Density400pls_foreseenwindfarmare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063" y="0"/>
            <a:ext cx="8135937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808413" y="1593850"/>
            <a:ext cx="1111250" cy="738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Area with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insufficient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AIS coverage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NSR_Density400pls_foreseenwindfarmare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8063" y="0"/>
            <a:ext cx="8135937" cy="609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808413" y="1593850"/>
            <a:ext cx="1111250" cy="7381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Area with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insufficient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>
                <a:solidFill>
                  <a:schemeClr val="accent3">
                    <a:lumMod val="75000"/>
                  </a:schemeClr>
                </a:solidFill>
                <a:latin typeface="+mn-lt"/>
                <a:cs typeface="+mn-cs"/>
              </a:rPr>
              <a:t>AIS coverage</a:t>
            </a:r>
          </a:p>
        </p:txBody>
      </p:sp>
      <p:sp>
        <p:nvSpPr>
          <p:cNvPr id="30724" name="Rectangle 3"/>
          <p:cNvSpPr>
            <a:spLocks noChangeArrowheads="1"/>
          </p:cNvSpPr>
          <p:nvPr/>
        </p:nvSpPr>
        <p:spPr bwMode="auto">
          <a:xfrm>
            <a:off x="84138" y="268288"/>
            <a:ext cx="2809875" cy="3970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>
                <a:latin typeface="Calibri" pitchFamily="34" charset="0"/>
              </a:rPr>
              <a:t>The research indicates that navigable space allocated to wind farms could increase by up to 5,240%, from the current c.440km² up to c.23,500km². </a:t>
            </a:r>
          </a:p>
          <a:p>
            <a:endParaRPr lang="en-GB">
              <a:latin typeface="Calibri" pitchFamily="34" charset="0"/>
            </a:endParaRPr>
          </a:p>
          <a:p>
            <a:r>
              <a:rPr lang="en-GB">
                <a:latin typeface="Calibri" pitchFamily="34" charset="0"/>
              </a:rPr>
              <a:t>This would constitute c.5.5% of all navigable space in the region, with a further 860km² (0.1%) taken up by exclusion zones around oil and gas platforms.</a:t>
            </a:r>
            <a:endParaRPr lang="sv-SE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6375"/>
            <a:ext cx="9132888" cy="516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TextBox 1"/>
          <p:cNvSpPr txBox="1">
            <a:spLocks noChangeArrowheads="1"/>
          </p:cNvSpPr>
          <p:nvPr/>
        </p:nvSpPr>
        <p:spPr bwMode="auto">
          <a:xfrm>
            <a:off x="558800" y="5464175"/>
            <a:ext cx="5932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“Wind Mill City” Planned wind mill parks in the German Bight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D:\Users\porathe.NET\Documents\forskning\Chalmers\PROJEKT\ACCSEAS\WP 3\GIS\Stephans pictures\Pics 4 march 2013\Ferry_ZeebruggeU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488" y="130175"/>
            <a:ext cx="7904162" cy="592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97975" cy="645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CSEAS Basic Presentation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ACCSEAS Basic Presentation Template</Template>
  <TotalTime>6390</TotalTime>
  <Words>216</Words>
  <Application>Microsoft Office PowerPoint</Application>
  <PresentationFormat>On-screen Show (4:3)</PresentationFormat>
  <Paragraphs>47</Paragraphs>
  <Slides>17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ACCSEAS Basic Presentation Template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</vt:vector>
  </TitlesOfParts>
  <Company>Trinity House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ACCSEAS: e-Navigation Test-Bed in the North Sea Region</dc:title>
  <dc:creator>AlwynW</dc:creator>
  <cp:lastModifiedBy>Martin Bransby</cp:lastModifiedBy>
  <cp:revision>186</cp:revision>
  <dcterms:created xsi:type="dcterms:W3CDTF">2012-07-12T15:58:05Z</dcterms:created>
  <dcterms:modified xsi:type="dcterms:W3CDTF">2013-04-22T12:41:12Z</dcterms:modified>
</cp:coreProperties>
</file>