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bookmarkIdSeed="2">
  <p:sldMasterIdLst>
    <p:sldMasterId id="2147483648" r:id="rId4"/>
  </p:sldMasterIdLst>
  <p:notesMasterIdLst>
    <p:notesMasterId r:id="rId15"/>
  </p:notesMasterIdLst>
  <p:sldIdLst>
    <p:sldId id="256" r:id="rId5"/>
    <p:sldId id="302" r:id="rId6"/>
    <p:sldId id="257" r:id="rId7"/>
    <p:sldId id="307" r:id="rId8"/>
    <p:sldId id="315" r:id="rId9"/>
    <p:sldId id="313" r:id="rId10"/>
    <p:sldId id="316" r:id="rId11"/>
    <p:sldId id="317" r:id="rId12"/>
    <p:sldId id="318" r:id="rId13"/>
    <p:sldId id="311" r:id="rId14"/>
  </p:sldIdLst>
  <p:sldSz cx="9144000" cy="6858000" type="screen4x3"/>
  <p:notesSz cx="6811963" cy="9942513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1B52"/>
    <a:srgbClr val="DFEBF5"/>
    <a:srgbClr val="CC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llemlayout 2 - Markering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llemlayout 2 - Markering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58" autoAdjust="0"/>
    <p:restoredTop sz="86447" autoAdjust="0"/>
  </p:normalViewPr>
  <p:slideViewPr>
    <p:cSldViewPr snapToGrid="0" snapToObjects="1">
      <p:cViewPr>
        <p:scale>
          <a:sx n="100" d="100"/>
          <a:sy n="100" d="100"/>
        </p:scale>
        <p:origin x="-654" y="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67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9213" y="0"/>
            <a:ext cx="2951162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02CC52-AB6D-492E-A213-235CDAA049AB}" type="datetimeFigureOut">
              <a:rPr lang="de-DE" smtClean="0"/>
              <a:pPr/>
              <a:t>22.04.2013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223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1038" y="4722813"/>
            <a:ext cx="5449887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511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9213" y="9444038"/>
            <a:ext cx="2951162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F15033-845D-4210-BCFC-557E4B9FE49D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Pladsholder til diasbille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Pladsholder til not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da-DK" sz="800" dirty="0" smtClean="0"/>
              <a:t>(Opdateres hvert</a:t>
            </a:r>
            <a:r>
              <a:rPr lang="da-DK" sz="800" baseline="0" dirty="0" smtClean="0"/>
              <a:t> kvartal)</a:t>
            </a:r>
            <a:endParaRPr lang="da-DK" sz="800" dirty="0" smtClean="0"/>
          </a:p>
        </p:txBody>
      </p:sp>
      <p:sp>
        <p:nvSpPr>
          <p:cNvPr id="26628" name="Pladsholder til diasnumm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68A77ED-FF99-4D07-958C-0762D70FE3F7}" type="slidenum">
              <a:rPr lang="da-DK" smtClean="0"/>
              <a:pPr/>
              <a:t>5</a:t>
            </a:fld>
            <a:endParaRPr lang="da-DK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15033-845D-4210-BCFC-557E4B9FE49D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15033-845D-4210-BCFC-557E4B9FE49D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15033-845D-4210-BCFC-557E4B9FE49D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ias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Pladsholder til dias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F15033-845D-4210-BCFC-557E4B9FE49D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U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a-DK" smtClean="0"/>
              <a:t>Klik for at redigere undertiteltypografien i masteren</a:t>
            </a:r>
            <a:endParaRPr 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10350" y="1371600"/>
            <a:ext cx="1847850" cy="4648200"/>
          </a:xfrm>
        </p:spPr>
        <p:txBody>
          <a:bodyPr vert="eaVert"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1066800" y="1371600"/>
            <a:ext cx="5391150" cy="4648200"/>
          </a:xfrm>
        </p:spPr>
        <p:txBody>
          <a:bodyPr vert="eaVert"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el, tekst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381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sz="half" idx="1"/>
          </p:nvPr>
        </p:nvSpPr>
        <p:spPr>
          <a:xfrm>
            <a:off x="1066800" y="1968500"/>
            <a:ext cx="3619500" cy="405130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838700" y="1968500"/>
            <a:ext cx="3619500" cy="405130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el og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381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abel 2"/>
          <p:cNvSpPr>
            <a:spLocks noGrp="1"/>
          </p:cNvSpPr>
          <p:nvPr>
            <p:ph type="tbl" idx="1"/>
          </p:nvPr>
        </p:nvSpPr>
        <p:spPr>
          <a:xfrm>
            <a:off x="1066800" y="1968500"/>
            <a:ext cx="7391400" cy="4051300"/>
          </a:xfrm>
        </p:spPr>
        <p:txBody>
          <a:bodyPr/>
          <a:lstStyle/>
          <a:p>
            <a:pPr lvl="0"/>
            <a:endParaRPr lang="da-DK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el, tekst og 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381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sz="half" idx="1"/>
          </p:nvPr>
        </p:nvSpPr>
        <p:spPr>
          <a:xfrm>
            <a:off x="1066800" y="1968500"/>
            <a:ext cx="3619500" cy="405130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2"/>
          </p:nvPr>
        </p:nvSpPr>
        <p:spPr>
          <a:xfrm>
            <a:off x="4838700" y="1968500"/>
            <a:ext cx="3619500" cy="194945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3"/>
          </p:nvPr>
        </p:nvSpPr>
        <p:spPr>
          <a:xfrm>
            <a:off x="4838700" y="4070350"/>
            <a:ext cx="3619500" cy="194945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ét indholdsobjekt og 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1371600"/>
            <a:ext cx="7391400" cy="381000"/>
          </a:xfrm>
        </p:spPr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1066800" y="1968500"/>
            <a:ext cx="3619500" cy="405130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quarter" idx="2"/>
          </p:nvPr>
        </p:nvSpPr>
        <p:spPr>
          <a:xfrm>
            <a:off x="4838700" y="1968500"/>
            <a:ext cx="3619500" cy="194945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indhold 4"/>
          <p:cNvSpPr>
            <a:spLocks noGrp="1"/>
          </p:cNvSpPr>
          <p:nvPr>
            <p:ph sz="quarter" idx="3"/>
          </p:nvPr>
        </p:nvSpPr>
        <p:spPr>
          <a:xfrm>
            <a:off x="4838700" y="4070350"/>
            <a:ext cx="3619500" cy="1949450"/>
          </a:xfrm>
        </p:spPr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1066800" y="1968500"/>
            <a:ext cx="3619500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838700" y="1968500"/>
            <a:ext cx="3619500" cy="40513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typografi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a-DK" smtClean="0"/>
              <a:t>Klik for at redigere titeltypografi i masteren</a:t>
            </a:r>
            <a:endParaRPr lang="da-DK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a-DK" noProof="0" smtClean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smtClean="0"/>
              <a:t>Klik for at redigere typografi i masteren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177800"/>
            <a:ext cx="9144000" cy="941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6172200"/>
            <a:ext cx="9144000" cy="685800"/>
          </a:xfrm>
          <a:prstGeom prst="rect">
            <a:avLst/>
          </a:prstGeom>
          <a:solidFill>
            <a:srgbClr val="1F1B5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da-DK">
              <a:solidFill>
                <a:srgbClr val="1F1B52"/>
              </a:solidFill>
            </a:endParaRPr>
          </a:p>
        </p:txBody>
      </p:sp>
      <p:sp>
        <p:nvSpPr>
          <p:cNvPr id="307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1371600"/>
            <a:ext cx="7391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Klik for at redigere titeltypografi i masteren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68500"/>
            <a:ext cx="7391400" cy="405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da-DK"/>
          </a:p>
        </p:txBody>
      </p:sp>
      <p:pic>
        <p:nvPicPr>
          <p:cNvPr id="3079" name="Picture 18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3990975" y="171450"/>
            <a:ext cx="1163638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Billede 7" descr="sofart_uk_rgb.jp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3752488" y="220222"/>
            <a:ext cx="1656271" cy="3658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1F1B5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Font typeface="Times" pitchFamily="18" charset="0"/>
        <a:buChar char="•"/>
        <a:defRPr sz="1400" b="1">
          <a:solidFill>
            <a:srgbClr val="1F1B5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Char char="–"/>
        <a:defRPr sz="1400" b="1">
          <a:solidFill>
            <a:srgbClr val="1F1B52"/>
          </a:solidFill>
          <a:latin typeface="+mn-lt"/>
        </a:defRPr>
      </a:lvl2pPr>
      <a:lvl3pPr marL="1181100" indent="-26670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Char char="•"/>
        <a:defRPr sz="1400" b="1">
          <a:solidFill>
            <a:srgbClr val="1F1B52"/>
          </a:solidFill>
          <a:latin typeface="+mn-lt"/>
        </a:defRPr>
      </a:lvl3pPr>
      <a:lvl4pPr marL="1638300" indent="-26670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Char char="–"/>
        <a:defRPr sz="1400" b="1">
          <a:solidFill>
            <a:srgbClr val="1F1B52"/>
          </a:solidFill>
          <a:latin typeface="+mn-lt"/>
        </a:defRPr>
      </a:lvl4pPr>
      <a:lvl5pPr marL="2095500" indent="-266700" algn="l" rtl="0" eaLnBrk="0" fontAlgn="base" hangingPunct="0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5pPr>
      <a:lvl6pPr marL="2552700" indent="-266700" algn="l" rtl="0" fontAlgn="base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6pPr>
      <a:lvl7pPr marL="3009900" indent="-266700" algn="l" rtl="0" fontAlgn="base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7pPr>
      <a:lvl8pPr marL="3467100" indent="-266700" algn="l" rtl="0" fontAlgn="base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8pPr>
      <a:lvl9pPr marL="3924300" indent="-266700" algn="l" rtl="0" fontAlgn="base">
        <a:spcBef>
          <a:spcPct val="20000"/>
        </a:spcBef>
        <a:spcAft>
          <a:spcPct val="0"/>
        </a:spcAft>
        <a:buClr>
          <a:srgbClr val="1F1B52"/>
        </a:buClr>
        <a:buChar char="»"/>
        <a:defRPr sz="1400" b="1">
          <a:solidFill>
            <a:srgbClr val="1F1B52"/>
          </a:solidFill>
          <a:latin typeface="+mn-lt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jpeg"/><Relationship Id="rId5" Type="http://schemas.openxmlformats.org/officeDocument/2006/relationships/oleObject" Target="../embeddings/oleObject1.bin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ebshop.gatehouse.dk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6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583140" y="2233316"/>
            <a:ext cx="6223379" cy="1738610"/>
          </a:xfrm>
        </p:spPr>
        <p:txBody>
          <a:bodyPr/>
          <a:lstStyle/>
          <a:p>
            <a:pPr algn="ctr" eaLnBrk="1" hangingPunct="1"/>
            <a:r>
              <a:rPr lang="en-US" sz="2400" b="0" dirty="0" smtClean="0"/>
              <a:t>Report from </a:t>
            </a:r>
            <a:r>
              <a:rPr lang="en-US" sz="2400" b="0" dirty="0" err="1" smtClean="0"/>
              <a:t>rapporteur</a:t>
            </a:r>
            <a:r>
              <a:rPr lang="en-US" sz="2400" b="0" dirty="0" smtClean="0"/>
              <a:t> regarding Risk Management and Risk Models</a:t>
            </a:r>
            <a:br>
              <a:rPr lang="en-US" sz="2400" b="0" dirty="0" smtClean="0"/>
            </a:br>
            <a:r>
              <a:rPr lang="en-US" sz="2400" b="0" dirty="0" smtClean="0"/>
              <a:t>Monitoring item M1</a:t>
            </a:r>
            <a:br>
              <a:rPr lang="en-US" sz="2400" b="0" dirty="0" smtClean="0"/>
            </a:br>
            <a:r>
              <a:rPr lang="en-US" sz="2400" b="0" dirty="0" smtClean="0"/>
              <a:t/>
            </a:r>
            <a:br>
              <a:rPr lang="en-US" sz="2400" b="0" dirty="0" smtClean="0"/>
            </a:br>
            <a:r>
              <a:rPr lang="en-US" sz="1400" b="0" dirty="0" smtClean="0"/>
              <a:t>Jakob Bang</a:t>
            </a:r>
            <a:br>
              <a:rPr lang="en-US" sz="1400" b="0" dirty="0" smtClean="0"/>
            </a:br>
            <a:r>
              <a:rPr lang="en-US" sz="1400" b="0" dirty="0" smtClean="0"/>
              <a:t>Danish Maritime Authority</a:t>
            </a:r>
          </a:p>
        </p:txBody>
      </p:sp>
      <p:pic>
        <p:nvPicPr>
          <p:cNvPr id="4099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113" y="5360988"/>
            <a:ext cx="190500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ktangel 3"/>
          <p:cNvSpPr/>
          <p:nvPr/>
        </p:nvSpPr>
        <p:spPr>
          <a:xfrm>
            <a:off x="2400300" y="1079152"/>
            <a:ext cx="44576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v-SE" b="1" dirty="0" smtClean="0">
                <a:solidFill>
                  <a:srgbClr val="1F1B52"/>
                </a:solidFill>
                <a:latin typeface="+mj-lt"/>
                <a:ea typeface="+mj-ea"/>
                <a:cs typeface="+mj-cs"/>
              </a:rPr>
              <a:t>IALA ANM 20</a:t>
            </a:r>
          </a:p>
          <a:p>
            <a:pPr algn="ctr"/>
            <a:r>
              <a:rPr lang="sv-SE" b="1" dirty="0" smtClean="0">
                <a:solidFill>
                  <a:srgbClr val="1F1B52"/>
                </a:solidFill>
                <a:latin typeface="+mj-lt"/>
                <a:ea typeface="+mj-ea"/>
                <a:cs typeface="+mj-cs"/>
              </a:rPr>
              <a:t>April 2013</a:t>
            </a:r>
            <a:endParaRPr lang="da-DK" b="1" dirty="0" smtClean="0">
              <a:solidFill>
                <a:srgbClr val="1F1B5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5" name="Billede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65760" y="4248150"/>
            <a:ext cx="1310866" cy="111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Users\cjb\AppData\Local\Microsoft\Windows\Temporary Internet Files\Content.Outlook\VFC1BV4A\E28_2 (2).jpg"/>
          <p:cNvPicPr>
            <a:picLocks noChangeAspect="1" noChangeArrowheads="1"/>
          </p:cNvPicPr>
          <p:nvPr/>
        </p:nvPicPr>
        <p:blipFill>
          <a:blip r:embed="rId4" cstate="print"/>
          <a:srcRect r="45455"/>
          <a:stretch>
            <a:fillRect/>
          </a:stretch>
        </p:blipFill>
        <p:spPr bwMode="auto">
          <a:xfrm>
            <a:off x="4238625" y="4240934"/>
            <a:ext cx="717148" cy="1075300"/>
          </a:xfrm>
          <a:prstGeom prst="rect">
            <a:avLst/>
          </a:prstGeom>
          <a:noFill/>
        </p:spPr>
      </p:pic>
      <p:pic>
        <p:nvPicPr>
          <p:cNvPr id="7" name="Picture 2" descr="T:\Billeder\Simulator Force aug 2009\2008200997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48325" y="4240934"/>
            <a:ext cx="1443038" cy="1082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662363" y="120650"/>
            <a:ext cx="1735137" cy="5540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a-DK"/>
          </a:p>
        </p:txBody>
      </p:sp>
      <p:pic>
        <p:nvPicPr>
          <p:cNvPr id="6" name="Billede 5" descr="sofart_uk_rg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52488" y="220222"/>
            <a:ext cx="1656271" cy="365843"/>
          </a:xfrm>
          <a:prstGeom prst="rect">
            <a:avLst/>
          </a:prstGeom>
        </p:spPr>
      </p:pic>
      <p:sp>
        <p:nvSpPr>
          <p:cNvPr id="7374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a-DK"/>
          </a:p>
        </p:txBody>
      </p:sp>
      <p:sp>
        <p:nvSpPr>
          <p:cNvPr id="73743" name="Rectangle 15"/>
          <p:cNvSpPr>
            <a:spLocks noChangeArrowheads="1"/>
          </p:cNvSpPr>
          <p:nvPr/>
        </p:nvSpPr>
        <p:spPr bwMode="auto">
          <a:xfrm>
            <a:off x="0" y="1152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3744" name="Rectangle 16"/>
          <p:cNvSpPr>
            <a:spLocks noChangeArrowheads="1"/>
          </p:cNvSpPr>
          <p:nvPr/>
        </p:nvSpPr>
        <p:spPr bwMode="auto">
          <a:xfrm>
            <a:off x="0" y="1819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3745" name="Rectangle 17"/>
          <p:cNvSpPr>
            <a:spLocks noChangeArrowheads="1"/>
          </p:cNvSpPr>
          <p:nvPr/>
        </p:nvSpPr>
        <p:spPr bwMode="auto">
          <a:xfrm>
            <a:off x="0" y="2562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5201" y="5360988"/>
            <a:ext cx="190500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438" y="1033462"/>
            <a:ext cx="82391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523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3363" y="2743200"/>
            <a:ext cx="4239173" cy="216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52975" y="3225484"/>
            <a:ext cx="3514726" cy="964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662363" y="120650"/>
            <a:ext cx="1735137" cy="5540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a-DK"/>
          </a:p>
        </p:txBody>
      </p:sp>
      <p:pic>
        <p:nvPicPr>
          <p:cNvPr id="6" name="Billede 5" descr="sofart_uk_rgb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52488" y="220222"/>
            <a:ext cx="1656271" cy="365843"/>
          </a:xfrm>
          <a:prstGeom prst="rect">
            <a:avLst/>
          </a:prstGeom>
        </p:spPr>
      </p:pic>
      <p:sp>
        <p:nvSpPr>
          <p:cNvPr id="73742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a-DK"/>
          </a:p>
        </p:txBody>
      </p:sp>
      <p:sp>
        <p:nvSpPr>
          <p:cNvPr id="73743" name="Rectangle 15"/>
          <p:cNvSpPr>
            <a:spLocks noChangeArrowheads="1"/>
          </p:cNvSpPr>
          <p:nvPr/>
        </p:nvSpPr>
        <p:spPr bwMode="auto">
          <a:xfrm>
            <a:off x="0" y="1152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3744" name="Rectangle 16"/>
          <p:cNvSpPr>
            <a:spLocks noChangeArrowheads="1"/>
          </p:cNvSpPr>
          <p:nvPr/>
        </p:nvSpPr>
        <p:spPr bwMode="auto">
          <a:xfrm>
            <a:off x="0" y="18192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3745" name="Rectangle 17"/>
          <p:cNvSpPr>
            <a:spLocks noChangeArrowheads="1"/>
          </p:cNvSpPr>
          <p:nvPr/>
        </p:nvSpPr>
        <p:spPr bwMode="auto">
          <a:xfrm>
            <a:off x="0" y="2562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	</a:t>
            </a: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3746" name="Rectangle 18"/>
          <p:cNvSpPr>
            <a:spLocks noChangeArrowheads="1"/>
          </p:cNvSpPr>
          <p:nvPr/>
        </p:nvSpPr>
        <p:spPr bwMode="auto">
          <a:xfrm>
            <a:off x="0" y="32575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I</a:t>
            </a:r>
            <a:r>
              <a:rPr kumimoji="0" lang="en-GB" sz="16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ALA TRAINING SEMINAR ON RISK MANAGEMENT:</a:t>
            </a:r>
            <a:endParaRPr kumimoji="0" lang="da-DK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PAWSA, IWRAP Mk2 &amp; SIMULATION</a:t>
            </a:r>
            <a:endParaRPr kumimoji="0" lang="da-DK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27 November – 1 December 2011</a:t>
            </a:r>
            <a:endParaRPr kumimoji="0" lang="da-DK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Crowne</a:t>
            </a:r>
            <a:r>
              <a:rPr kumimoji="0" lang="en-GB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Plaza Hotel, Muscat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3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47488" y="5360988"/>
            <a:ext cx="190500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2438" y="1033462"/>
            <a:ext cx="82391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04925" y="2524125"/>
            <a:ext cx="65341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662363" y="120650"/>
            <a:ext cx="1735137" cy="5540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a-DK"/>
          </a:p>
        </p:txBody>
      </p:sp>
      <p:pic>
        <p:nvPicPr>
          <p:cNvPr id="6" name="Billede 5" descr="sofart_uk_rg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2488" y="220222"/>
            <a:ext cx="1656271" cy="365843"/>
          </a:xfrm>
          <a:prstGeom prst="rect">
            <a:avLst/>
          </a:prstGeom>
        </p:spPr>
      </p:pic>
      <p:sp>
        <p:nvSpPr>
          <p:cNvPr id="7" name="Titel 1"/>
          <p:cNvSpPr txBox="1">
            <a:spLocks/>
          </p:cNvSpPr>
          <p:nvPr/>
        </p:nvSpPr>
        <p:spPr bwMode="auto">
          <a:xfrm>
            <a:off x="1285875" y="1090038"/>
            <a:ext cx="7416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IALA </a:t>
            </a:r>
            <a:r>
              <a:rPr kumimoji="0" lang="da-DK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Risk</a:t>
            </a:r>
            <a:r>
              <a:rPr kumimoji="0" lang="da-DK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Management </a:t>
            </a:r>
            <a:r>
              <a:rPr kumimoji="0" lang="da-DK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Toolbox</a:t>
            </a:r>
            <a:r>
              <a:rPr kumimoji="0" lang="da-DK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8" name="Pladsholder til indhold 2"/>
          <p:cNvSpPr>
            <a:spLocks noGrp="1"/>
          </p:cNvSpPr>
          <p:nvPr>
            <p:ph idx="1"/>
          </p:nvPr>
        </p:nvSpPr>
        <p:spPr>
          <a:xfrm>
            <a:off x="647700" y="1958975"/>
            <a:ext cx="8191500" cy="3965575"/>
          </a:xfrm>
        </p:spPr>
        <p:txBody>
          <a:bodyPr/>
          <a:lstStyle/>
          <a:p>
            <a:r>
              <a:rPr lang="en-GB" sz="2400" b="0" dirty="0" smtClean="0"/>
              <a:t>Quantitative Tool – IWRAP </a:t>
            </a:r>
            <a:br>
              <a:rPr lang="en-GB" sz="2400" b="0" dirty="0" smtClean="0"/>
            </a:br>
            <a:r>
              <a:rPr lang="en-GB" sz="1200" b="0" dirty="0" smtClean="0"/>
              <a:t>(</a:t>
            </a:r>
            <a:r>
              <a:rPr lang="en-US" sz="1200" b="0" dirty="0" smtClean="0"/>
              <a:t>IALA Waterway Risk Assessment Program)</a:t>
            </a:r>
          </a:p>
          <a:p>
            <a:endParaRPr lang="en-GB" sz="2400" b="0" dirty="0" smtClean="0"/>
          </a:p>
          <a:p>
            <a:endParaRPr lang="en-GB" sz="2400" b="0" dirty="0" smtClean="0"/>
          </a:p>
          <a:p>
            <a:r>
              <a:rPr lang="en-GB" sz="2400" b="0" dirty="0" smtClean="0"/>
              <a:t>Qualitative Tool – PAWSA </a:t>
            </a:r>
            <a:br>
              <a:rPr lang="en-GB" sz="2400" b="0" dirty="0" smtClean="0"/>
            </a:br>
            <a:r>
              <a:rPr lang="en-GB" sz="1200" b="0" dirty="0" smtClean="0"/>
              <a:t>(</a:t>
            </a:r>
            <a:r>
              <a:rPr lang="en-US" sz="1200" b="0" dirty="0" smtClean="0"/>
              <a:t>Ports and Waterways Safety Assessment) </a:t>
            </a:r>
            <a:endParaRPr lang="en-GB" sz="1200" b="0" dirty="0" smtClean="0"/>
          </a:p>
          <a:p>
            <a:endParaRPr lang="en-GB" sz="2400" b="0" dirty="0" smtClean="0"/>
          </a:p>
          <a:p>
            <a:endParaRPr lang="da-DK" sz="2400" b="0" dirty="0" smtClean="0"/>
          </a:p>
          <a:p>
            <a:r>
              <a:rPr lang="da-DK" sz="2400" b="0" dirty="0" smtClean="0"/>
              <a:t>Simulation </a:t>
            </a:r>
            <a:r>
              <a:rPr lang="da-DK" sz="2400" b="0" dirty="0" err="1" smtClean="0"/>
              <a:t>Tools</a:t>
            </a:r>
            <a:endParaRPr lang="da-DK" sz="2400" b="0" dirty="0" smtClean="0"/>
          </a:p>
          <a:p>
            <a:endParaRPr lang="da-DK" dirty="0" smtClean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3975" y="1688408"/>
            <a:ext cx="1257300" cy="101101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graphicFrame>
        <p:nvGraphicFramePr>
          <p:cNvPr id="74753" name="Object 4"/>
          <p:cNvGraphicFramePr>
            <a:graphicFrameLocks noChangeAspect="1"/>
          </p:cNvGraphicFramePr>
          <p:nvPr/>
        </p:nvGraphicFramePr>
        <p:xfrm>
          <a:off x="6779418" y="2870868"/>
          <a:ext cx="877888" cy="1637966"/>
        </p:xfrm>
        <a:graphic>
          <a:graphicData uri="http://schemas.openxmlformats.org/presentationml/2006/ole">
            <p:oleObj spid="_x0000_s74753" name="Microsoft Draw Drawing" r:id="rId5" imgW="2526840" imgH="4709880" progId="">
              <p:embed/>
            </p:oleObj>
          </a:graphicData>
        </a:graphic>
      </p:graphicFrame>
      <p:pic>
        <p:nvPicPr>
          <p:cNvPr id="10" name="Picture 2" descr="T:\Billeder\Simulator Force aug 2009\2008200997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3679" y="4765928"/>
            <a:ext cx="1544491" cy="1158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67050" y="5360988"/>
            <a:ext cx="190500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50" y="1200150"/>
            <a:ext cx="8001000" cy="381000"/>
          </a:xfrm>
        </p:spPr>
        <p:txBody>
          <a:bodyPr/>
          <a:lstStyle/>
          <a:p>
            <a:r>
              <a:rPr lang="en-GB" sz="2400" dirty="0" smtClean="0"/>
              <a:t>New version of IWRAP MKII, January 2013</a:t>
            </a:r>
            <a:endParaRPr lang="en-GB" sz="24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3425" y="1819275"/>
            <a:ext cx="8124825" cy="4051300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IWRAP version 4.1.0 is now completed and ready for download at the IALA FTP site</a:t>
            </a:r>
            <a:endParaRPr lang="da-DK" dirty="0" smtClean="0"/>
          </a:p>
          <a:p>
            <a:pPr>
              <a:buNone/>
            </a:pPr>
            <a:r>
              <a:rPr lang="en-US" dirty="0" smtClean="0"/>
              <a:t> </a:t>
            </a:r>
          </a:p>
          <a:p>
            <a:pPr>
              <a:buFontTx/>
              <a:buChar char="-"/>
            </a:pPr>
            <a:r>
              <a:rPr lang="en-GB" dirty="0" smtClean="0"/>
              <a:t>When a project is started you can let IWRAP create all the necessary the folders</a:t>
            </a:r>
          </a:p>
          <a:p>
            <a:pPr>
              <a:buFontTx/>
              <a:buChar char="-"/>
            </a:pPr>
            <a:r>
              <a:rPr lang="en-GB" dirty="0" smtClean="0"/>
              <a:t>If you have access to a web map service (WMS) IWRAP can now show this</a:t>
            </a:r>
          </a:p>
          <a:p>
            <a:pPr>
              <a:buFontTx/>
              <a:buChar char="-"/>
            </a:pPr>
            <a:r>
              <a:rPr lang="en-GB" dirty="0" smtClean="0"/>
              <a:t>The density plot can now be created for a particular time period, a particular time of day and for one or several ship types.</a:t>
            </a:r>
          </a:p>
          <a:p>
            <a:pPr lvl="0">
              <a:buFontTx/>
              <a:buChar char="-"/>
            </a:pPr>
            <a:r>
              <a:rPr lang="en-GB" dirty="0" smtClean="0"/>
              <a:t>The result can be shown as incidents per year or as years between incidents</a:t>
            </a:r>
          </a:p>
          <a:p>
            <a:pPr lvl="0">
              <a:buFontTx/>
              <a:buChar char="-"/>
            </a:pPr>
            <a:r>
              <a:rPr lang="en-GB" dirty="0" smtClean="0"/>
              <a:t>Before all AIS-data had to be in the same format and be imported together. It is now possible to import AIS data in several stages and in different format.</a:t>
            </a:r>
          </a:p>
          <a:p>
            <a:pPr lvl="0">
              <a:buFontTx/>
              <a:buChar char="-"/>
            </a:pPr>
            <a:endParaRPr lang="en-GB" dirty="0" smtClean="0"/>
          </a:p>
          <a:p>
            <a:pPr>
              <a:buNone/>
            </a:pPr>
            <a:r>
              <a:rPr lang="en-US" dirty="0" smtClean="0"/>
              <a:t>19 licenses of IWRAP MK II </a:t>
            </a:r>
          </a:p>
          <a:p>
            <a:pPr>
              <a:buNone/>
            </a:pPr>
            <a:r>
              <a:rPr lang="en-US" dirty="0" smtClean="0"/>
              <a:t>149 users of the free version</a:t>
            </a:r>
          </a:p>
          <a:p>
            <a:pPr>
              <a:buNone/>
            </a:pPr>
            <a:endParaRPr lang="da-DK" dirty="0" smtClean="0"/>
          </a:p>
          <a:p>
            <a:pPr>
              <a:buNone/>
            </a:pPr>
            <a:r>
              <a:rPr lang="da-DK" dirty="0" smtClean="0"/>
              <a:t>New </a:t>
            </a:r>
            <a:r>
              <a:rPr lang="da-DK" dirty="0" err="1" smtClean="0"/>
              <a:t>training</a:t>
            </a:r>
            <a:r>
              <a:rPr lang="da-DK" dirty="0" smtClean="0"/>
              <a:t> seminar  in November 2013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Pricing info for the commercial version is available at: </a:t>
            </a:r>
            <a:r>
              <a:rPr lang="en-US" u="sng" dirty="0" smtClean="0">
                <a:hlinkClick r:id="rId2"/>
              </a:rPr>
              <a:t>http://webshop.gatehouse.dk/</a:t>
            </a:r>
            <a:endParaRPr lang="da-DK" dirty="0" smtClean="0"/>
          </a:p>
          <a:p>
            <a:pPr>
              <a:buNone/>
            </a:pPr>
            <a:endParaRPr lang="da-DK" dirty="0" smtClean="0"/>
          </a:p>
          <a:p>
            <a:pPr lvl="0"/>
            <a:endParaRPr lang="da-DK" dirty="0" smtClean="0"/>
          </a:p>
          <a:p>
            <a:endParaRPr lang="en-US" dirty="0" smtClean="0"/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662363" y="120650"/>
            <a:ext cx="1735137" cy="5540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a-DK"/>
          </a:p>
        </p:txBody>
      </p:sp>
      <p:pic>
        <p:nvPicPr>
          <p:cNvPr id="6" name="Billede 5" descr="sofart_uk_rg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2488" y="220222"/>
            <a:ext cx="1656271" cy="36584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45000" y="5360988"/>
            <a:ext cx="190500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9569" y="2057896"/>
            <a:ext cx="3814762" cy="3670300"/>
          </a:xfrm>
          <a:prstGeom prst="rect">
            <a:avLst/>
          </a:prstGeom>
          <a:noFill/>
        </p:spPr>
      </p:pic>
      <p:pic>
        <p:nvPicPr>
          <p:cNvPr id="5" name="Object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07719" y="2054721"/>
            <a:ext cx="3814762" cy="3670300"/>
          </a:xfrm>
          <a:prstGeom prst="rect">
            <a:avLst/>
          </a:prstGeom>
          <a:noFill/>
          <a:ln w="9525">
            <a:miter lim="800000"/>
            <a:headEnd/>
            <a:tailEnd/>
          </a:ln>
          <a:effectLst/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15106" y="873918"/>
            <a:ext cx="8642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GB" sz="3200" b="1" dirty="0" err="1" smtClean="0">
                <a:solidFill>
                  <a:srgbClr val="1F1B52"/>
                </a:solidFill>
                <a:latin typeface="+mj-lt"/>
                <a:ea typeface="+mj-ea"/>
                <a:cs typeface="+mj-cs"/>
              </a:rPr>
              <a:t>Hammergat</a:t>
            </a:r>
            <a:r>
              <a:rPr lang="en-GB" sz="3200" b="1" dirty="0" smtClean="0">
                <a:solidFill>
                  <a:srgbClr val="1F1B52"/>
                </a:solidFill>
                <a:latin typeface="+mj-lt"/>
                <a:ea typeface="+mj-ea"/>
                <a:cs typeface="+mj-cs"/>
              </a:rPr>
              <a:t> TSS </a:t>
            </a:r>
            <a:endParaRPr lang="en-GB" sz="3200" b="1" dirty="0">
              <a:solidFill>
                <a:srgbClr val="1F1B5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288131" y="1593056"/>
            <a:ext cx="41036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GB" dirty="0" smtClean="0">
                <a:latin typeface="Tahoma" pitchFamily="34" charset="0"/>
              </a:rPr>
              <a:t>Before TSS</a:t>
            </a:r>
            <a:endParaRPr lang="en-GB" dirty="0">
              <a:latin typeface="Tahoma" pitchFamily="34" charset="0"/>
            </a:endParaRP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536281" y="1593056"/>
            <a:ext cx="43926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defPPr>
              <a:defRPr lang="da-DK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>
              <a:spcBef>
                <a:spcPct val="50000"/>
              </a:spcBef>
            </a:pPr>
            <a:r>
              <a:rPr lang="en-GB" dirty="0" smtClean="0">
                <a:latin typeface="Tahoma" pitchFamily="34" charset="0"/>
              </a:rPr>
              <a:t>After TSS</a:t>
            </a:r>
            <a:endParaRPr lang="en-GB" dirty="0">
              <a:latin typeface="Tahoma" pitchFamily="34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29275" y="5381625"/>
            <a:ext cx="190500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662362" y="3533775"/>
            <a:ext cx="5195887" cy="1847850"/>
          </a:xfrm>
        </p:spPr>
        <p:txBody>
          <a:bodyPr/>
          <a:lstStyle/>
          <a:p>
            <a:pPr lvl="0"/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                                           </a:t>
            </a:r>
            <a:r>
              <a:rPr lang="en-GB" sz="1800" dirty="0" smtClean="0">
                <a:solidFill>
                  <a:srgbClr val="0D326A"/>
                </a:solidFill>
              </a:rPr>
              <a:t/>
            </a:r>
            <a:br>
              <a:rPr lang="en-GB" sz="1800" dirty="0" smtClean="0">
                <a:solidFill>
                  <a:srgbClr val="0D326A"/>
                </a:solidFill>
              </a:rPr>
            </a:br>
            <a:endParaRPr lang="en-GB" sz="1800" dirty="0">
              <a:solidFill>
                <a:srgbClr val="0D326A"/>
              </a:solidFill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662363" y="120650"/>
            <a:ext cx="1735137" cy="5540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a-DK"/>
          </a:p>
        </p:txBody>
      </p:sp>
      <p:pic>
        <p:nvPicPr>
          <p:cNvPr id="6" name="Billede 5" descr="sofart_uk_rg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2488" y="220222"/>
            <a:ext cx="1656271" cy="365843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29275" y="5381625"/>
            <a:ext cx="190500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90525" y="1200150"/>
            <a:ext cx="84677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Risk management in Arctic waters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1F1B5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rcRect l="15677" t="14258" r="14489" b="21484"/>
          <a:stretch>
            <a:fillRect/>
          </a:stretch>
        </p:blipFill>
        <p:spPr bwMode="auto">
          <a:xfrm>
            <a:off x="1333500" y="1794895"/>
            <a:ext cx="6410325" cy="35867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662362" y="3533775"/>
            <a:ext cx="5195887" cy="1847850"/>
          </a:xfrm>
        </p:spPr>
        <p:txBody>
          <a:bodyPr/>
          <a:lstStyle/>
          <a:p>
            <a:pPr lvl="0"/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                                           </a:t>
            </a:r>
            <a:r>
              <a:rPr lang="en-GB" sz="1800" dirty="0" smtClean="0">
                <a:solidFill>
                  <a:srgbClr val="0D326A"/>
                </a:solidFill>
              </a:rPr>
              <a:t/>
            </a:r>
            <a:br>
              <a:rPr lang="en-GB" sz="1800" dirty="0" smtClean="0">
                <a:solidFill>
                  <a:srgbClr val="0D326A"/>
                </a:solidFill>
              </a:rPr>
            </a:br>
            <a:endParaRPr lang="en-GB" sz="1800" dirty="0">
              <a:solidFill>
                <a:srgbClr val="0D326A"/>
              </a:solidFill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662363" y="120650"/>
            <a:ext cx="1735137" cy="5540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a-DK"/>
          </a:p>
        </p:txBody>
      </p:sp>
      <p:pic>
        <p:nvPicPr>
          <p:cNvPr id="6" name="Billede 5" descr="sofart_uk_rg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2488" y="220222"/>
            <a:ext cx="1656271" cy="365843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29275" y="5381625"/>
            <a:ext cx="190500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90525" y="1200150"/>
            <a:ext cx="84677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Risk management in Arctic waters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1F1B5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5" cstate="print"/>
          <a:srcRect l="16538" t="13042" r="20814" b="1672"/>
          <a:stretch>
            <a:fillRect/>
          </a:stretch>
        </p:blipFill>
        <p:spPr bwMode="auto">
          <a:xfrm>
            <a:off x="3662362" y="1696368"/>
            <a:ext cx="4715237" cy="3903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5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4464" y="1696368"/>
            <a:ext cx="2398712" cy="1380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02" name="Picture 2" descr="http://space.aau.dk/aausat3/picts/pslvc20onsite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62027" y="3468088"/>
            <a:ext cx="1581149" cy="2356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662362" y="3533775"/>
            <a:ext cx="5195887" cy="1847850"/>
          </a:xfrm>
        </p:spPr>
        <p:txBody>
          <a:bodyPr/>
          <a:lstStyle/>
          <a:p>
            <a:pPr lvl="0"/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                                           </a:t>
            </a:r>
            <a:r>
              <a:rPr lang="en-GB" sz="1800" dirty="0" smtClean="0">
                <a:solidFill>
                  <a:srgbClr val="0D326A"/>
                </a:solidFill>
              </a:rPr>
              <a:t/>
            </a:r>
            <a:br>
              <a:rPr lang="en-GB" sz="1800" dirty="0" smtClean="0">
                <a:solidFill>
                  <a:srgbClr val="0D326A"/>
                </a:solidFill>
              </a:rPr>
            </a:br>
            <a:endParaRPr lang="en-GB" sz="1800" dirty="0">
              <a:solidFill>
                <a:srgbClr val="0D326A"/>
              </a:solidFill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662363" y="120650"/>
            <a:ext cx="1735137" cy="5540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a-DK"/>
          </a:p>
        </p:txBody>
      </p:sp>
      <p:pic>
        <p:nvPicPr>
          <p:cNvPr id="6" name="Billede 5" descr="sofart_uk_rg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2488" y="220222"/>
            <a:ext cx="1656271" cy="365843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9825" y="5381625"/>
            <a:ext cx="190500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90525" y="1200150"/>
            <a:ext cx="84677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Risk management in Arctic waters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1F1B5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5235" name="Picture 3"/>
          <p:cNvPicPr>
            <a:picLocks noChangeAspect="1" noChangeArrowheads="1"/>
          </p:cNvPicPr>
          <p:nvPr/>
        </p:nvPicPr>
        <p:blipFill>
          <a:blip r:embed="rId5" cstate="print"/>
          <a:srcRect l="16538" t="13042" r="20814" b="1672"/>
          <a:stretch>
            <a:fillRect/>
          </a:stretch>
        </p:blipFill>
        <p:spPr bwMode="auto">
          <a:xfrm>
            <a:off x="4339980" y="1696368"/>
            <a:ext cx="4037619" cy="33423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7502" y="1696368"/>
            <a:ext cx="2870559" cy="3448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662362" y="3533775"/>
            <a:ext cx="5195887" cy="1847850"/>
          </a:xfrm>
        </p:spPr>
        <p:txBody>
          <a:bodyPr/>
          <a:lstStyle/>
          <a:p>
            <a:pPr lvl="0"/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r>
              <a:rPr lang="en-US" sz="1800" dirty="0" smtClean="0"/>
              <a:t>                                           </a:t>
            </a:r>
            <a:r>
              <a:rPr lang="en-GB" sz="1800" dirty="0" smtClean="0">
                <a:solidFill>
                  <a:srgbClr val="0D326A"/>
                </a:solidFill>
              </a:rPr>
              <a:t/>
            </a:r>
            <a:br>
              <a:rPr lang="en-GB" sz="1800" dirty="0" smtClean="0">
                <a:solidFill>
                  <a:srgbClr val="0D326A"/>
                </a:solidFill>
              </a:rPr>
            </a:br>
            <a:endParaRPr lang="en-GB" sz="1800" dirty="0">
              <a:solidFill>
                <a:srgbClr val="0D326A"/>
              </a:solidFill>
            </a:endParaRPr>
          </a:p>
        </p:txBody>
      </p:sp>
      <p:sp>
        <p:nvSpPr>
          <p:cNvPr id="5124" name="Rectangle 4"/>
          <p:cNvSpPr>
            <a:spLocks noChangeArrowheads="1"/>
          </p:cNvSpPr>
          <p:nvPr/>
        </p:nvSpPr>
        <p:spPr bwMode="auto">
          <a:xfrm>
            <a:off x="3662363" y="120650"/>
            <a:ext cx="1735137" cy="554038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da-DK"/>
          </a:p>
        </p:txBody>
      </p:sp>
      <p:pic>
        <p:nvPicPr>
          <p:cNvPr id="6" name="Billede 5" descr="sofart_uk_rgb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52488" y="220222"/>
            <a:ext cx="1656271" cy="365843"/>
          </a:xfrm>
          <a:prstGeom prst="rect">
            <a:avLst/>
          </a:prstGeom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5381625"/>
            <a:ext cx="1905000" cy="1241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90525" y="1200150"/>
            <a:ext cx="8467725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1F1B5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Risk management in Arctic waters</a:t>
            </a:r>
            <a:endParaRPr kumimoji="0" lang="en-GB" sz="2400" b="1" i="0" u="none" strike="noStrike" kern="0" cap="none" spc="0" normalizeH="0" baseline="0" noProof="0" dirty="0">
              <a:ln>
                <a:noFill/>
              </a:ln>
              <a:solidFill>
                <a:srgbClr val="1F1B5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3666" name="Picture 2" descr="http://www.space.aau.dk/aausat3/picts/aisworld1303072307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7944" y="1721817"/>
            <a:ext cx="5846331" cy="3920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FSstandard">
  <a:themeElements>
    <a:clrScheme name="SFS PPP præsentation">
      <a:dk1>
        <a:srgbClr val="1C2A35"/>
      </a:dk1>
      <a:lt1>
        <a:srgbClr val="FFFFFF"/>
      </a:lt1>
      <a:dk2>
        <a:srgbClr val="1C2A35"/>
      </a:dk2>
      <a:lt2>
        <a:srgbClr val="FFFFFF"/>
      </a:lt2>
      <a:accent1>
        <a:srgbClr val="911738"/>
      </a:accent1>
      <a:accent2>
        <a:srgbClr val="95C5C6"/>
      </a:accent2>
      <a:accent3>
        <a:srgbClr val="8A8AB7"/>
      </a:accent3>
      <a:accent4>
        <a:srgbClr val="C0CF99"/>
      </a:accent4>
      <a:accent5>
        <a:srgbClr val="DDA820"/>
      </a:accent5>
      <a:accent6>
        <a:srgbClr val="DFEBF5"/>
      </a:accent6>
      <a:hlink>
        <a:srgbClr val="1C2A35"/>
      </a:hlink>
      <a:folHlink>
        <a:srgbClr val="1C2A35"/>
      </a:folHlink>
    </a:clrScheme>
    <a:fontScheme name="Larissa Klassisch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ont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18" charset="0"/>
          </a:defRPr>
        </a:defPPr>
      </a:lstStyle>
    </a:lnDef>
  </a:objectDefaults>
  <a:extraClrSchemeLst>
    <a:extraClrScheme>
      <a:clrScheme name="SFSstandar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FSstandard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FSstandard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9DC15ED8C2A2FD47B07DFC79D8C228B0" ma:contentTypeVersion="2" ma:contentTypeDescription="Opret et nyt dokument." ma:contentTypeScope="" ma:versionID="f46ea9f3534d3e55f19794da80a391c9">
  <xsd:schema xmlns:xsd="http://www.w3.org/2001/XMLSchema" xmlns:p="http://schemas.microsoft.com/office/2006/metadata/properties" targetNamespace="http://schemas.microsoft.com/office/2006/metadata/properties" ma:root="true" ma:fieldsID="79458e8cc01bc5f1f076b1628d37ae1a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 ma:readOnly="tru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880BFAF5-6F44-44E8-B50A-DA18CCFB5B8D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58DAA1F4-ECE0-4E97-8462-3D87F6A8F6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BEA516CC-EFF6-4A9D-AC37-6CEA866D88B6}">
  <ds:schemaRefs>
    <ds:schemaRef ds:uri="http://schemas.microsoft.com/office/2006/documentManagement/types"/>
    <ds:schemaRef ds:uri="http://purl.org/dc/elements/1.1/"/>
    <ds:schemaRef ds:uri="http://purl.org/dc/terms/"/>
    <ds:schemaRef ds:uri="http://purl.org/dc/dcmitype/"/>
    <ds:schemaRef ds:uri="http://www.w3.org/XML/1998/namespace"/>
    <ds:schemaRef ds:uri="http://schemas.microsoft.com/office/2006/metadata/propertie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SFSstandard</Template>
  <TotalTime>2439</TotalTime>
  <Words>106</Words>
  <Application>Microsoft Office PowerPoint</Application>
  <PresentationFormat>Skærmshow (4:3)</PresentationFormat>
  <Paragraphs>54</Paragraphs>
  <Slides>10</Slides>
  <Notes>5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Integrerede OLE-servere</vt:lpstr>
      </vt:variant>
      <vt:variant>
        <vt:i4>1</vt:i4>
      </vt:variant>
      <vt:variant>
        <vt:lpstr>Diastitler</vt:lpstr>
      </vt:variant>
      <vt:variant>
        <vt:i4>10</vt:i4>
      </vt:variant>
    </vt:vector>
  </HeadingPairs>
  <TitlesOfParts>
    <vt:vector size="12" baseType="lpstr">
      <vt:lpstr>SFSstandard</vt:lpstr>
      <vt:lpstr>Microsoft Draw Drawing</vt:lpstr>
      <vt:lpstr>Report from rapporteur regarding Risk Management and Risk Models Monitoring item M1  Jakob Bang Danish Maritime Authority</vt:lpstr>
      <vt:lpstr>Dias nummer 2</vt:lpstr>
      <vt:lpstr>Dias nummer 3</vt:lpstr>
      <vt:lpstr>New version of IWRAP MKII, January 2013</vt:lpstr>
      <vt:lpstr>Dias nummer 5</vt:lpstr>
      <vt:lpstr>                                                     </vt:lpstr>
      <vt:lpstr>                                                     </vt:lpstr>
      <vt:lpstr>                                                     </vt:lpstr>
      <vt:lpstr>                                                     </vt:lpstr>
      <vt:lpstr>Dias nummer 10</vt:lpstr>
    </vt:vector>
  </TitlesOfParts>
  <Company>Søfartsstyrelsen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Dansk søfart – Søfartsstyrelsens rolle</dc:title>
  <dc:creator>MMJ</dc:creator>
  <cp:lastModifiedBy>cjb-sfs</cp:lastModifiedBy>
  <cp:revision>411</cp:revision>
  <cp:lastPrinted>2005-12-08T11:06:53Z</cp:lastPrinted>
  <dcterms:created xsi:type="dcterms:W3CDTF">2006-03-22T13:32:14Z</dcterms:created>
  <dcterms:modified xsi:type="dcterms:W3CDTF">2013-04-22T08:02:31Z</dcterms:modified>
</cp:coreProperties>
</file>