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84" r:id="rId2"/>
    <p:sldMasterId id="2147483697" r:id="rId3"/>
    <p:sldMasterId id="2147483709" r:id="rId4"/>
  </p:sldMasterIdLst>
  <p:notesMasterIdLst>
    <p:notesMasterId r:id="rId13"/>
  </p:notesMasterIdLst>
  <p:handoutMasterIdLst>
    <p:handoutMasterId r:id="rId14"/>
  </p:handoutMasterIdLst>
  <p:sldIdLst>
    <p:sldId id="282" r:id="rId5"/>
    <p:sldId id="310" r:id="rId6"/>
    <p:sldId id="309" r:id="rId7"/>
    <p:sldId id="291" r:id="rId8"/>
    <p:sldId id="311" r:id="rId9"/>
    <p:sldId id="312" r:id="rId10"/>
    <p:sldId id="315" r:id="rId11"/>
    <p:sldId id="314" r:id="rId12"/>
  </p:sldIdLst>
  <p:sldSz cx="9144000" cy="6858000" type="screen4x3"/>
  <p:notesSz cx="6881813" cy="10002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fld id="{DF81C150-0C25-4BE8-AF23-F58B6523BF54}" type="datetimeFigureOut">
              <a:rPr lang="en-GB" smtClean="0"/>
              <a:t>13/10/2013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fld id="{DCB40FEB-51FB-466F-9547-70CDAC9DAC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79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fld id="{0ABB1C9B-78FF-4639-8571-D076D3CBD0C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50888"/>
            <a:ext cx="4997450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478" tIns="48239" rIns="96478" bIns="4823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751348"/>
            <a:ext cx="5505450" cy="4501277"/>
          </a:xfrm>
          <a:prstGeom prst="rect">
            <a:avLst/>
          </a:prstGeom>
        </p:spPr>
        <p:txBody>
          <a:bodyPr vert="horz" lIns="96478" tIns="48239" rIns="96478" bIns="4823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fld id="{F9C69CE1-47DD-44FA-9C25-ECF1E2E4A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552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697BC-C5FD-4EDA-A2AD-7A83BEFC1ADB}" type="datetime1">
              <a:rPr lang="en-GB" smtClean="0"/>
              <a:t>13/10/2013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CAC1F-47E9-4AED-A164-6EB508E93A9C}" type="datetime1">
              <a:rPr lang="en-GB" smtClean="0"/>
              <a:t>13/10/2013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C0ADF-FFEF-4C0A-96E5-8CAB62597BE0}" type="datetime1">
              <a:rPr lang="en-GB" smtClean="0"/>
              <a:t>13/10/2013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0A5C2-A295-4E60-AEF2-F5BB2BA3C066}" type="datetime1">
              <a:rPr lang="en-GB" smtClean="0"/>
              <a:t>13/10/2013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817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E75CB-5144-4D12-9653-359448127CE3}" type="datetime1">
              <a:rPr lang="en-GB" smtClean="0"/>
              <a:t>13/10/2013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7842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DD0BA-240E-41F4-B8E5-1B248107C0FF}" type="datetime1">
              <a:rPr lang="en-GB" smtClean="0"/>
              <a:t>13/10/2013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2134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8AD98-9027-45B0-878D-D865F08BC81A}" type="datetime1">
              <a:rPr lang="en-GB" smtClean="0"/>
              <a:t>13/10/2013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2409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F0430-53D8-4BDE-99C9-2B5BAD4C2EAC}" type="datetime1">
              <a:rPr lang="en-GB" smtClean="0"/>
              <a:t>13/10/2013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0425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96AD8-BCA0-49A7-8DF7-1E7712B1B557}" type="datetime1">
              <a:rPr lang="en-GB" smtClean="0"/>
              <a:t>13/10/2013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869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2B44-4683-4EDD-8913-66F6166AA286}" type="datetime1">
              <a:rPr lang="en-GB" smtClean="0"/>
              <a:t>13/10/2013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403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E4BB4-E63A-407F-B98A-E542507256E3}" type="datetime1">
              <a:rPr lang="en-GB" smtClean="0"/>
              <a:t>13/10/2013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842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D67E-3F65-419B-8FEE-8CA74873718A}" type="datetime1">
              <a:rPr lang="en-GB" smtClean="0"/>
              <a:t>13/10/2013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DEB43-18FE-41AE-89CB-B0B3F4D725E5}" type="datetime1">
              <a:rPr lang="en-GB" smtClean="0"/>
              <a:t>13/10/2013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0660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E83D5-428F-44AB-958C-E388ED2FC37B}" type="datetime1">
              <a:rPr lang="en-GB" smtClean="0"/>
              <a:t>13/10/2013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4058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78425-DE32-474E-B7A1-4AD99BAA0CAB}" type="datetime1">
              <a:rPr lang="en-GB" smtClean="0"/>
              <a:t>13/10/2013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8479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E4D6-F381-4CF9-A276-E0FB9E47A64D}" type="datetime1">
              <a:rPr lang="en-GB" smtClean="0"/>
              <a:t>13/10/2013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693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F5AA3-5D24-4955-80E3-FAEDE90C78B5}" type="datetime1">
              <a:rPr lang="en-GB" smtClean="0"/>
              <a:t>13/10/2013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2654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F8FD7-9D29-407D-B96A-EC0649DADCAE}" type="datetime1">
              <a:rPr lang="en-GB" smtClean="0"/>
              <a:t>13/10/2013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3982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67BE1-B3D7-4C09-BC53-1198E49D9CD4}" type="datetime1">
              <a:rPr lang="en-GB" smtClean="0"/>
              <a:t>13/10/2013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6867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20B91-32D5-476F-B98E-8D320C8F0189}" type="datetime1">
              <a:rPr lang="en-GB" smtClean="0"/>
              <a:t>13/10/2013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3256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B9CC6-0FCB-47E7-B01A-AAF1BCDEBF6E}" type="datetime1">
              <a:rPr lang="en-GB" smtClean="0"/>
              <a:t>13/10/2013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0948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84606-22EB-40B7-8F2B-9232E640C341}" type="datetime1">
              <a:rPr lang="en-GB" smtClean="0"/>
              <a:t>13/10/2013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922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3F069-C4C3-462D-B225-B0C81F5D4155}" type="datetime1">
              <a:rPr lang="en-GB" smtClean="0"/>
              <a:t>13/10/2013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DDE40-C6D3-4DBE-A8C2-5A171F5DB3A0}" type="datetime1">
              <a:rPr lang="en-GB" smtClean="0"/>
              <a:t>13/10/2013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0965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1496-FA27-47FB-A816-70A6FC98617E}" type="datetime1">
              <a:rPr lang="en-GB" smtClean="0"/>
              <a:t>13/10/2013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470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C4FA-C739-4A20-9248-8316F70CB667}" type="datetime1">
              <a:rPr lang="en-GB" smtClean="0"/>
              <a:t>13/10/2013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8263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D8835-A715-4882-893D-0E6F4BB61EC5}" type="datetime1">
              <a:rPr lang="en-GB" smtClean="0"/>
              <a:t>13/10/2013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9625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9702-5C62-48CA-A7C6-FCC5184358F8}" type="datetime1">
              <a:rPr lang="en-GB" smtClean="0"/>
              <a:t>13/10/2013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4697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A33EA-FD3A-473C-957D-A3436392F706}" type="datetime1">
              <a:rPr lang="en-GB" smtClean="0"/>
              <a:t>13/10/2013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3370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FE7EB-EB99-40D0-80D3-6AE06FF539EF}" type="datetime1">
              <a:rPr lang="en-GB" smtClean="0"/>
              <a:t>13/10/2013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30168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A88B4-D2D6-4392-B55E-73EE6B1D5231}" type="datetime1">
              <a:rPr lang="en-GB" smtClean="0"/>
              <a:t>13/10/2013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4573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05055-E892-4394-89F2-17FABD50DB32}" type="datetime1">
              <a:rPr lang="en-GB" smtClean="0"/>
              <a:t>13/10/2013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5137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01830-716D-4124-8D72-850C498C9A5F}" type="datetime1">
              <a:rPr lang="en-GB" smtClean="0"/>
              <a:t>13/10/2013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827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6BF2D-F824-468D-AA9A-C20BCFCC46C8}" type="datetime1">
              <a:rPr lang="en-GB" smtClean="0"/>
              <a:t>13/10/2013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CC9F6-A5A4-46DD-8EC0-13E6E4CC852E}" type="datetime1">
              <a:rPr lang="en-GB" smtClean="0"/>
              <a:t>13/10/2013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6530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484B7-793C-4381-BE1B-93D14A4E390D}" type="datetime1">
              <a:rPr lang="en-GB" smtClean="0"/>
              <a:t>13/10/2013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67985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95DCC-D44E-4C83-A11A-16C28EBAA707}" type="datetime1">
              <a:rPr lang="en-GB" smtClean="0"/>
              <a:t>13/10/2013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40489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1DE3C-6484-4ABF-81B5-B843F393F054}" type="datetime1">
              <a:rPr lang="en-GB" smtClean="0"/>
              <a:t>13/10/2013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50291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DE90F-5432-40D6-A9FB-B69CFE66E35D}" type="datetime1">
              <a:rPr lang="en-GB" smtClean="0"/>
              <a:t>13/10/2013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1564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E6CA-C70C-4161-AE7E-2B77FF548B6F}" type="datetime1">
              <a:rPr lang="en-GB" smtClean="0"/>
              <a:t>13/10/2013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750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AFDF1-044D-4769-847F-AEB1168987C4}" type="datetime1">
              <a:rPr lang="en-GB" smtClean="0"/>
              <a:t>13/10/2013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6693-7746-4678-AA28-F03433B20C2D}" type="datetime1">
              <a:rPr lang="en-GB" smtClean="0"/>
              <a:t>13/10/2013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821CB-A75A-4DEB-9148-0DA66AB395C7}" type="datetime1">
              <a:rPr lang="en-GB" smtClean="0"/>
              <a:t>13/10/2013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C3C5-EFCD-4109-85C2-ECA7097DCD53}" type="datetime1">
              <a:rPr lang="en-GB" smtClean="0"/>
              <a:t>13/10/2013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BE4AD-32DA-4E25-9D8A-7F9322D0E6BF}" type="datetime1">
              <a:rPr lang="en-GB" smtClean="0"/>
              <a:t>13/10/2013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2538A7-311B-4417-A4A5-6DBB257604D3}" type="datetime1">
              <a:rPr lang="en-GB" smtClean="0"/>
              <a:t>13/10/2013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GB" smtClean="0"/>
              <a:t>The IALA WWA brief to EEP-21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550331"/>
            <a:ext cx="755452" cy="103964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F310C-86DF-4577-A026-BD029F6967C5}" type="datetime1">
              <a:rPr lang="en-GB" smtClean="0"/>
              <a:t>13/10/2013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055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CE831-4FD1-4BA6-B73E-7D71B9E3A188}" type="datetime1">
              <a:rPr lang="en-GB" smtClean="0"/>
              <a:t>13/10/2013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337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4F717-5095-4C29-8832-F995ED14321E}" type="datetime1">
              <a:rPr lang="en-GB" smtClean="0"/>
              <a:t>13/10/2013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IALA WWA brief to EEP-21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1844825"/>
            <a:ext cx="704106" cy="96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472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g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849488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The IALA World-Wide Academy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539552" y="4509120"/>
            <a:ext cx="7854696" cy="1176536"/>
          </a:xfrm>
        </p:spPr>
        <p:txBody>
          <a:bodyPr/>
          <a:lstStyle/>
          <a:p>
            <a:r>
              <a:rPr lang="en-GB" dirty="0" smtClean="0"/>
              <a:t>Stephen </a:t>
            </a:r>
            <a:r>
              <a:rPr lang="en-GB" dirty="0"/>
              <a:t>Bennett; Programme Manager </a:t>
            </a:r>
            <a:r>
              <a:rPr lang="en-GB"/>
              <a:t>IALA </a:t>
            </a:r>
            <a:r>
              <a:rPr lang="en-GB" smtClean="0"/>
              <a:t>WWA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37557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709" y="1935163"/>
            <a:ext cx="5852582" cy="438943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The Academy’s Task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CA789-66CD-4CA7-9092-00B29B98C87B}" type="datetime1">
              <a:rPr lang="en-GB" smtClean="0"/>
              <a:t>13/10/2013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286000" y="3105835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6000" smtClean="0"/>
              <a:t>78 </a:t>
            </a:r>
            <a:r>
              <a:rPr lang="en-GB" sz="6000" dirty="0"/>
              <a:t>States</a:t>
            </a:r>
          </a:p>
          <a:p>
            <a:r>
              <a:rPr lang="en-GB" sz="6000" dirty="0"/>
              <a:t>In 7 Regions</a:t>
            </a:r>
          </a:p>
        </p:txBody>
      </p:sp>
    </p:spTree>
    <p:extLst>
      <p:ext uri="{BB962C8B-B14F-4D97-AF65-F5344CB8AC3E}">
        <p14:creationId xmlns:p14="http://schemas.microsoft.com/office/powerpoint/2010/main" val="61725295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7571184" cy="78069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Academy Update since Mar 13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“</a:t>
            </a:r>
            <a:r>
              <a:rPr lang="en-US" sz="2400" i="1" dirty="0"/>
              <a:t>The IALA World-Wide Academy is the vehicle by which IALA delivers training and capacity building</a:t>
            </a:r>
            <a:r>
              <a:rPr lang="en-US" sz="2400" i="1" dirty="0" smtClean="0"/>
              <a:t>”</a:t>
            </a:r>
          </a:p>
          <a:p>
            <a:r>
              <a:rPr lang="en-US" sz="2400" b="1" dirty="0" smtClean="0"/>
              <a:t>Capacity Building Stage 1 - Awareness</a:t>
            </a:r>
            <a:endParaRPr lang="en-US" sz="2400" dirty="0" smtClean="0"/>
          </a:p>
          <a:p>
            <a:pPr lvl="1"/>
            <a:r>
              <a:rPr lang="en-US" sz="2000" dirty="0" smtClean="0"/>
              <a:t>Level 1+ awareness seminar to 16 States from South and East Asia – Bangkok June 2013</a:t>
            </a:r>
          </a:p>
          <a:p>
            <a:pPr lvl="1"/>
            <a:r>
              <a:rPr lang="en-US" sz="2000" dirty="0" smtClean="0"/>
              <a:t>Level 1+ awareness seminar to 10 French-speaking African States – Nouakchott, Mauritania end September 2013</a:t>
            </a:r>
          </a:p>
          <a:p>
            <a:pPr lvl="1"/>
            <a:r>
              <a:rPr lang="en-US" sz="2000" dirty="0" smtClean="0"/>
              <a:t>Academy Expert brief </a:t>
            </a:r>
            <a:r>
              <a:rPr lang="en-US" sz="2000" smtClean="0"/>
              <a:t>Colombia September 2013</a:t>
            </a:r>
            <a:endParaRPr lang="en-US" sz="2000" dirty="0" smtClean="0"/>
          </a:p>
          <a:p>
            <a:pPr lvl="1"/>
            <a:r>
              <a:rPr lang="en-GB" sz="2000" dirty="0"/>
              <a:t>Regional Forum on Vessel Traffic </a:t>
            </a:r>
            <a:r>
              <a:rPr lang="en-GB" sz="2000" dirty="0" smtClean="0"/>
              <a:t>Services Singapore October 2013</a:t>
            </a:r>
          </a:p>
          <a:p>
            <a:pPr lvl="1"/>
            <a:r>
              <a:rPr lang="en-GB" sz="2000" dirty="0" smtClean="0"/>
              <a:t>South Africa and Islands (SAGNEP) October 2013</a:t>
            </a:r>
          </a:p>
          <a:p>
            <a:r>
              <a:rPr lang="en-GB" sz="2400" b="1" dirty="0" smtClean="0"/>
              <a:t>Stage 2 – Needs Assessment</a:t>
            </a:r>
            <a:endParaRPr lang="en-GB" sz="2400" dirty="0" smtClean="0"/>
          </a:p>
          <a:p>
            <a:pPr lvl="1"/>
            <a:r>
              <a:rPr lang="en-GB" sz="2000" dirty="0" smtClean="0"/>
              <a:t>Mauritius March 2013</a:t>
            </a:r>
          </a:p>
          <a:p>
            <a:pPr lvl="1"/>
            <a:r>
              <a:rPr lang="en-GB" sz="2000" dirty="0" smtClean="0"/>
              <a:t>Cameroon October 2013; Vanuatu November 2013</a:t>
            </a:r>
            <a:endParaRPr lang="en-GB" sz="2000" dirty="0"/>
          </a:p>
          <a:p>
            <a:pPr lvl="1"/>
            <a:r>
              <a:rPr lang="en-US" sz="2000" dirty="0" smtClean="0"/>
              <a:t>Board Strategy Paper on Stage 2 priorities based on risk</a:t>
            </a:r>
          </a:p>
          <a:p>
            <a:endParaRPr lang="en-US" sz="2400" i="1" dirty="0" smtClean="0"/>
          </a:p>
          <a:p>
            <a:pPr marL="393192" lvl="1" indent="0">
              <a:buNone/>
            </a:pPr>
            <a:endParaRPr lang="en-US" sz="2200" i="1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743A2-7F5F-4BD8-8941-ACA8C7B4F8F4}" type="datetime1">
              <a:rPr lang="en-GB" smtClean="0"/>
              <a:t>13/10/2013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03898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ctr"/>
            <a:r>
              <a:rPr lang="en-GB" dirty="0" smtClean="0"/>
              <a:t>“Delivering as One”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67544" y="1599497"/>
            <a:ext cx="5256584" cy="4434840"/>
          </a:xfrm>
        </p:spPr>
        <p:txBody>
          <a:bodyPr>
            <a:normAutofit/>
          </a:bodyPr>
          <a:lstStyle/>
          <a:p>
            <a:r>
              <a:rPr lang="en-GB" dirty="0"/>
              <a:t>Academy capacity-building forms part of the United Nations “</a:t>
            </a:r>
            <a:r>
              <a:rPr lang="en-GB" b="1" i="1" dirty="0"/>
              <a:t>Delivering as One</a:t>
            </a:r>
            <a:r>
              <a:rPr lang="en-GB" dirty="0"/>
              <a:t>” </a:t>
            </a:r>
            <a:r>
              <a:rPr lang="en-GB" dirty="0" smtClean="0"/>
              <a:t>initiative</a:t>
            </a:r>
          </a:p>
          <a:p>
            <a:r>
              <a:rPr lang="en-GB" dirty="0"/>
              <a:t>A</a:t>
            </a:r>
            <a:r>
              <a:rPr lang="en-GB" dirty="0" smtClean="0"/>
              <a:t>im </a:t>
            </a:r>
            <a:r>
              <a:rPr lang="en-GB" dirty="0"/>
              <a:t>to achieve compliance </a:t>
            </a:r>
            <a:r>
              <a:rPr lang="en-GB" dirty="0" smtClean="0"/>
              <a:t>by National Authorities with </a:t>
            </a:r>
            <a:r>
              <a:rPr lang="en-GB" dirty="0"/>
              <a:t>international </a:t>
            </a:r>
            <a:r>
              <a:rPr lang="en-GB" dirty="0" smtClean="0"/>
              <a:t>obligations</a:t>
            </a:r>
          </a:p>
          <a:p>
            <a:r>
              <a:rPr lang="en-GB" dirty="0" smtClean="0"/>
              <a:t>Improvement </a:t>
            </a:r>
            <a:r>
              <a:rPr lang="en-GB" dirty="0"/>
              <a:t>in safety of navigation and the protection of the marine environment on a global </a:t>
            </a:r>
            <a:r>
              <a:rPr lang="en-GB" dirty="0" smtClean="0"/>
              <a:t>basis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262" y="1754027"/>
            <a:ext cx="2822404" cy="3763205"/>
          </a:xfrm>
          <a:ln w="22225">
            <a:solidFill>
              <a:srgbClr val="0070C0"/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F0F81-DE28-45ED-B316-12469F45502F}" type="datetime1">
              <a:rPr lang="en-GB" smtClean="0"/>
              <a:t>13/10/2013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47664" y="6356350"/>
            <a:ext cx="5760640" cy="365125"/>
          </a:xfrm>
        </p:spPr>
        <p:txBody>
          <a:bodyPr/>
          <a:lstStyle/>
          <a:p>
            <a:r>
              <a:rPr lang="en-GB" smtClean="0"/>
              <a:t>The IALA WWA brief to EEP-21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874" y="5539763"/>
            <a:ext cx="715156" cy="93906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5644554"/>
            <a:ext cx="640085" cy="8808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2426" y="5714021"/>
            <a:ext cx="1971675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65127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1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2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Training - General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VTS/Level 1 AtoN Managers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GB" dirty="0" smtClean="0"/>
              <a:t>Level 2 Technicians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258816" cy="3218656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V-103/1  V103/4</a:t>
            </a:r>
          </a:p>
          <a:p>
            <a:r>
              <a:rPr lang="en-GB" dirty="0" smtClean="0"/>
              <a:t>New Guideline (not model course) on Train the (VTS) Trainer </a:t>
            </a:r>
            <a:endParaRPr lang="en-GB" dirty="0" smtClean="0"/>
          </a:p>
          <a:p>
            <a:r>
              <a:rPr lang="en-GB" dirty="0" smtClean="0"/>
              <a:t>E-141/1 </a:t>
            </a:r>
            <a:r>
              <a:rPr lang="en-GB" dirty="0" smtClean="0"/>
              <a:t>Level 1 AtoN manager</a:t>
            </a:r>
          </a:p>
          <a:p>
            <a:r>
              <a:rPr lang="en-GB" dirty="0" smtClean="0"/>
              <a:t>E-141/2 Senior Manager</a:t>
            </a:r>
          </a:p>
          <a:p>
            <a:r>
              <a:rPr lang="en-GB" dirty="0" smtClean="0"/>
              <a:t>IALA.WWA.L1.3 Risk Management </a:t>
            </a:r>
            <a:endParaRPr lang="en-GB" dirty="0" smtClean="0"/>
          </a:p>
          <a:p>
            <a:r>
              <a:rPr lang="en-GB" dirty="0" smtClean="0"/>
              <a:t>IALA.WWA.L1.4 </a:t>
            </a:r>
            <a:r>
              <a:rPr lang="en-GB" dirty="0" smtClean="0"/>
              <a:t>Introduction to </a:t>
            </a:r>
            <a:r>
              <a:rPr lang="en-GB" dirty="0" smtClean="0"/>
              <a:t>e-Navigation available Dec 13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146648"/>
          </a:xfrm>
        </p:spPr>
        <p:txBody>
          <a:bodyPr>
            <a:normAutofit/>
          </a:bodyPr>
          <a:lstStyle/>
          <a:p>
            <a:pPr marL="274320" lvl="1" indent="-274320">
              <a:buClr>
                <a:schemeClr val="accent3"/>
              </a:buClr>
              <a:buSzPct val="95000"/>
            </a:pPr>
            <a:r>
              <a:rPr lang="en-GB" dirty="0" smtClean="0"/>
              <a:t>IALA.WWA.L2.0 </a:t>
            </a:r>
            <a:r>
              <a:rPr lang="en-GB" dirty="0" smtClean="0"/>
              <a:t>– </a:t>
            </a:r>
            <a:r>
              <a:rPr lang="en-GB" b="1" dirty="0"/>
              <a:t>Updated overview  (</a:t>
            </a:r>
            <a:r>
              <a:rPr lang="en-GB" dirty="0"/>
              <a:t>10.3.1)</a:t>
            </a:r>
          </a:p>
          <a:p>
            <a:r>
              <a:rPr lang="en-GB" dirty="0" smtClean="0"/>
              <a:t>L2.1.1 – L2.11.7 </a:t>
            </a:r>
          </a:p>
          <a:p>
            <a:pPr lvl="1"/>
            <a:r>
              <a:rPr lang="en-GB" dirty="0" smtClean="0"/>
              <a:t>25 published (Actions 20-28 from EEP-20)</a:t>
            </a:r>
          </a:p>
          <a:p>
            <a:pPr lvl="1"/>
            <a:r>
              <a:rPr lang="en-GB" dirty="0" smtClean="0"/>
              <a:t>Final </a:t>
            </a:r>
            <a:r>
              <a:rPr lang="en-GB" dirty="0" smtClean="0"/>
              <a:t>8 output from </a:t>
            </a:r>
            <a:r>
              <a:rPr lang="en-GB" dirty="0" smtClean="0"/>
              <a:t>EEP-21</a:t>
            </a:r>
          </a:p>
          <a:p>
            <a:pPr lvl="1"/>
            <a:r>
              <a:rPr lang="en-GB" dirty="0" smtClean="0"/>
              <a:t>Complete </a:t>
            </a:r>
            <a:r>
              <a:rPr lang="en-GB" dirty="0" smtClean="0"/>
              <a:t>set available Dec 13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EDA0-51BA-4D81-9EDE-F6E4BDC85C30}" type="datetime1">
              <a:rPr lang="en-GB" smtClean="0"/>
              <a:t>13/10/2013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7584" y="5805264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All available on </a:t>
            </a:r>
            <a:r>
              <a:rPr lang="en-GB" dirty="0" smtClean="0"/>
              <a:t>www.iala-aism.org/academy/training/publications </a:t>
            </a:r>
            <a:r>
              <a:rPr lang="en-GB" b="1" dirty="0" smtClean="0"/>
              <a:t>and </a:t>
            </a:r>
            <a:r>
              <a:rPr lang="en-GB" dirty="0" smtClean="0"/>
              <a:t>on main website publications/model courses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065199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 build="p"/>
      <p:bldP spid="9" grpId="0" uiExpand="1" build="p"/>
      <p:bldP spid="11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Academy-delivered Courses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Risk Management workshop Madrid November 2013</a:t>
            </a:r>
          </a:p>
          <a:p>
            <a:r>
              <a:rPr lang="en-GB" dirty="0" smtClean="0"/>
              <a:t>Level 1 course (Modules 1-3) to SW Pacific in PNG November 2013 with AMSA</a:t>
            </a:r>
          </a:p>
          <a:p>
            <a:r>
              <a:rPr lang="en-GB" dirty="0" smtClean="0"/>
              <a:t>Full one-month Level 1 course IALA HQ</a:t>
            </a:r>
          </a:p>
          <a:p>
            <a:pPr lvl="1"/>
            <a:r>
              <a:rPr lang="en-GB" dirty="0" smtClean="0"/>
              <a:t>17 March – 11 April 2014 – pre-qualification now available on the Academy website page (latest news)</a:t>
            </a:r>
          </a:p>
          <a:p>
            <a:r>
              <a:rPr lang="en-GB" dirty="0" smtClean="0"/>
              <a:t>e-Learning </a:t>
            </a:r>
            <a:r>
              <a:rPr lang="en-GB" dirty="0" smtClean="0"/>
              <a:t>proposed through website in due course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5E211-109D-4681-A987-7D9A104D9709}" type="datetime1">
              <a:rPr lang="en-GB" smtClean="0"/>
              <a:t>13/10/2013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09690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IALA Experts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7 VTS experts</a:t>
            </a:r>
          </a:p>
          <a:p>
            <a:r>
              <a:rPr lang="en-GB" dirty="0" smtClean="0"/>
              <a:t>5 e-Navigation experts</a:t>
            </a:r>
          </a:p>
          <a:p>
            <a:r>
              <a:rPr lang="en-GB" sz="3600" b="1" dirty="0" smtClean="0"/>
              <a:t>4 AtoN experts – more needed – apply today!</a:t>
            </a:r>
          </a:p>
          <a:p>
            <a:endParaRPr lang="en-GB" dirty="0"/>
          </a:p>
          <a:p>
            <a:r>
              <a:rPr lang="en-GB" dirty="0" smtClean="0"/>
              <a:t>Details on Academy website/Capacity Building/Experts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D67E-3F65-419B-8FEE-8CA74873718A}" type="datetime1">
              <a:rPr lang="en-GB" smtClean="0"/>
              <a:t>13/10/2013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35882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IALA WWA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Questions?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FCC2D-8355-49E7-AC28-50285D787B27}" type="datetime1">
              <a:rPr lang="en-GB" smtClean="0"/>
              <a:t>13/10/2013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EEP-21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3" r="109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629932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1432</TotalTime>
  <Words>397</Words>
  <Application>Microsoft Office PowerPoint</Application>
  <PresentationFormat>On-screen Show (4:3)</PresentationFormat>
  <Paragraphs>72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Flow</vt:lpstr>
      <vt:lpstr>Custom Design</vt:lpstr>
      <vt:lpstr>1_Custom Design</vt:lpstr>
      <vt:lpstr>2_Custom Design</vt:lpstr>
      <vt:lpstr>The IALA World-Wide Academy</vt:lpstr>
      <vt:lpstr>The Academy’s Task</vt:lpstr>
      <vt:lpstr>Academy Update since Mar 13</vt:lpstr>
      <vt:lpstr>“Delivering as One”</vt:lpstr>
      <vt:lpstr>Training - General</vt:lpstr>
      <vt:lpstr>Academy-delivered Courses</vt:lpstr>
      <vt:lpstr>IALA Experts</vt:lpstr>
      <vt:lpstr>IALA WWA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IALA Training Level 1</dc:title>
  <dc:creator>stephen</dc:creator>
  <cp:lastModifiedBy>stephen</cp:lastModifiedBy>
  <cp:revision>308</cp:revision>
  <cp:lastPrinted>2013-08-12T13:04:02Z</cp:lastPrinted>
  <dcterms:created xsi:type="dcterms:W3CDTF">2010-10-18T11:26:06Z</dcterms:created>
  <dcterms:modified xsi:type="dcterms:W3CDTF">2013-10-13T13:54:53Z</dcterms:modified>
</cp:coreProperties>
</file>