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71" r:id="rId3"/>
    <p:sldId id="260" r:id="rId4"/>
    <p:sldId id="262" r:id="rId5"/>
    <p:sldId id="263" r:id="rId6"/>
    <p:sldId id="266" r:id="rId7"/>
    <p:sldId id="265" r:id="rId8"/>
    <p:sldId id="257" r:id="rId9"/>
    <p:sldId id="261" r:id="rId10"/>
    <p:sldId id="259" r:id="rId11"/>
    <p:sldId id="268" r:id="rId12"/>
    <p:sldId id="269" r:id="rId13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2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8BA7C-C276-4B6D-96D1-AB4F41D42AEF}" type="datetimeFigureOut">
              <a:rPr lang="nb-NO" smtClean="0"/>
              <a:pPr/>
              <a:t>2013-10-14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018D-9C85-4E67-992A-A277AF9A9724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 noProof="0" smtClean="0"/>
              <a:t>Klikk for å redigere tittelstil</a:t>
            </a:r>
            <a:endParaRPr lang="en-GB" noProof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Klikk for å redigere undertittelstil i malen</a:t>
            </a:r>
            <a:endParaRPr lang="en-GB" noProof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en-GB" noProof="0" smtClean="0"/>
              <a:pPr/>
              <a:t>14/10/2013</a:t>
            </a:fld>
            <a:endParaRPr lang="en-GB" noProof="0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Tittellysbil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8194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038600"/>
            <a:ext cx="7772400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838200" y="64008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>
              <a:solidFill>
                <a:srgbClr val="FFFFFF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76600" y="64008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>
              <a:solidFill>
                <a:srgbClr val="FFFFFF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4008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F73A34-FB47-43E9-9A65-0FEE99E9A49F}" type="slidenum">
              <a:rPr lang="nb-NO">
                <a:solidFill>
                  <a:srgbClr val="FFFFFF"/>
                </a:solidFill>
              </a:rPr>
              <a:pPr/>
              <a:t>‹#›</a:t>
            </a:fld>
            <a:endParaRPr lang="nb-NO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GB" noProof="0" smtClean="0"/>
              <a:t>Klikk for å redigere tittelstil</a:t>
            </a:r>
            <a:endParaRPr lang="en-GB" noProof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n-GB" noProof="0" smtClean="0"/>
              <a:t>Klikk for å redigere tekststiler i malen</a:t>
            </a:r>
          </a:p>
          <a:p>
            <a:pPr lvl="1"/>
            <a:r>
              <a:rPr lang="en-GB" noProof="0" smtClean="0"/>
              <a:t>Andre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en-GB" noProof="0" smtClean="0"/>
              <a:pPr/>
              <a:t>14/10/2013</a:t>
            </a:fld>
            <a:endParaRPr lang="en-GB" noProof="0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2544-22BB-4A13-BDAD-F61CA1F26C75}" type="datetimeFigureOut">
              <a:rPr lang="nb-NO" smtClean="0"/>
              <a:pPr/>
              <a:t>2013-10-14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A575D-4580-4107-89D3-CD94182A45C6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6096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85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7400" y="64770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1243D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1243D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5200" y="64770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1243D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667E18-EFEB-4794-B8AF-F606FC11D60E}" type="slidenum">
              <a:rPr lang="nb-NO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5" autoUpdateAnimBg="0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243D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1243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rgbClr val="01243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1243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1243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1243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1243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1243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1243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1243D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noProof="0" dirty="0" smtClean="0"/>
              <a:t>Report to ANM 21 on the IALA Workshop on </a:t>
            </a:r>
            <a:br>
              <a:rPr lang="en-GB" sz="2800" noProof="0" dirty="0" smtClean="0"/>
            </a:br>
            <a:r>
              <a:rPr lang="en-GB" sz="2800" cap="all" noProof="0" dirty="0" smtClean="0"/>
              <a:t>D</a:t>
            </a:r>
            <a:r>
              <a:rPr lang="en-GB" sz="2800" noProof="0" dirty="0" smtClean="0"/>
              <a:t>eveloping IHO </a:t>
            </a:r>
            <a:r>
              <a:rPr lang="en-GB" sz="2800" cap="all" noProof="0" dirty="0" smtClean="0"/>
              <a:t>S-100 p</a:t>
            </a:r>
            <a:r>
              <a:rPr lang="en-GB" sz="2800" noProof="0" dirty="0" smtClean="0"/>
              <a:t>roduct </a:t>
            </a:r>
            <a:r>
              <a:rPr lang="en-GB" sz="2800" cap="all" noProof="0" dirty="0" smtClean="0"/>
              <a:t>s</a:t>
            </a:r>
            <a:r>
              <a:rPr lang="en-GB" sz="2800" noProof="0" dirty="0" smtClean="0"/>
              <a:t>pecifications for</a:t>
            </a:r>
            <a:r>
              <a:rPr lang="en-GB" sz="2800" cap="all" noProof="0" dirty="0" smtClean="0"/>
              <a:t> </a:t>
            </a:r>
            <a:r>
              <a:rPr lang="en-GB" sz="2800" noProof="0" dirty="0" smtClean="0"/>
              <a:t>e</a:t>
            </a:r>
            <a:r>
              <a:rPr lang="en-GB" sz="2800" cap="all" noProof="0" dirty="0" smtClean="0"/>
              <a:t>-N</a:t>
            </a:r>
            <a:r>
              <a:rPr lang="en-GB" sz="2800" noProof="0" dirty="0" smtClean="0"/>
              <a:t>avigation</a:t>
            </a:r>
            <a:endParaRPr lang="nb-NO" sz="28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 smtClean="0"/>
              <a:t>Bjorn Erik </a:t>
            </a:r>
            <a:r>
              <a:rPr lang="en-GB" sz="2400" dirty="0" err="1" smtClean="0"/>
              <a:t>Krosness</a:t>
            </a:r>
            <a:endParaRPr lang="en-GB" sz="2400" dirty="0" smtClean="0"/>
          </a:p>
          <a:p>
            <a:r>
              <a:rPr lang="en-GB" sz="2400" dirty="0" smtClean="0"/>
              <a:t>Norwegian Coastal Administration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Management of IALA Domains</a:t>
            </a:r>
            <a:endParaRPr lang="en-GB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Managerial responsibility within IALA for the management of its domains in the IHO Registry:</a:t>
            </a:r>
          </a:p>
          <a:p>
            <a:pPr lvl="1"/>
            <a:r>
              <a:rPr lang="en-GB" smtClean="0"/>
              <a:t>IALA Domain Management</a:t>
            </a:r>
          </a:p>
          <a:p>
            <a:pPr lvl="1"/>
            <a:r>
              <a:rPr lang="en-GB" smtClean="0"/>
              <a:t>IALA Field Managers</a:t>
            </a:r>
          </a:p>
          <a:p>
            <a:pPr lvl="1"/>
            <a:r>
              <a:rPr lang="en-GB" smtClean="0"/>
              <a:t>IALA Product Specification (PS) Developer</a:t>
            </a:r>
          </a:p>
          <a:p>
            <a:r>
              <a:rPr lang="en-GB" smtClean="0"/>
              <a:t>A developer is appointed to manage each IALA PS</a:t>
            </a:r>
          </a:p>
          <a:p>
            <a:r>
              <a:rPr lang="en-GB" smtClean="0"/>
              <a:t>A list of individual PS Developers is maintained by the IALA Secretariat</a:t>
            </a:r>
          </a:p>
          <a:p>
            <a:r>
              <a:rPr lang="en-GB" smtClean="0"/>
              <a:t>There can, for instance, be more than one AtoN PS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smtClean="0"/>
              <a:t>The AtoN Product Specification(s)</a:t>
            </a:r>
            <a:endParaRPr lang="en-GB" sz="3000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4200" dirty="0" smtClean="0"/>
              <a:t>Basic element is the application schema</a:t>
            </a:r>
          </a:p>
          <a:p>
            <a:r>
              <a:rPr lang="en-GB" sz="4200" dirty="0" smtClean="0"/>
              <a:t>Unified Modelling Language (UML</a:t>
            </a:r>
            <a:r>
              <a:rPr lang="en-GB" sz="4200" dirty="0" smtClean="0"/>
              <a:t>) </a:t>
            </a:r>
            <a:r>
              <a:rPr lang="en-GB" sz="4200" dirty="0" smtClean="0"/>
              <a:t>to be used:</a:t>
            </a:r>
          </a:p>
          <a:p>
            <a:pPr lvl="1"/>
            <a:r>
              <a:rPr lang="en-GB" sz="4200" dirty="0" smtClean="0"/>
              <a:t>Achieves a common and correct understanding</a:t>
            </a:r>
          </a:p>
          <a:p>
            <a:pPr lvl="1"/>
            <a:r>
              <a:rPr lang="en-GB" sz="4200" dirty="0" smtClean="0"/>
              <a:t>May provide a computer readable schema</a:t>
            </a:r>
          </a:p>
          <a:p>
            <a:r>
              <a:rPr lang="en-GB" sz="4200" dirty="0" smtClean="0"/>
              <a:t>The application schema is subject to a number of rules</a:t>
            </a:r>
          </a:p>
          <a:p>
            <a:r>
              <a:rPr lang="en-GB" sz="4200" dirty="0" smtClean="0"/>
              <a:t>IHO has standardized on Enterprise Architect from </a:t>
            </a:r>
            <a:r>
              <a:rPr lang="en-GB" sz="4200" dirty="0" err="1" smtClean="0"/>
              <a:t>Sparx</a:t>
            </a:r>
            <a:r>
              <a:rPr lang="en-GB" sz="4200" dirty="0" smtClean="0"/>
              <a:t> Systems for modelling</a:t>
            </a:r>
          </a:p>
          <a:p>
            <a:pPr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3512" y="2277269"/>
            <a:ext cx="28479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Executive Summary</a:t>
            </a:r>
            <a:endParaRPr lang="en-GB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Workshop attended by 35 delegates representing </a:t>
            </a:r>
            <a:r>
              <a:rPr lang="en-GB" dirty="0" smtClean="0"/>
              <a:t>17 </a:t>
            </a:r>
            <a:r>
              <a:rPr lang="en-GB" dirty="0" smtClean="0"/>
              <a:t>countries</a:t>
            </a:r>
          </a:p>
          <a:p>
            <a:r>
              <a:rPr lang="en-GB" dirty="0" smtClean="0"/>
              <a:t>A series of presentations (17) were given broadly covering:</a:t>
            </a:r>
          </a:p>
          <a:p>
            <a:pPr lvl="1"/>
            <a:r>
              <a:rPr lang="en-GB" dirty="0" smtClean="0"/>
              <a:t>IHO S-100 and IHO S-101 standards</a:t>
            </a:r>
          </a:p>
          <a:p>
            <a:pPr lvl="1"/>
            <a:r>
              <a:rPr lang="en-GB" dirty="0" smtClean="0"/>
              <a:t>Examples of developing Product Specifications (PS)</a:t>
            </a:r>
          </a:p>
          <a:p>
            <a:pPr lvl="1"/>
            <a:r>
              <a:rPr lang="en-GB" dirty="0" smtClean="0"/>
              <a:t>Introduction to the draft Product Specification Guideline</a:t>
            </a:r>
          </a:p>
          <a:p>
            <a:r>
              <a:rPr lang="en-GB" dirty="0" smtClean="0"/>
              <a:t>Working groups (3) established to discuss and produce guidance:</a:t>
            </a:r>
          </a:p>
          <a:p>
            <a:pPr lvl="1"/>
            <a:r>
              <a:rPr lang="en-GB" dirty="0" smtClean="0"/>
              <a:t>Aids to Navigation Information – finalise draft PS</a:t>
            </a:r>
          </a:p>
          <a:p>
            <a:pPr lvl="1"/>
            <a:r>
              <a:rPr lang="en-GB" dirty="0" smtClean="0"/>
              <a:t>Maritime Safety Information and Notices to Mariners – commence work on a PS</a:t>
            </a:r>
          </a:p>
          <a:p>
            <a:pPr lvl="1"/>
            <a:r>
              <a:rPr lang="en-GB" dirty="0" smtClean="0"/>
              <a:t>Inter VTS Exchange Format (IVEF) – review of draft PS</a:t>
            </a:r>
          </a:p>
          <a:p>
            <a:r>
              <a:rPr lang="en-GB" dirty="0" smtClean="0"/>
              <a:t>Inability of IHO S-100 to handle data streaming identified as a significant issue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IHO S-100 Universal </a:t>
            </a:r>
            <a:r>
              <a:rPr lang="en-GB" dirty="0" err="1" smtClean="0"/>
              <a:t>Hydrographic</a:t>
            </a:r>
            <a:r>
              <a:rPr lang="en-GB" dirty="0" smtClean="0"/>
              <a:t> Data Model (1)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noProof="0" dirty="0" smtClean="0"/>
              <a:t>A </a:t>
            </a:r>
            <a:r>
              <a:rPr lang="en-GB" sz="2200" noProof="0" dirty="0" err="1" smtClean="0"/>
              <a:t>hydrographic</a:t>
            </a:r>
            <a:r>
              <a:rPr lang="en-GB" sz="2200" noProof="0" dirty="0" smtClean="0"/>
              <a:t> data </a:t>
            </a:r>
            <a:r>
              <a:rPr lang="en-GB" sz="2200" dirty="0" smtClean="0"/>
              <a:t>model</a:t>
            </a:r>
            <a:r>
              <a:rPr lang="en-GB" sz="2200" noProof="0" dirty="0" smtClean="0"/>
              <a:t> aligned with mainstream GIS (</a:t>
            </a:r>
            <a:r>
              <a:rPr lang="en-GB" sz="2200" dirty="0" smtClean="0"/>
              <a:t>Geographic Information Systems) </a:t>
            </a:r>
            <a:endParaRPr lang="en-GB" sz="2200" noProof="0" dirty="0" smtClean="0"/>
          </a:p>
          <a:p>
            <a:r>
              <a:rPr lang="en-GB" sz="2200" dirty="0" smtClean="0"/>
              <a:t>Is extensible (future requirements can be accommodated)</a:t>
            </a:r>
          </a:p>
          <a:p>
            <a:r>
              <a:rPr lang="en-GB" sz="2200" dirty="0" smtClean="0"/>
              <a:t>Subsequently enables use of </a:t>
            </a:r>
            <a:r>
              <a:rPr lang="en-GB" sz="2200" dirty="0" err="1" smtClean="0"/>
              <a:t>hydrographic</a:t>
            </a:r>
            <a:r>
              <a:rPr lang="en-GB" sz="2200" dirty="0" smtClean="0"/>
              <a:t> data for a number of applications in addition to basic ECDIS such as:</a:t>
            </a:r>
          </a:p>
          <a:p>
            <a:pPr lvl="1"/>
            <a:r>
              <a:rPr lang="en-GB" sz="2200" dirty="0" smtClean="0"/>
              <a:t>Surface Currents</a:t>
            </a:r>
          </a:p>
          <a:p>
            <a:pPr lvl="1"/>
            <a:r>
              <a:rPr lang="en-GB" sz="2200" noProof="0" dirty="0" smtClean="0"/>
              <a:t>High-density bathymetry</a:t>
            </a:r>
          </a:p>
          <a:p>
            <a:pPr lvl="1"/>
            <a:r>
              <a:rPr lang="en-GB" sz="2200" dirty="0" smtClean="0"/>
              <a:t>3D and time varying data (x, y, z and time)</a:t>
            </a:r>
          </a:p>
          <a:p>
            <a:pPr lvl="1"/>
            <a:r>
              <a:rPr lang="en-GB" sz="2200" dirty="0" smtClean="0"/>
              <a:t>Coastal zone mapping</a:t>
            </a:r>
          </a:p>
          <a:p>
            <a:pPr lvl="1"/>
            <a:r>
              <a:rPr lang="en-GB" sz="2200" dirty="0" smtClean="0"/>
              <a:t>Web-based services for acquiring, processing, analyzing, accessing and presenting </a:t>
            </a:r>
            <a:r>
              <a:rPr lang="en-GB" sz="2200" dirty="0" err="1" smtClean="0"/>
              <a:t>hydrographic</a:t>
            </a:r>
            <a:r>
              <a:rPr lang="en-GB" sz="2200" dirty="0" smtClean="0"/>
              <a:t>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IHO S-100 Universal Hydrographic Data Model (2)</a:t>
            </a:r>
            <a:endParaRPr lang="en-GB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To be used as a baseline for data access and services within SOLAS (COMSAR 15)</a:t>
            </a:r>
          </a:p>
          <a:p>
            <a:r>
              <a:rPr lang="en-GB" sz="2200" dirty="0" smtClean="0"/>
              <a:t>Seen as a first step towards the Common Maritime Data Structure for e-Navigation</a:t>
            </a:r>
          </a:p>
          <a:p>
            <a:r>
              <a:rPr lang="en-GB" sz="2200" dirty="0" smtClean="0"/>
              <a:t>An on-line registry that contains the following components is established by IHO:</a:t>
            </a:r>
          </a:p>
          <a:p>
            <a:pPr lvl="1"/>
            <a:r>
              <a:rPr lang="en-GB" sz="2200" dirty="0" smtClean="0"/>
              <a:t>Feature Concept Dictionary (FCD) Register</a:t>
            </a:r>
          </a:p>
          <a:p>
            <a:pPr lvl="1"/>
            <a:r>
              <a:rPr lang="en-GB" sz="2200" dirty="0" smtClean="0"/>
              <a:t>Portrayal Register – in development</a:t>
            </a:r>
          </a:p>
          <a:p>
            <a:pPr lvl="1"/>
            <a:r>
              <a:rPr lang="en-GB" sz="2200" dirty="0" smtClean="0"/>
              <a:t>Metadata Register – in development</a:t>
            </a:r>
          </a:p>
          <a:p>
            <a:pPr lvl="1"/>
            <a:r>
              <a:rPr lang="en-GB" sz="2200" dirty="0" smtClean="0"/>
              <a:t>Register of data producer codes</a:t>
            </a:r>
          </a:p>
          <a:p>
            <a:r>
              <a:rPr lang="en-GB" sz="2200" dirty="0" smtClean="0"/>
              <a:t>IALA domains (</a:t>
            </a:r>
            <a:r>
              <a:rPr lang="en-GB" sz="2200" dirty="0" err="1" smtClean="0"/>
              <a:t>AtoN</a:t>
            </a:r>
            <a:r>
              <a:rPr lang="en-GB" sz="2200" dirty="0" smtClean="0"/>
              <a:t>, AIS and VTS) established within the Registry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S-100 IHO GEOSPATIAL REGISTRY –</a:t>
            </a:r>
            <a:br>
              <a:rPr lang="en-GB" smtClean="0"/>
            </a:br>
            <a:r>
              <a:rPr lang="en-GB" smtClean="0"/>
              <a:t>PRODUCER AGENCY CODES (registry.iho.int)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S-100 IHO GEOSPATIAL REGISTRY –</a:t>
            </a:r>
            <a:br>
              <a:rPr lang="en-GB" smtClean="0"/>
            </a:br>
            <a:r>
              <a:rPr lang="en-GB" smtClean="0"/>
              <a:t>FEATURE CONCEPT DICTIONARY (registry.iho.int) 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8" y="1600199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IHO standards relating to S-100 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 smtClean="0"/>
              <a:t>S-99 Operational Procedures for the Organization and Management of the S-100 Geospatial Information </a:t>
            </a:r>
            <a:r>
              <a:rPr lang="en-GB" dirty="0" smtClean="0"/>
              <a:t>Registry</a:t>
            </a:r>
          </a:p>
          <a:p>
            <a:r>
              <a:rPr lang="en-GB" dirty="0" smtClean="0"/>
              <a:t>S-101 Electronic Navigational Chart Product Specification – under development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S-57 </a:t>
            </a:r>
            <a:r>
              <a:rPr lang="en-GB" dirty="0" smtClean="0"/>
              <a:t>Edition 3.1 shall be usable in S-101 compliant ECDIS systems by the use of a translator</a:t>
            </a:r>
          </a:p>
          <a:p>
            <a:r>
              <a:rPr lang="en-GB" dirty="0" smtClean="0"/>
              <a:t>S-102 Bathymetric Surface Product Specification</a:t>
            </a:r>
          </a:p>
          <a:p>
            <a:r>
              <a:rPr lang="en-GB" noProof="0" dirty="0" smtClean="0"/>
              <a:t>S-10n Nautical Publications (?)</a:t>
            </a:r>
          </a:p>
          <a:p>
            <a:r>
              <a:rPr lang="en-GB" dirty="0" smtClean="0"/>
              <a:t>S-10n Tidal Heights (?)</a:t>
            </a:r>
          </a:p>
          <a:p>
            <a:r>
              <a:rPr lang="en-GB" noProof="0" dirty="0" smtClean="0"/>
              <a:t>S-10n </a:t>
            </a:r>
            <a:r>
              <a:rPr lang="en-GB" noProof="0" dirty="0" err="1" smtClean="0"/>
              <a:t>MetOcean</a:t>
            </a:r>
            <a:r>
              <a:rPr lang="en-GB" noProof="0" dirty="0" smtClean="0"/>
              <a:t> </a:t>
            </a:r>
            <a:r>
              <a:rPr lang="en-GB" noProof="0" dirty="0" smtClean="0"/>
              <a:t>(?)</a:t>
            </a:r>
            <a:endParaRPr lang="en-GB" noProof="0" dirty="0" smtClean="0"/>
          </a:p>
          <a:p>
            <a:pPr>
              <a:buNone/>
            </a:pPr>
            <a:r>
              <a:rPr lang="en-GB" dirty="0" smtClean="0"/>
              <a:t>	</a:t>
            </a:r>
            <a:endParaRPr lang="en-GB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IHO S-100 Universal </a:t>
            </a:r>
            <a:r>
              <a:rPr lang="en-GB" dirty="0" err="1" smtClean="0"/>
              <a:t>Hydrographic</a:t>
            </a:r>
            <a:r>
              <a:rPr lang="en-GB" dirty="0" smtClean="0"/>
              <a:t> Data Model vs.</a:t>
            </a:r>
            <a:br>
              <a:rPr lang="en-GB" dirty="0" smtClean="0"/>
            </a:br>
            <a:r>
              <a:rPr lang="en-GB" dirty="0" smtClean="0"/>
              <a:t>S-57 IHO Transfer Standard for Digital </a:t>
            </a:r>
            <a:r>
              <a:rPr lang="en-GB" dirty="0" err="1" smtClean="0"/>
              <a:t>Hydrographic</a:t>
            </a:r>
            <a:r>
              <a:rPr lang="en-GB" dirty="0" smtClean="0"/>
              <a:t> Data</a:t>
            </a:r>
            <a:endParaRPr lang="en-GB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S-57 – present status: </a:t>
            </a:r>
          </a:p>
          <a:p>
            <a:pPr lvl="1"/>
            <a:r>
              <a:rPr lang="en-GB" dirty="0" smtClean="0"/>
              <a:t>In use for encoding of:</a:t>
            </a:r>
          </a:p>
          <a:p>
            <a:pPr lvl="2"/>
            <a:r>
              <a:rPr lang="en-GB" dirty="0" smtClean="0"/>
              <a:t> Electronic Navigational Charts (ENCs)</a:t>
            </a:r>
          </a:p>
          <a:p>
            <a:pPr lvl="2"/>
            <a:r>
              <a:rPr lang="en-GB" dirty="0" smtClean="0"/>
              <a:t>Additional Military Layers (AML)</a:t>
            </a:r>
          </a:p>
          <a:p>
            <a:pPr lvl="2"/>
            <a:r>
              <a:rPr lang="en-GB" dirty="0" smtClean="0"/>
              <a:t>Marine Information Overlays (MIO)</a:t>
            </a:r>
          </a:p>
          <a:p>
            <a:pPr lvl="2"/>
            <a:r>
              <a:rPr lang="en-GB" dirty="0" smtClean="0"/>
              <a:t>Inland ENCs</a:t>
            </a:r>
          </a:p>
          <a:p>
            <a:pPr lvl="2"/>
            <a:r>
              <a:rPr lang="en-GB" dirty="0" smtClean="0"/>
              <a:t>Port ENCs</a:t>
            </a:r>
          </a:p>
          <a:p>
            <a:pPr lvl="1"/>
            <a:r>
              <a:rPr lang="en-GB" dirty="0" smtClean="0"/>
              <a:t>Has limited use in the GIS domain</a:t>
            </a:r>
          </a:p>
          <a:p>
            <a:pPr lvl="1"/>
            <a:r>
              <a:rPr lang="en-GB" dirty="0" smtClean="0"/>
              <a:t>Is inflexible with respect to maintenance (S-57 Edition 3.1 “active” but “frozen” since 2000), do not support a number of emerging applications.</a:t>
            </a:r>
          </a:p>
          <a:p>
            <a:r>
              <a:rPr lang="en-GB" dirty="0" smtClean="0"/>
              <a:t>S-100 will eventually replace S-57:</a:t>
            </a:r>
          </a:p>
          <a:p>
            <a:pPr lvl="1"/>
            <a:r>
              <a:rPr lang="en-GB" dirty="0" smtClean="0"/>
              <a:t>S-100 trials to commence in 2014</a:t>
            </a:r>
          </a:p>
          <a:p>
            <a:pPr lvl="1"/>
            <a:r>
              <a:rPr lang="en-GB" dirty="0" smtClean="0"/>
              <a:t>Time for replacement of S-57 10 years + from today (?)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need for </a:t>
            </a:r>
            <a:r>
              <a:rPr lang="en-GB" noProof="0" dirty="0" smtClean="0"/>
              <a:t>guidelines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 smtClean="0"/>
              <a:t>IALA Guideline No. 1087 Procedures for the Management of the IALA Domains under the IHO GI Registry</a:t>
            </a:r>
          </a:p>
          <a:p>
            <a:r>
              <a:rPr lang="en-GB" dirty="0" smtClean="0"/>
              <a:t>IALA Guideline No. 1087 Introduction to Preparing S-100 Productions</a:t>
            </a:r>
          </a:p>
          <a:p>
            <a:r>
              <a:rPr lang="en-GB" noProof="0" dirty="0" smtClean="0"/>
              <a:t>IALA Guideline No. #### Producing an IALA S-100 Product Specification</a:t>
            </a:r>
          </a:p>
          <a:p>
            <a:pPr>
              <a:buNone/>
            </a:pPr>
            <a:r>
              <a:rPr lang="en-GB" dirty="0" smtClean="0"/>
              <a:t>	Note:</a:t>
            </a:r>
            <a:endParaRPr lang="en-GB" noProof="0" dirty="0" smtClean="0"/>
          </a:p>
          <a:p>
            <a:pPr marL="342900" lvl="1" indent="-342900">
              <a:buNone/>
            </a:pPr>
            <a:r>
              <a:rPr lang="en-GB" dirty="0" smtClean="0"/>
              <a:t>	Developing IHO S-100 Product Specifications requires specialist knowledge of data modelling. Success depends nevertheless on cooperation between the feature object owner and the data modelling specialist</a:t>
            </a:r>
            <a:r>
              <a:rPr lang="en-GB" dirty="0" smtClean="0"/>
              <a:t>. Some knowledge of UML by the mariner could be advantageous for the </a:t>
            </a:r>
            <a:r>
              <a:rPr lang="en-GB" dirty="0" smtClean="0"/>
              <a:t>process.</a:t>
            </a:r>
            <a:endParaRPr lang="en-GB" dirty="0" smtClean="0"/>
          </a:p>
          <a:p>
            <a:pPr marL="342900" lvl="1" indent="-342900">
              <a:buNone/>
            </a:pPr>
            <a:endParaRPr lang="en-GB" dirty="0" smtClean="0"/>
          </a:p>
          <a:p>
            <a:endParaRPr lang="en-GB" noProof="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ystverket PP-mal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622</Words>
  <Application>Microsoft Office PowerPoint</Application>
  <PresentationFormat>Skjermfremvisning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Lysbildetitler</vt:lpstr>
      </vt:variant>
      <vt:variant>
        <vt:i4>11</vt:i4>
      </vt:variant>
    </vt:vector>
  </HeadingPairs>
  <TitlesOfParts>
    <vt:vector size="13" baseType="lpstr">
      <vt:lpstr>Office-tema</vt:lpstr>
      <vt:lpstr>Kystverket PP-mal</vt:lpstr>
      <vt:lpstr>Report to ANM 21 on the IALA Workshop on  Developing IHO S-100 product specifications for e-Navigation</vt:lpstr>
      <vt:lpstr>Executive Summary</vt:lpstr>
      <vt:lpstr>IHO S-100 Universal Hydrographic Data Model (1)</vt:lpstr>
      <vt:lpstr>IHO S-100 Universal Hydrographic Data Model (2)</vt:lpstr>
      <vt:lpstr>S-100 IHO GEOSPATIAL REGISTRY – PRODUCER AGENCY CODES (registry.iho.int)</vt:lpstr>
      <vt:lpstr>S-100 IHO GEOSPATIAL REGISTRY – FEATURE CONCEPT DICTIONARY (registry.iho.int)  </vt:lpstr>
      <vt:lpstr>IHO standards relating to S-100 </vt:lpstr>
      <vt:lpstr>IHO S-100 Universal Hydrographic Data Model vs. S-57 IHO Transfer Standard for Digital Hydrographic Data</vt:lpstr>
      <vt:lpstr>The need for guidelines</vt:lpstr>
      <vt:lpstr>Management of IALA Domains</vt:lpstr>
      <vt:lpstr>The AtoN Product Specification(s)</vt:lpstr>
    </vt:vector>
  </TitlesOfParts>
  <Company>Kystverket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1015</dc:creator>
  <cp:lastModifiedBy>1015</cp:lastModifiedBy>
  <cp:revision>97</cp:revision>
  <dcterms:created xsi:type="dcterms:W3CDTF">2013-09-09T13:26:58Z</dcterms:created>
  <dcterms:modified xsi:type="dcterms:W3CDTF">2013-10-14T09:31:10Z</dcterms:modified>
</cp:coreProperties>
</file>