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70" d="100"/>
          <a:sy n="70" d="100"/>
        </p:scale>
        <p:origin x="-1386" y="-180"/>
      </p:cViewPr>
      <p:guideLst>
        <p:guide orient="horz" pos="2160"/>
        <p:guide pos="2880"/>
      </p:guideLst>
    </p:cSldViewPr>
  </p:slideViewPr>
  <p:notesTextViewPr>
    <p:cViewPr>
      <p:scale>
        <a:sx n="100" d="100"/>
        <a:sy n="100" d="100"/>
      </p:scale>
      <p:origin x="0" y="0"/>
    </p:cViewPr>
  </p:notesTextViewPr>
  <p:notesViewPr>
    <p:cSldViewPr>
      <p:cViewPr varScale="1">
        <p:scale>
          <a:sx n="59" d="100"/>
          <a:sy n="59" d="100"/>
        </p:scale>
        <p:origin x="-255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CD93076-5B9A-43F8-85EE-07645D2C64C5}" type="datetimeFigureOut">
              <a:rPr lang="en-GB" smtClean="0"/>
              <a:pPr/>
              <a:t>13/10/2013</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92A713E-B6BC-4F89-BEB3-C5F21DC6E499}" type="slidenum">
              <a:rPr lang="en-GB" smtClean="0"/>
              <a:pPr/>
              <a:t>‹#›</a:t>
            </a:fld>
            <a:endParaRPr lang="en-GB"/>
          </a:p>
        </p:txBody>
      </p:sp>
    </p:spTree>
    <p:extLst>
      <p:ext uri="{BB962C8B-B14F-4D97-AF65-F5344CB8AC3E}">
        <p14:creationId xmlns:p14="http://schemas.microsoft.com/office/powerpoint/2010/main" val="41043233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D2B38D-2410-4BD2-898D-67084176D032}" type="datetimeFigureOut">
              <a:rPr lang="en-GB" smtClean="0"/>
              <a:pPr/>
              <a:t>13/10/2013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69A76A-CCE9-47C2-B5EB-6AAAC07AABF2}" type="slidenum">
              <a:rPr lang="en-GB" smtClean="0"/>
              <a:pPr/>
              <a:t>‹#›</a:t>
            </a:fld>
            <a:endParaRPr lang="en-GB"/>
          </a:p>
        </p:txBody>
      </p:sp>
    </p:spTree>
    <p:extLst>
      <p:ext uri="{BB962C8B-B14F-4D97-AF65-F5344CB8AC3E}">
        <p14:creationId xmlns:p14="http://schemas.microsoft.com/office/powerpoint/2010/main" val="3900198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But, marine</a:t>
            </a:r>
            <a:r>
              <a:rPr lang="en-GB" baseline="0" dirty="0" smtClean="0"/>
              <a:t> traffic are not the only users of the NSR. In the future, we know that </a:t>
            </a:r>
            <a:r>
              <a:rPr lang="en-GB" baseline="0" dirty="0" err="1" smtClean="0"/>
              <a:t>windfarms</a:t>
            </a:r>
            <a:r>
              <a:rPr lang="en-GB" baseline="0" dirty="0" smtClean="0"/>
              <a:t> are going to be built to support the green agenda of relying more on renewable energy in the future. Combined with the current and proposed </a:t>
            </a:r>
            <a:r>
              <a:rPr lang="en-GB" baseline="0" dirty="0" err="1" smtClean="0"/>
              <a:t>windfarm</a:t>
            </a:r>
            <a:r>
              <a:rPr lang="en-GB" baseline="0" dirty="0" smtClean="0"/>
              <a:t> areas, the situation in some regions of the NSR is looking tight for the mariner, particularly along some of the busiest shipping areas such as off the East coast of the UK and to the north of the German/Dutch border. This picture also includes the oil and gas fields in the NSR, and the exploration of these fields will have an impact on the shipping too.</a:t>
            </a:r>
            <a:endParaRPr lang="en-GB" dirty="0"/>
          </a:p>
        </p:txBody>
      </p:sp>
      <p:sp>
        <p:nvSpPr>
          <p:cNvPr id="4" name="Slide Number Placeholder 3"/>
          <p:cNvSpPr>
            <a:spLocks noGrp="1"/>
          </p:cNvSpPr>
          <p:nvPr>
            <p:ph type="sldNum" sz="quarter" idx="10"/>
          </p:nvPr>
        </p:nvSpPr>
        <p:spPr/>
        <p:txBody>
          <a:bodyPr/>
          <a:lstStyle/>
          <a:p>
            <a:fld id="{C169A76A-CCE9-47C2-B5EB-6AAAC07AABF2}" type="slidenum">
              <a:rPr lang="en-GB" smtClean="0"/>
              <a:pPr/>
              <a:t>2</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In</a:t>
            </a:r>
            <a:r>
              <a:rPr lang="en-GB" baseline="0" dirty="0" smtClean="0"/>
              <a:t> order to view the vessel movements in the NSR, and to determine what services that will assist the mariner, ACCSEAS will develop the Route Topology Model. As you’ve already seen, the RTM is a means to show where vessels travel in the NSR. This picture shows the major routes in the NSR, and the detail of the shorter or less dense traffic have been left out for clarity. Let’s be clear, this is not a means to restrict vessels to certain routes, but a means to portray the situation in a given area. The RTM will assist in being able to determine what services will help the mariner travel along each route, and let the mariner know that those services are available in the form of a Maritime Services Portfolio.</a:t>
            </a:r>
            <a:endParaRPr lang="en-GB" dirty="0"/>
          </a:p>
        </p:txBody>
      </p:sp>
      <p:sp>
        <p:nvSpPr>
          <p:cNvPr id="4" name="Slide Number Placeholder 3"/>
          <p:cNvSpPr>
            <a:spLocks noGrp="1"/>
          </p:cNvSpPr>
          <p:nvPr>
            <p:ph type="sldNum" sz="quarter" idx="10"/>
          </p:nvPr>
        </p:nvSpPr>
        <p:spPr/>
        <p:txBody>
          <a:bodyPr/>
          <a:lstStyle/>
          <a:p>
            <a:fld id="{C169A76A-CCE9-47C2-B5EB-6AAAC07AABF2}" type="slidenum">
              <a:rPr lang="en-GB" smtClean="0"/>
              <a:pPr/>
              <a:t>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&lt;show video&gt;</a:t>
            </a:r>
          </a:p>
          <a:p>
            <a:endParaRPr lang="en-GB" dirty="0" smtClean="0"/>
          </a:p>
          <a:p>
            <a:r>
              <a:rPr lang="en-GB" dirty="0" smtClean="0"/>
              <a:t>So, the impact of inferior PNT onboard a vessel can lead to confusion, possibly enough to cause a major incident</a:t>
            </a:r>
            <a:r>
              <a:rPr lang="en-GB" baseline="0" dirty="0" smtClean="0"/>
              <a:t> to the vessel, other vessels or the environment.</a:t>
            </a:r>
            <a:r>
              <a:rPr lang="en-GB" dirty="0" smtClean="0"/>
              <a:t> </a:t>
            </a:r>
            <a:endParaRPr lang="en-GB" dirty="0"/>
          </a:p>
        </p:txBody>
      </p:sp>
      <p:sp>
        <p:nvSpPr>
          <p:cNvPr id="4" name="Slide Number Placeholder 3"/>
          <p:cNvSpPr>
            <a:spLocks noGrp="1"/>
          </p:cNvSpPr>
          <p:nvPr>
            <p:ph type="sldNum" sz="quarter" idx="10"/>
          </p:nvPr>
        </p:nvSpPr>
        <p:spPr/>
        <p:txBody>
          <a:bodyPr/>
          <a:lstStyle/>
          <a:p>
            <a:fld id="{C169A76A-CCE9-47C2-B5EB-6AAAC07AABF2}" type="slidenum">
              <a:rPr lang="en-GB" smtClean="0"/>
              <a:pPr/>
              <a:t>4</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Here is</a:t>
            </a:r>
            <a:r>
              <a:rPr lang="en-GB" baseline="0" dirty="0" smtClean="0"/>
              <a:t> an example of the no-go area being developed in the ACCSEAS project. The shaded purple area has been determined from bathymetry, tidal and ship characteristic data to be not suitable for the vessel to enter as there is a great risk to grounding. Such a service will give the mariner at-a-glance view of the risks along the intended route, and assess the likely area for emergency manoeuvring should the need arise.  </a:t>
            </a:r>
            <a:endParaRPr lang="en-GB" dirty="0"/>
          </a:p>
        </p:txBody>
      </p:sp>
      <p:sp>
        <p:nvSpPr>
          <p:cNvPr id="4" name="Slide Number Placeholder 3"/>
          <p:cNvSpPr>
            <a:spLocks noGrp="1"/>
          </p:cNvSpPr>
          <p:nvPr>
            <p:ph type="sldNum" sz="quarter" idx="10"/>
          </p:nvPr>
        </p:nvSpPr>
        <p:spPr/>
        <p:txBody>
          <a:bodyPr/>
          <a:lstStyle/>
          <a:p>
            <a:fld id="{C169A76A-CCE9-47C2-B5EB-6AAAC07AABF2}" type="slidenum">
              <a:rPr lang="en-GB" smtClean="0"/>
              <a:pPr/>
              <a:t>5</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ACCSEAS project will demonstrate</a:t>
            </a:r>
            <a:r>
              <a:rPr lang="en-GB" baseline="0" dirty="0" smtClean="0"/>
              <a:t> these services in the NSR. One part of the demonstration will be a live test on vessels travelling in the NSR. In particular, this region between the East Coast of the UK and the Netherlands will be the primary area for testing Resilient PNT, and in particular the R-mode DGPS service. This will also tie the Resilient PNT with </a:t>
            </a:r>
            <a:r>
              <a:rPr lang="en-GB" baseline="0" dirty="0" err="1" smtClean="0"/>
              <a:t>e</a:t>
            </a:r>
            <a:r>
              <a:rPr lang="en-GB" baseline="0" dirty="0" smtClean="0"/>
              <a:t>-Navigation services, by using Resilient PNT to support the route exchange and no-go tests in the same area. The ferry route between Humber Port and the Port of Rotterdam  will be used for this purpose.</a:t>
            </a:r>
            <a:endParaRPr lang="en-GB" dirty="0"/>
          </a:p>
        </p:txBody>
      </p:sp>
      <p:sp>
        <p:nvSpPr>
          <p:cNvPr id="4" name="Slide Number Placeholder 3"/>
          <p:cNvSpPr>
            <a:spLocks noGrp="1"/>
          </p:cNvSpPr>
          <p:nvPr>
            <p:ph type="sldNum" sz="quarter" idx="10"/>
          </p:nvPr>
        </p:nvSpPr>
        <p:spPr/>
        <p:txBody>
          <a:bodyPr/>
          <a:lstStyle/>
          <a:p>
            <a:fld id="{C169A76A-CCE9-47C2-B5EB-6AAAC07AABF2}" type="slidenum">
              <a:rPr lang="en-GB" smtClean="0"/>
              <a:pPr/>
              <a:t>6</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Not all services can be demonstrated on a live vessel for practical and safety</a:t>
            </a:r>
            <a:r>
              <a:rPr lang="en-GB" baseline="0" dirty="0" smtClean="0"/>
              <a:t> reasons. The use of simulators will be key to show and analyse the use of the services by mariners. Here is an example of a simulator being used to show a vessel sailing close to a fictional off-shore </a:t>
            </a:r>
            <a:r>
              <a:rPr lang="en-GB" baseline="0" dirty="0" err="1" smtClean="0"/>
              <a:t>windfarm</a:t>
            </a:r>
            <a:r>
              <a:rPr lang="en-GB" baseline="0" dirty="0" smtClean="0"/>
              <a:t> during the ACCSEAS conference in March. The results from the simulators will be key to understanding the human factor elements of maritime navigation and the training needs for mariners when such services are being rolled out. </a:t>
            </a:r>
            <a:endParaRPr lang="en-GB" dirty="0"/>
          </a:p>
        </p:txBody>
      </p:sp>
      <p:sp>
        <p:nvSpPr>
          <p:cNvPr id="4" name="Slide Number Placeholder 3"/>
          <p:cNvSpPr>
            <a:spLocks noGrp="1"/>
          </p:cNvSpPr>
          <p:nvPr>
            <p:ph type="sldNum" sz="quarter" idx="10"/>
          </p:nvPr>
        </p:nvSpPr>
        <p:spPr/>
        <p:txBody>
          <a:bodyPr/>
          <a:lstStyle/>
          <a:p>
            <a:fld id="{C169A76A-CCE9-47C2-B5EB-6AAAC07AABF2}" type="slidenum">
              <a:rPr lang="en-GB" smtClean="0"/>
              <a:pPr/>
              <a:t>7</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Thank you very much.</a:t>
            </a:r>
          </a:p>
          <a:p>
            <a:endParaRPr lang="en-GB" dirty="0" smtClean="0"/>
          </a:p>
          <a:p>
            <a:r>
              <a:rPr lang="en-GB" dirty="0" smtClean="0"/>
              <a:t>Any</a:t>
            </a:r>
            <a:r>
              <a:rPr lang="en-GB" baseline="0" dirty="0" smtClean="0"/>
              <a:t> questions?</a:t>
            </a:r>
            <a:endParaRPr lang="en-GB" dirty="0"/>
          </a:p>
        </p:txBody>
      </p:sp>
      <p:sp>
        <p:nvSpPr>
          <p:cNvPr id="4" name="Slide Number Placeholder 3"/>
          <p:cNvSpPr>
            <a:spLocks noGrp="1"/>
          </p:cNvSpPr>
          <p:nvPr>
            <p:ph type="sldNum" sz="quarter" idx="10"/>
          </p:nvPr>
        </p:nvSpPr>
        <p:spPr/>
        <p:txBody>
          <a:bodyPr/>
          <a:lstStyle/>
          <a:p>
            <a:fld id="{C169A76A-CCE9-47C2-B5EB-6AAAC07AABF2}"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56765" y="368660"/>
            <a:ext cx="6345705" cy="2385265"/>
          </a:xfrm>
        </p:spPr>
        <p:txBody>
          <a:bodyPr/>
          <a:lstStyle/>
          <a:p>
            <a:r>
              <a:rPr lang="en-US" smtClean="0"/>
              <a:t>Click to edit Master title style</a:t>
            </a:r>
            <a:endParaRPr lang="en-GB" dirty="0"/>
          </a:p>
        </p:txBody>
      </p:sp>
      <p:sp>
        <p:nvSpPr>
          <p:cNvPr id="3" name="Subtitle 2"/>
          <p:cNvSpPr>
            <a:spLocks noGrp="1"/>
          </p:cNvSpPr>
          <p:nvPr>
            <p:ph type="subTitle" idx="1"/>
          </p:nvPr>
        </p:nvSpPr>
        <p:spPr>
          <a:xfrm>
            <a:off x="1371600" y="3203975"/>
            <a:ext cx="6400800" cy="2340260"/>
          </a:xfrm>
          <a:ln>
            <a:noFill/>
          </a:ln>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pic>
        <p:nvPicPr>
          <p:cNvPr id="8" name="Picture 7" descr="Accseas_final_fullname_rgb_trans.png"/>
          <p:cNvPicPr>
            <a:picLocks noChangeAspect="1"/>
          </p:cNvPicPr>
          <p:nvPr userDrawn="1"/>
        </p:nvPicPr>
        <p:blipFill>
          <a:blip r:embed="rId2" cstate="print"/>
          <a:stretch>
            <a:fillRect/>
          </a:stretch>
        </p:blipFill>
        <p:spPr>
          <a:xfrm>
            <a:off x="611560" y="323655"/>
            <a:ext cx="1674584" cy="2420888"/>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7" name="Picture 6" descr="Accseas_final_abbrev_rgb.jpg"/>
          <p:cNvPicPr>
            <a:picLocks noChangeAspect="1"/>
          </p:cNvPicPr>
          <p:nvPr userDrawn="1"/>
        </p:nvPicPr>
        <p:blipFill>
          <a:blip r:embed="rId2" cstate="print"/>
          <a:srcRect l="5039" t="3246"/>
          <a:stretch>
            <a:fillRect/>
          </a:stretch>
        </p:blipFill>
        <p:spPr>
          <a:xfrm>
            <a:off x="5157065" y="6129299"/>
            <a:ext cx="585162" cy="728701"/>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Accseas_final_abbrev_rgb.jpg"/>
          <p:cNvPicPr>
            <a:picLocks noChangeAspect="1"/>
          </p:cNvPicPr>
          <p:nvPr userDrawn="1"/>
        </p:nvPicPr>
        <p:blipFill>
          <a:blip r:embed="rId2" cstate="print"/>
          <a:srcRect l="5039" t="3246"/>
          <a:stretch>
            <a:fillRect/>
          </a:stretch>
        </p:blipFill>
        <p:spPr>
          <a:xfrm>
            <a:off x="5157065" y="6129299"/>
            <a:ext cx="585162" cy="728701"/>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9" name="Picture 8" descr="Accseas_final_abbrev_rgb.jpg"/>
          <p:cNvPicPr>
            <a:picLocks noChangeAspect="1"/>
          </p:cNvPicPr>
          <p:nvPr userDrawn="1"/>
        </p:nvPicPr>
        <p:blipFill>
          <a:blip r:embed="rId2" cstate="print"/>
          <a:srcRect l="5039" t="3246"/>
          <a:stretch>
            <a:fillRect/>
          </a:stretch>
        </p:blipFill>
        <p:spPr>
          <a:xfrm>
            <a:off x="5157065" y="6129299"/>
            <a:ext cx="585162" cy="728701"/>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11" name="Picture 10" descr="Accseas_final_abbrev_rgb.jpg"/>
          <p:cNvPicPr>
            <a:picLocks noChangeAspect="1"/>
          </p:cNvPicPr>
          <p:nvPr userDrawn="1"/>
        </p:nvPicPr>
        <p:blipFill>
          <a:blip r:embed="rId2" cstate="print"/>
          <a:srcRect l="5039" t="3246"/>
          <a:stretch>
            <a:fillRect/>
          </a:stretch>
        </p:blipFill>
        <p:spPr>
          <a:xfrm>
            <a:off x="5157065" y="6129299"/>
            <a:ext cx="585162" cy="728701"/>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pic>
        <p:nvPicPr>
          <p:cNvPr id="7" name="Picture 6" descr="Accseas_final_abbrev_rgb.jpg"/>
          <p:cNvPicPr>
            <a:picLocks noChangeAspect="1"/>
          </p:cNvPicPr>
          <p:nvPr userDrawn="1"/>
        </p:nvPicPr>
        <p:blipFill>
          <a:blip r:embed="rId2" cstate="print"/>
          <a:srcRect l="5039" t="3246"/>
          <a:stretch>
            <a:fillRect/>
          </a:stretch>
        </p:blipFill>
        <p:spPr>
          <a:xfrm>
            <a:off x="5157065" y="6129299"/>
            <a:ext cx="585162" cy="728701"/>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Accseas_final_abbrev_rgb.jpg"/>
          <p:cNvPicPr>
            <a:picLocks noChangeAspect="1"/>
          </p:cNvPicPr>
          <p:nvPr userDrawn="1"/>
        </p:nvPicPr>
        <p:blipFill>
          <a:blip r:embed="rId2" cstate="print"/>
          <a:srcRect l="5039" t="3246"/>
          <a:stretch>
            <a:fillRect/>
          </a:stretch>
        </p:blipFill>
        <p:spPr>
          <a:xfrm>
            <a:off x="5157065" y="6129299"/>
            <a:ext cx="585162" cy="728701"/>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9" name="Picture 8" descr="Accseas_final_abbrev_rgb.jpg"/>
          <p:cNvPicPr>
            <a:picLocks noChangeAspect="1"/>
          </p:cNvPicPr>
          <p:nvPr userDrawn="1"/>
        </p:nvPicPr>
        <p:blipFill>
          <a:blip r:embed="rId2" cstate="print"/>
          <a:srcRect l="5039" t="3246"/>
          <a:stretch>
            <a:fillRect/>
          </a:stretch>
        </p:blipFill>
        <p:spPr>
          <a:xfrm>
            <a:off x="5157065" y="6129299"/>
            <a:ext cx="585162" cy="728701"/>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9" name="Picture 8" descr="Accseas_final_abbrev_rgb.jpg"/>
          <p:cNvPicPr>
            <a:picLocks noChangeAspect="1"/>
          </p:cNvPicPr>
          <p:nvPr userDrawn="1"/>
        </p:nvPicPr>
        <p:blipFill>
          <a:blip r:embed="rId2" cstate="print"/>
          <a:srcRect l="5039" t="3246"/>
          <a:stretch>
            <a:fillRect/>
          </a:stretch>
        </p:blipFill>
        <p:spPr>
          <a:xfrm>
            <a:off x="5157065" y="6129299"/>
            <a:ext cx="585162" cy="72870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90000">
              <a:schemeClr val="bg1"/>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8" name="Picture 7" descr="EU_whiteblue_rgb300.jpg"/>
          <p:cNvPicPr>
            <a:picLocks noChangeAspect="1"/>
          </p:cNvPicPr>
          <p:nvPr/>
        </p:nvPicPr>
        <p:blipFill>
          <a:blip r:embed="rId11" cstate="print"/>
          <a:stretch>
            <a:fillRect/>
          </a:stretch>
        </p:blipFill>
        <p:spPr>
          <a:xfrm>
            <a:off x="0" y="6345453"/>
            <a:ext cx="3419872" cy="512547"/>
          </a:xfrm>
          <a:prstGeom prst="rect">
            <a:avLst/>
          </a:prstGeom>
        </p:spPr>
      </p:pic>
      <p:pic>
        <p:nvPicPr>
          <p:cNvPr id="9" name="Picture 8" descr="NSRP_logo.byline.rgb.72dpi.jpg"/>
          <p:cNvPicPr>
            <a:picLocks noChangeAspect="1"/>
          </p:cNvPicPr>
          <p:nvPr/>
        </p:nvPicPr>
        <p:blipFill>
          <a:blip r:embed="rId12" cstate="print"/>
          <a:srcRect l="1924" t="2583"/>
          <a:stretch>
            <a:fillRect/>
          </a:stretch>
        </p:blipFill>
        <p:spPr>
          <a:xfrm>
            <a:off x="7676734" y="6129300"/>
            <a:ext cx="1467267" cy="72870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ideo" Target="file:///C:\01%20-%20Work%20Folders\04%20-%20External%20Liaison\IALA\ANM\ANM21\Resilient%20PNT%20-%20Combined%20Scenarios.mp4" TargetMode="Externa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ACCSEAS Update for </a:t>
            </a:r>
            <a:r>
              <a:rPr lang="en-GB" dirty="0" smtClean="0"/>
              <a:t>ANM21</a:t>
            </a:r>
            <a:endParaRPr lang="en-GB" dirty="0"/>
          </a:p>
        </p:txBody>
      </p:sp>
      <p:sp>
        <p:nvSpPr>
          <p:cNvPr id="3" name="Subtitle 2"/>
          <p:cNvSpPr>
            <a:spLocks noGrp="1"/>
          </p:cNvSpPr>
          <p:nvPr>
            <p:ph type="subTitle" idx="1"/>
          </p:nvPr>
        </p:nvSpPr>
        <p:spPr/>
        <p:txBody>
          <a:bodyPr>
            <a:normAutofit/>
          </a:bodyPr>
          <a:lstStyle/>
          <a:p>
            <a:pPr algn="l"/>
            <a:r>
              <a:rPr lang="en-GB" sz="2000" dirty="0" smtClean="0"/>
              <a:t>Martin Bransby – Research &amp; Radionavigation Manager, General Lighthouse Authorities of the UK &amp; Ireland</a:t>
            </a:r>
            <a:endParaRPr lang="en-GB"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Requirements: analysing the region</a:t>
            </a:r>
            <a:endParaRPr lang="en-GB" b="1" dirty="0"/>
          </a:p>
        </p:txBody>
      </p:sp>
      <p:pic>
        <p:nvPicPr>
          <p:cNvPr id="1027" name="Picture 3"/>
          <p:cNvPicPr>
            <a:picLocks noGrp="1" noChangeAspect="1" noChangeArrowheads="1"/>
          </p:cNvPicPr>
          <p:nvPr>
            <p:ph idx="1"/>
          </p:nvPr>
        </p:nvPicPr>
        <p:blipFill>
          <a:blip r:embed="rId3" cstate="print"/>
          <a:srcRect l="13780" t="7874" r="11811" b="6562"/>
          <a:stretch>
            <a:fillRect/>
          </a:stretch>
        </p:blipFill>
        <p:spPr bwMode="auto">
          <a:xfrm>
            <a:off x="1871700" y="1340768"/>
            <a:ext cx="5400600" cy="4657576"/>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Design: Route Topology Model</a:t>
            </a:r>
            <a:endParaRPr lang="en-GB" b="1" dirty="0"/>
          </a:p>
        </p:txBody>
      </p:sp>
      <p:pic>
        <p:nvPicPr>
          <p:cNvPr id="1029" name="Picture 5"/>
          <p:cNvPicPr>
            <a:picLocks noGrp="1" noChangeAspect="1" noChangeArrowheads="1"/>
          </p:cNvPicPr>
          <p:nvPr>
            <p:ph sz="half" idx="1"/>
          </p:nvPr>
        </p:nvPicPr>
        <p:blipFill>
          <a:blip r:embed="rId3" cstate="print"/>
          <a:stretch>
            <a:fillRect/>
          </a:stretch>
        </p:blipFill>
        <p:spPr bwMode="auto">
          <a:xfrm>
            <a:off x="323528" y="1556791"/>
            <a:ext cx="5040560" cy="4198837"/>
          </a:xfrm>
          <a:prstGeom prst="rect">
            <a:avLst/>
          </a:prstGeom>
          <a:noFill/>
          <a:ln w="9525">
            <a:solidFill>
              <a:schemeClr val="tx1"/>
            </a:solidFill>
            <a:miter lim="800000"/>
            <a:headEnd/>
            <a:tailEnd/>
          </a:ln>
        </p:spPr>
      </p:pic>
      <p:sp>
        <p:nvSpPr>
          <p:cNvPr id="5" name="Content Placeholder 4"/>
          <p:cNvSpPr>
            <a:spLocks noGrp="1"/>
          </p:cNvSpPr>
          <p:nvPr>
            <p:ph sz="half" idx="2"/>
          </p:nvPr>
        </p:nvSpPr>
        <p:spPr>
          <a:xfrm>
            <a:off x="5436096" y="1600200"/>
            <a:ext cx="3250704" cy="4525963"/>
          </a:xfrm>
        </p:spPr>
        <p:txBody>
          <a:bodyPr/>
          <a:lstStyle/>
          <a:p>
            <a:r>
              <a:rPr lang="en-US" dirty="0" smtClean="0">
                <a:solidFill>
                  <a:srgbClr val="000000"/>
                </a:solidFill>
              </a:rPr>
              <a:t>Flexible description of ship movement within constraints: maximize use of available sea space</a:t>
            </a:r>
          </a:p>
          <a:p>
            <a:r>
              <a:rPr lang="en-GB" dirty="0" smtClean="0"/>
              <a:t>Help identify services to mitigate risks</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Resilient PNT: GNSS Jamming Demo</a:t>
            </a:r>
            <a:endParaRPr lang="en-GB" b="1" dirty="0"/>
          </a:p>
        </p:txBody>
      </p:sp>
      <p:pic>
        <p:nvPicPr>
          <p:cNvPr id="5" name="Resilient PNT - Combined Scenarios.mp4">
            <a:hlinkClick r:id="" action="ppaction://media"/>
          </p:cNvPr>
          <p:cNvPicPr>
            <a:picLocks noGrp="1" noRot="1" noChangeAspect="1"/>
          </p:cNvPicPr>
          <p:nvPr>
            <p:ph idx="1"/>
            <a:videoFile r:link="rId1"/>
          </p:nvPr>
        </p:nvPicPr>
        <p:blipFill>
          <a:blip r:embed="rId4" cstate="print"/>
          <a:stretch>
            <a:fillRect/>
          </a:stretch>
        </p:blipFill>
        <p:spPr>
          <a:xfrm>
            <a:off x="3048000" y="2719388"/>
            <a:ext cx="3048000" cy="2286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Services Example: No-go Areas</a:t>
            </a:r>
            <a:endParaRPr lang="en-GB" b="1" dirty="0"/>
          </a:p>
        </p:txBody>
      </p:sp>
      <p:pic>
        <p:nvPicPr>
          <p:cNvPr id="4" name="Billede 2" descr="NoGo1.bmp"/>
          <p:cNvPicPr>
            <a:picLocks noGrp="1" noChangeAspect="1"/>
          </p:cNvPicPr>
          <p:nvPr>
            <p:ph idx="1"/>
          </p:nvPr>
        </p:nvPicPr>
        <p:blipFill>
          <a:blip r:embed="rId3" cstate="print"/>
          <a:stretch>
            <a:fillRect/>
          </a:stretch>
        </p:blipFill>
        <p:spPr>
          <a:xfrm>
            <a:off x="719572" y="1628800"/>
            <a:ext cx="7704856" cy="4339839"/>
          </a:xfrm>
          <a:prstGeom prst="rect">
            <a:avLst/>
          </a:prstGeom>
        </p:spPr>
      </p:pic>
      <p:sp>
        <p:nvSpPr>
          <p:cNvPr id="5" name="Line Callout 1 4"/>
          <p:cNvSpPr/>
          <p:nvPr/>
        </p:nvSpPr>
        <p:spPr>
          <a:xfrm>
            <a:off x="7668344" y="2636912"/>
            <a:ext cx="1224136" cy="648072"/>
          </a:xfrm>
          <a:prstGeom prst="borderCallout1">
            <a:avLst>
              <a:gd name="adj1" fmla="val 47022"/>
              <a:gd name="adj2" fmla="val -572"/>
              <a:gd name="adj3" fmla="val 117997"/>
              <a:gd name="adj4" fmla="val -20616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No-go Area</a:t>
            </a:r>
            <a:endParaRPr lang="en-GB"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Demonstration onboard vessels</a:t>
            </a:r>
            <a:endParaRPr lang="en-GB" b="1" dirty="0"/>
          </a:p>
        </p:txBody>
      </p:sp>
      <p:pic>
        <p:nvPicPr>
          <p:cNvPr id="2051" name="Picture 3" descr="C:\Users\AlwynW\AppData\Local\Microsoft\Windows\Temporary Internet Files\Content.Outlook\F8NW52YP\WP4WG17may2013.png"/>
          <p:cNvPicPr>
            <a:picLocks noGrp="1" noChangeAspect="1" noChangeArrowheads="1"/>
          </p:cNvPicPr>
          <p:nvPr>
            <p:ph idx="1"/>
          </p:nvPr>
        </p:nvPicPr>
        <p:blipFill>
          <a:blip r:embed="rId3" cstate="print"/>
          <a:srcRect t="8032" b="8032"/>
          <a:stretch>
            <a:fillRect/>
          </a:stretch>
        </p:blipFill>
        <p:spPr bwMode="auto">
          <a:xfrm>
            <a:off x="1554680" y="1964000"/>
            <a:ext cx="6034629" cy="3798387"/>
          </a:xfrm>
          <a:prstGeom prst="rect">
            <a:avLst/>
          </a:prstGeom>
          <a:noFill/>
          <a:ln>
            <a:solidFill>
              <a:schemeClr val="tx1"/>
            </a:solid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Demonstration in simulators</a:t>
            </a:r>
            <a:endParaRPr lang="en-GB" b="1" dirty="0"/>
          </a:p>
        </p:txBody>
      </p:sp>
      <p:pic>
        <p:nvPicPr>
          <p:cNvPr id="5" name="Content Placeholder 4" descr="IMG_1240.JPG"/>
          <p:cNvPicPr>
            <a:picLocks noGrp="1" noChangeAspect="1"/>
          </p:cNvPicPr>
          <p:nvPr>
            <p:ph idx="1"/>
          </p:nvPr>
        </p:nvPicPr>
        <p:blipFill>
          <a:blip r:embed="rId3" cstate="print"/>
          <a:stretch>
            <a:fillRect/>
          </a:stretch>
        </p:blipFill>
        <p:spPr>
          <a:xfrm>
            <a:off x="1367644" y="1268760"/>
            <a:ext cx="6408712" cy="4806534"/>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ACCSEAS Events</a:t>
            </a:r>
            <a:endParaRPr lang="en-GB" b="1" dirty="0"/>
          </a:p>
        </p:txBody>
      </p:sp>
      <p:sp>
        <p:nvSpPr>
          <p:cNvPr id="3" name="Content Placeholder 2"/>
          <p:cNvSpPr>
            <a:spLocks noGrp="1"/>
          </p:cNvSpPr>
          <p:nvPr>
            <p:ph idx="1"/>
          </p:nvPr>
        </p:nvSpPr>
        <p:spPr/>
        <p:txBody>
          <a:bodyPr/>
          <a:lstStyle/>
          <a:p>
            <a:pPr algn="ctr">
              <a:buNone/>
            </a:pPr>
            <a:r>
              <a:rPr lang="en-GB" sz="4400" b="1" u="sng" dirty="0" err="1" smtClean="0"/>
              <a:t>www.accseas.eu</a:t>
            </a:r>
            <a:endParaRPr lang="en-GB" sz="4400" b="1" u="sng" dirty="0" smtClean="0"/>
          </a:p>
          <a:p>
            <a:r>
              <a:rPr lang="en-GB" b="1" i="1" dirty="0" smtClean="0"/>
              <a:t>Workshop</a:t>
            </a:r>
            <a:r>
              <a:rPr lang="en-GB" dirty="0" smtClean="0"/>
              <a:t> on Route Topology Model, Resilient PNT and </a:t>
            </a:r>
            <a:r>
              <a:rPr lang="en-GB" dirty="0" err="1" smtClean="0"/>
              <a:t>e</a:t>
            </a:r>
            <a:r>
              <a:rPr lang="en-GB" dirty="0" smtClean="0"/>
              <a:t>-Navigation Services</a:t>
            </a:r>
          </a:p>
          <a:p>
            <a:pPr marL="457200" lvl="1" indent="0">
              <a:buNone/>
            </a:pPr>
            <a:r>
              <a:rPr lang="en-GB" dirty="0" smtClean="0"/>
              <a:t>	</a:t>
            </a:r>
            <a:r>
              <a:rPr lang="en-GB" smtClean="0"/>
              <a:t>6</a:t>
            </a:r>
            <a:r>
              <a:rPr lang="en-GB" baseline="30000" smtClean="0"/>
              <a:t>th </a:t>
            </a:r>
            <a:r>
              <a:rPr lang="en-GB" smtClean="0"/>
              <a:t>- 7</a:t>
            </a:r>
            <a:r>
              <a:rPr lang="en-GB" baseline="30000" smtClean="0"/>
              <a:t>th </a:t>
            </a:r>
            <a:r>
              <a:rPr lang="en-GB" dirty="0" smtClean="0"/>
              <a:t>November </a:t>
            </a:r>
            <a:r>
              <a:rPr lang="en-GB" dirty="0" smtClean="0"/>
              <a:t>2013 - Oslo, Norway</a:t>
            </a:r>
          </a:p>
          <a:p>
            <a:r>
              <a:rPr lang="en-GB" b="1" i="1" dirty="0" smtClean="0"/>
              <a:t>Annual Conference</a:t>
            </a:r>
          </a:p>
          <a:p>
            <a:pPr marL="457200" lvl="1" indent="0">
              <a:buNone/>
            </a:pPr>
            <a:r>
              <a:rPr lang="en-GB" dirty="0" smtClean="0"/>
              <a:t>	4</a:t>
            </a:r>
            <a:r>
              <a:rPr lang="en-GB" baseline="30000" dirty="0" smtClean="0"/>
              <a:t>th</a:t>
            </a:r>
            <a:r>
              <a:rPr lang="en-GB" dirty="0" smtClean="0"/>
              <a:t> </a:t>
            </a:r>
            <a:r>
              <a:rPr lang="en-GB" dirty="0" smtClean="0"/>
              <a:t>- </a:t>
            </a:r>
            <a:r>
              <a:rPr lang="en-GB" dirty="0" smtClean="0"/>
              <a:t>6</a:t>
            </a:r>
            <a:r>
              <a:rPr lang="en-GB" baseline="30000" dirty="0" smtClean="0"/>
              <a:t>th</a:t>
            </a:r>
            <a:r>
              <a:rPr lang="en-GB" dirty="0" smtClean="0"/>
              <a:t> March 2014 - Edinburgh, UK</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Thank you</a:t>
            </a:r>
            <a:endParaRPr lang="en-GB" b="1" dirty="0"/>
          </a:p>
        </p:txBody>
      </p:sp>
      <p:pic>
        <p:nvPicPr>
          <p:cNvPr id="2061" name="Picture 13" descr="C:\Users\AlwynW\Pictures\vlcsnap-2013-08-23-12h18m15s227.png"/>
          <p:cNvPicPr>
            <a:picLocks noChangeAspect="1" noChangeArrowheads="1"/>
          </p:cNvPicPr>
          <p:nvPr/>
        </p:nvPicPr>
        <p:blipFill>
          <a:blip r:embed="rId3" cstate="print"/>
          <a:srcRect/>
          <a:stretch>
            <a:fillRect/>
          </a:stretch>
        </p:blipFill>
        <p:spPr bwMode="auto">
          <a:xfrm>
            <a:off x="307865" y="1268760"/>
            <a:ext cx="8528270" cy="4797152"/>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ACCSEAS Bas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ACCSEAS Basic Presentation Template</Template>
  <TotalTime>24</TotalTime>
  <Words>676</Words>
  <Application>Microsoft Office PowerPoint</Application>
  <PresentationFormat>On-screen Show (4:3)</PresentationFormat>
  <Paragraphs>36</Paragraphs>
  <Slides>9</Slides>
  <Notes>7</Notes>
  <HiddenSlides>0</HiddenSlides>
  <MMClips>1</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ACCSEAS Basic Presentation Template</vt:lpstr>
      <vt:lpstr>ACCSEAS Update for ANM21</vt:lpstr>
      <vt:lpstr>Requirements: analysing the region</vt:lpstr>
      <vt:lpstr>Design: Route Topology Model</vt:lpstr>
      <vt:lpstr>Resilient PNT: GNSS Jamming Demo</vt:lpstr>
      <vt:lpstr>Services Example: No-go Areas</vt:lpstr>
      <vt:lpstr>Demonstration onboard vessels</vt:lpstr>
      <vt:lpstr>Demonstration in simulators</vt:lpstr>
      <vt:lpstr>ACCSEAS Events</vt:lpstr>
      <vt:lpstr>Thank you</vt:lpstr>
    </vt:vector>
  </TitlesOfParts>
  <Company>Trinity House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AlwynW</dc:creator>
  <cp:lastModifiedBy>Martin Bransby</cp:lastModifiedBy>
  <cp:revision>3</cp:revision>
  <dcterms:created xsi:type="dcterms:W3CDTF">2013-10-11T13:04:16Z</dcterms:created>
  <dcterms:modified xsi:type="dcterms:W3CDTF">2013-10-13T13:43:38Z</dcterms:modified>
</cp:coreProperties>
</file>