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39"/>
  </p:notesMasterIdLst>
  <p:sldIdLst>
    <p:sldId id="256" r:id="rId5"/>
    <p:sldId id="288" r:id="rId6"/>
    <p:sldId id="291" r:id="rId7"/>
    <p:sldId id="292" r:id="rId8"/>
    <p:sldId id="290" r:id="rId9"/>
    <p:sldId id="289" r:id="rId10"/>
    <p:sldId id="293" r:id="rId11"/>
    <p:sldId id="294" r:id="rId12"/>
    <p:sldId id="295" r:id="rId13"/>
    <p:sldId id="296" r:id="rId14"/>
    <p:sldId id="297" r:id="rId15"/>
    <p:sldId id="298" r:id="rId16"/>
    <p:sldId id="300" r:id="rId17"/>
    <p:sldId id="286" r:id="rId18"/>
    <p:sldId id="302" r:id="rId19"/>
    <p:sldId id="301" r:id="rId20"/>
    <p:sldId id="305" r:id="rId21"/>
    <p:sldId id="303" r:id="rId22"/>
    <p:sldId id="304" r:id="rId23"/>
    <p:sldId id="299" r:id="rId24"/>
    <p:sldId id="318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285" r:id="rId38"/>
  </p:sldIdLst>
  <p:sldSz cx="9144000" cy="6858000" type="screen4x3"/>
  <p:notesSz cx="6811963" cy="9942513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1F1B52"/>
    <a:srgbClr val="DFEBF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emlayout 2 - Marker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58" autoAdjust="0"/>
    <p:restoredTop sz="86447" autoAdjust="0"/>
  </p:normalViewPr>
  <p:slideViewPr>
    <p:cSldViewPr snapToGrid="0" snapToObjects="1">
      <p:cViewPr>
        <p:scale>
          <a:sx n="100" d="100"/>
          <a:sy n="100" d="100"/>
        </p:scale>
        <p:origin x="-426" y="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6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2CC52-AB6D-492E-A213-235CDAA049AB}" type="datetimeFigureOut">
              <a:rPr lang="de-DE" smtClean="0"/>
              <a:pPr/>
              <a:t>16.04.2012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9887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15033-845D-4210-BCFC-557E4B9FE49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2E295-9172-438F-BE13-C9A9BAA6C4BD}" type="slidenum">
              <a:rPr lang="da-DK" smtClean="0"/>
              <a:pPr/>
              <a:t>34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10350" y="1371600"/>
            <a:ext cx="1847850" cy="464820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066800" y="1371600"/>
            <a:ext cx="5391150" cy="464820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1066800" y="1968500"/>
            <a:ext cx="7391400" cy="4051300"/>
          </a:xfrm>
        </p:spPr>
        <p:txBody>
          <a:bodyPr/>
          <a:lstStyle/>
          <a:p>
            <a:pPr lvl="0"/>
            <a:endParaRPr lang="da-DK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ét indholdsobjek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77800"/>
            <a:ext cx="91440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1F1B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a-DK">
              <a:solidFill>
                <a:srgbClr val="1F1B52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371600"/>
            <a:ext cx="7391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titeltypografi i masteren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68500"/>
            <a:ext cx="73914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a-DK"/>
          </a:p>
        </p:txBody>
      </p:sp>
      <p:pic>
        <p:nvPicPr>
          <p:cNvPr id="3079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90975" y="171450"/>
            <a:ext cx="11636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lede 7" descr="sofart_uk_rgb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Font typeface="Times" pitchFamily="18" charset="0"/>
        <a:buChar char="•"/>
        <a:defRPr sz="1400" b="1">
          <a:solidFill>
            <a:srgbClr val="1F1B5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2pPr>
      <a:lvl3pPr marL="11811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•"/>
        <a:defRPr sz="1400" b="1">
          <a:solidFill>
            <a:srgbClr val="1F1B52"/>
          </a:solidFill>
          <a:latin typeface="+mn-lt"/>
        </a:defRPr>
      </a:lvl3pPr>
      <a:lvl4pPr marL="16383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4pPr>
      <a:lvl5pPr marL="20955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5pPr>
      <a:lvl6pPr marL="25527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6pPr>
      <a:lvl7pPr marL="30099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7pPr>
      <a:lvl8pPr marL="34671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8pPr>
      <a:lvl9pPr marL="39243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Phalacrocorax_carbo0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35540" y="1785865"/>
            <a:ext cx="6070979" cy="833509"/>
          </a:xfrm>
        </p:spPr>
        <p:txBody>
          <a:bodyPr/>
          <a:lstStyle/>
          <a:p>
            <a:pPr algn="ctr" eaLnBrk="1" hangingPunct="1"/>
            <a:r>
              <a:rPr lang="en-GB" sz="2400" dirty="0" smtClean="0"/>
              <a:t>Bird Deterrents at Danish Lighthouses</a:t>
            </a:r>
            <a:r>
              <a:rPr lang="da-DK" sz="2400" dirty="0" smtClean="0"/>
              <a:t/>
            </a:r>
            <a:br>
              <a:rPr lang="da-DK" sz="2400" dirty="0" smtClean="0"/>
            </a:br>
            <a:endParaRPr lang="da-DK" sz="2400" dirty="0" smtClean="0"/>
          </a:p>
        </p:txBody>
      </p:sp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735540" y="2809874"/>
            <a:ext cx="6223379" cy="2551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IALA EEP Committee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EEP </a:t>
            </a: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18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16 – 20 April 2012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600" b="1" kern="0" dirty="0" smtClean="0">
              <a:solidFill>
                <a:srgbClr val="1F1B5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Author Jørgen Royal Petersen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Senior Engineer</a:t>
            </a:r>
            <a:r>
              <a:rPr kumimoji="0" lang="en-GB" sz="1200" b="1" i="0" u="none" strike="noStrike" kern="0" cap="none" spc="0" normalizeH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Aids to Navigation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0" baseline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Danish Maritime</a:t>
            </a:r>
            <a:r>
              <a:rPr lang="en-GB" sz="1200" b="1" kern="0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 Authority</a:t>
            </a: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:\IALA\IALA EEP Committee\Anti Bird Dropping System\Hyleren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53075" y="1530350"/>
            <a:ext cx="2943225" cy="3923760"/>
          </a:xfrm>
          <a:prstGeom prst="rect">
            <a:avLst/>
          </a:prstGeom>
          <a:noFill/>
        </p:spPr>
      </p:pic>
      <p:sp>
        <p:nvSpPr>
          <p:cNvPr id="6" name="Pladsholder til tekst 5"/>
          <p:cNvSpPr>
            <a:spLocks noGrp="1"/>
          </p:cNvSpPr>
          <p:nvPr>
            <p:ph type="body" sz="quarter" idx="4294967295"/>
          </p:nvPr>
        </p:nvSpPr>
        <p:spPr>
          <a:xfrm>
            <a:off x="5305425" y="5576540"/>
            <a:ext cx="3421062" cy="538509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Rising and falling at random intervals</a:t>
            </a:r>
          </a:p>
          <a:p>
            <a:pPr>
              <a:buNone/>
            </a:pPr>
            <a:r>
              <a:rPr lang="en-GB" dirty="0" smtClean="0"/>
              <a:t>with audible and light effects. </a:t>
            </a:r>
            <a:endParaRPr lang="en-GB" dirty="0"/>
          </a:p>
        </p:txBody>
      </p:sp>
      <p:pic>
        <p:nvPicPr>
          <p:cNvPr id="3073" name="Picture 1" descr="M:\IALA\IALA EEP Committee\Anti Bird Dropping System\Skarvtag 3 S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" y="1603375"/>
            <a:ext cx="4948767" cy="3711575"/>
          </a:xfrm>
          <a:prstGeom prst="rect">
            <a:avLst/>
          </a:prstGeom>
          <a:noFill/>
        </p:spPr>
      </p:pic>
      <p:sp>
        <p:nvSpPr>
          <p:cNvPr id="5" name="Pladsholder til tekst 5"/>
          <p:cNvSpPr txBox="1">
            <a:spLocks/>
          </p:cNvSpPr>
          <p:nvPr/>
        </p:nvSpPr>
        <p:spPr bwMode="auto">
          <a:xfrm>
            <a:off x="128585" y="5448945"/>
            <a:ext cx="4948767" cy="66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Established an additional roof for reducing bird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droppings from the helipad  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ladsholder til tekst 5"/>
          <p:cNvSpPr txBox="1">
            <a:spLocks/>
          </p:cNvSpPr>
          <p:nvPr/>
        </p:nvSpPr>
        <p:spPr bwMode="auto">
          <a:xfrm>
            <a:off x="5077353" y="1190625"/>
            <a:ext cx="395234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“The ‘Howling Beast” (advanced scarecrow)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Nano technique/release agent – Zyvax  </a:t>
            </a:r>
            <a:endParaRPr lang="en-GB" sz="2400" dirty="0"/>
          </a:p>
        </p:txBody>
      </p:sp>
      <p:pic>
        <p:nvPicPr>
          <p:cNvPr id="2049" name="Picture 1" descr="M:\IALA\IALA EEP Committee\Anti Bird Dropping System\Skaller før 9-6-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6" y="2120900"/>
            <a:ext cx="4157132" cy="3117849"/>
          </a:xfrm>
          <a:prstGeom prst="rect">
            <a:avLst/>
          </a:prstGeom>
          <a:noFill/>
        </p:spPr>
      </p:pic>
      <p:pic>
        <p:nvPicPr>
          <p:cNvPr id="2050" name="Picture 2" descr="M:\IALA\IALA EEP Committee\Anti Bird Dropping System\Skaller efter 9-6-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8157" y="2120900"/>
            <a:ext cx="4157132" cy="3117849"/>
          </a:xfrm>
          <a:prstGeom prst="rect">
            <a:avLst/>
          </a:prstGeom>
          <a:noFill/>
        </p:spPr>
      </p:pic>
      <p:sp>
        <p:nvSpPr>
          <p:cNvPr id="6" name="Pladsholder til tekst 5"/>
          <p:cNvSpPr txBox="1">
            <a:spLocks/>
          </p:cNvSpPr>
          <p:nvPr/>
        </p:nvSpPr>
        <p:spPr bwMode="auto">
          <a:xfrm>
            <a:off x="1066800" y="5419724"/>
            <a:ext cx="3499907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Right side treated with Zyvax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(approx. 2 month in service)  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ladsholder til tekst 5"/>
          <p:cNvSpPr txBox="1">
            <a:spLocks/>
          </p:cNvSpPr>
          <p:nvPr/>
        </p:nvSpPr>
        <p:spPr bwMode="auto">
          <a:xfrm>
            <a:off x="5162550" y="5419725"/>
            <a:ext cx="3638550" cy="25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After washed down with fresh water 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990600"/>
            <a:ext cx="7391400" cy="381000"/>
          </a:xfrm>
        </p:spPr>
        <p:txBody>
          <a:bodyPr/>
          <a:lstStyle/>
          <a:p>
            <a:r>
              <a:rPr lang="en-GB" sz="2400" dirty="0" smtClean="0"/>
              <a:t>Other tested systems ...</a:t>
            </a:r>
            <a:endParaRPr lang="en-GB" sz="24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066800" y="1485899"/>
            <a:ext cx="7391400" cy="4600575"/>
          </a:xfrm>
        </p:spPr>
        <p:txBody>
          <a:bodyPr/>
          <a:lstStyle/>
          <a:p>
            <a:r>
              <a:rPr lang="en-GB" dirty="0" smtClean="0"/>
              <a:t>Gas canon – banging at random intervals</a:t>
            </a:r>
          </a:p>
          <a:p>
            <a:r>
              <a:rPr lang="en-GB" dirty="0" smtClean="0"/>
              <a:t>Water spray at high pressure at random intervals   </a:t>
            </a:r>
          </a:p>
          <a:p>
            <a:r>
              <a:rPr lang="en-GB" dirty="0" smtClean="0"/>
              <a:t>Audible deterrent system with distress call from seagulls ( for airport use) – later changed to popular music from public radio stations (better than the distress call)</a:t>
            </a:r>
          </a:p>
          <a:p>
            <a:r>
              <a:rPr lang="en-GB" dirty="0" smtClean="0"/>
              <a:t>Revolving wind speed gauges (cup anemometry) mounted on helipad</a:t>
            </a:r>
          </a:p>
          <a:p>
            <a:r>
              <a:rPr lang="en-GB" dirty="0" smtClean="0"/>
              <a:t>Plastic owls </a:t>
            </a:r>
          </a:p>
          <a:p>
            <a:r>
              <a:rPr lang="en-GB" dirty="0" smtClean="0"/>
              <a:t>Dead cormorants fixed on the lighthouse structure (used by fishermen)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r>
              <a:rPr lang="en-GB" sz="2000" dirty="0" smtClean="0"/>
              <a:t>Conclusion</a:t>
            </a:r>
            <a:r>
              <a:rPr lang="en-GB" dirty="0" smtClean="0"/>
              <a:t> </a:t>
            </a:r>
          </a:p>
          <a:p>
            <a:r>
              <a:rPr lang="en-GB" dirty="0" smtClean="0"/>
              <a:t>All traditional methods have only short time effects because the cormorants are accustomed over time and some of the systems are not robust enough in the maritime environment.</a:t>
            </a:r>
          </a:p>
          <a:p>
            <a:endParaRPr lang="en-GB" dirty="0" smtClean="0"/>
          </a:p>
          <a:p>
            <a:r>
              <a:rPr lang="en-GB" dirty="0" smtClean="0"/>
              <a:t>We need to have a system with </a:t>
            </a:r>
            <a:r>
              <a:rPr lang="en-GB" u="sng" dirty="0" smtClean="0"/>
              <a:t>continued deterrent effect 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6" descr="http://t0.gstatic.com/images?q=tbn:ANd9GcRbpKE296bbepv7Mm0z-UkIhO7TOZL8FqKzFNBj_Vuufagz2-0w5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7987" y="3633788"/>
            <a:ext cx="1685925" cy="1093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7" name="Picture 13" descr="http://www.buytack.com/products-ranch/jl/graphics/gnd-proper-ground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993293"/>
            <a:ext cx="6551192" cy="3959831"/>
          </a:xfrm>
          <a:prstGeom prst="rect">
            <a:avLst/>
          </a:prstGeom>
          <a:noFill/>
        </p:spPr>
      </p:pic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Electric Fence System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2925" y="990600"/>
            <a:ext cx="7915275" cy="381000"/>
          </a:xfrm>
        </p:spPr>
        <p:txBody>
          <a:bodyPr/>
          <a:lstStyle/>
          <a:p>
            <a:r>
              <a:rPr lang="en-GB" sz="2400" dirty="0" smtClean="0"/>
              <a:t>Typical lighthouse structures polluted with bird lime   </a:t>
            </a:r>
            <a:endParaRPr lang="en-GB" sz="2400" dirty="0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" y="1731647"/>
            <a:ext cx="2926080" cy="390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M:\IALA\IALA EEP Committee\Anti Bird Dropping System\Besigtigelse 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6423" y="1731647"/>
            <a:ext cx="2895601" cy="3860801"/>
          </a:xfrm>
          <a:prstGeom prst="rect">
            <a:avLst/>
          </a:prstGeom>
          <a:noFill/>
        </p:spPr>
      </p:pic>
      <p:sp>
        <p:nvSpPr>
          <p:cNvPr id="6" name="Pladsholder til tekst 5"/>
          <p:cNvSpPr txBox="1">
            <a:spLocks/>
          </p:cNvSpPr>
          <p:nvPr/>
        </p:nvSpPr>
        <p:spPr bwMode="auto">
          <a:xfrm>
            <a:off x="5534025" y="5699720"/>
            <a:ext cx="3333749" cy="25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Small offshore lighthouse (beacon) 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ladsholder til tekst 5"/>
          <p:cNvSpPr txBox="1">
            <a:spLocks/>
          </p:cNvSpPr>
          <p:nvPr/>
        </p:nvSpPr>
        <p:spPr bwMode="auto">
          <a:xfrm>
            <a:off x="373380" y="5699720"/>
            <a:ext cx="3638550" cy="25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SzTx/>
              <a:buFont typeface="Times" pitchFamily="18" charset="0"/>
              <a:buNone/>
              <a:tabLst/>
              <a:defRPr/>
            </a:pPr>
            <a:r>
              <a:rPr lang="en-GB" sz="1400" b="1" kern="0" dirty="0" smtClean="0">
                <a:solidFill>
                  <a:srgbClr val="1F1B52"/>
                </a:solidFill>
                <a:latin typeface="+mn-lt"/>
              </a:rPr>
              <a:t>Large offshore lighthouse 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M:\IALA\IALA EEP Committee\Anti Bird Dropping System\Skarvtag 2 S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918141" y="2437208"/>
            <a:ext cx="2187577" cy="1640683"/>
          </a:xfrm>
          <a:prstGeom prst="rect">
            <a:avLst/>
          </a:prstGeom>
          <a:noFill/>
        </p:spPr>
      </p:pic>
      <p:cxnSp>
        <p:nvCxnSpPr>
          <p:cNvPr id="10" name="Lige pilforbindelse 9"/>
          <p:cNvCxnSpPr/>
          <p:nvPr/>
        </p:nvCxnSpPr>
        <p:spPr bwMode="auto">
          <a:xfrm>
            <a:off x="1990725" y="3076575"/>
            <a:ext cx="1685925" cy="3429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How to avoid bird droppings</a:t>
            </a:r>
            <a:endParaRPr lang="en-GB" sz="24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Consider following: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Where can the birds rest at the lighthouse?</a:t>
            </a:r>
          </a:p>
          <a:p>
            <a:endParaRPr lang="en-GB" dirty="0" smtClean="0"/>
          </a:p>
          <a:p>
            <a:r>
              <a:rPr lang="en-GB" dirty="0" smtClean="0"/>
              <a:t>Then remove all possibilities for resting – remove all unnecessary fittings, brackets etc. from the structure and in general all natural resting places for birds</a:t>
            </a:r>
          </a:p>
          <a:p>
            <a:endParaRPr lang="en-GB" dirty="0" smtClean="0"/>
          </a:p>
          <a:p>
            <a:r>
              <a:rPr lang="en-GB" dirty="0" smtClean="0"/>
              <a:t>Provide the structure with simple traditional bird spikes where it is possible</a:t>
            </a:r>
          </a:p>
          <a:p>
            <a:endParaRPr lang="en-GB" dirty="0" smtClean="0"/>
          </a:p>
          <a:p>
            <a:r>
              <a:rPr lang="en-GB" dirty="0" smtClean="0"/>
              <a:t>Provide the structure with an electrical fence system where it is possible  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 – Sjællands Rev N lighthouse</a:t>
            </a:r>
            <a:endParaRPr lang="en-GB" dirty="0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871980"/>
            <a:ext cx="3000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://t2.gstatic.com/images?q=tbn:ANd9GcQuYRoCOI0gksuL4Gg8BACQ-IVNm0jIoNY_-nnrfFStwaYxLGBg1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19" y="2124075"/>
            <a:ext cx="3910081" cy="3390900"/>
          </a:xfrm>
          <a:prstGeom prst="rect">
            <a:avLst/>
          </a:prstGeom>
          <a:noFill/>
        </p:spPr>
      </p:pic>
      <p:cxnSp>
        <p:nvCxnSpPr>
          <p:cNvPr id="7" name="Lige pilforbindelse 6"/>
          <p:cNvCxnSpPr/>
          <p:nvPr/>
        </p:nvCxnSpPr>
        <p:spPr bwMode="auto">
          <a:xfrm>
            <a:off x="3133725" y="3429000"/>
            <a:ext cx="4248150" cy="4667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1752600" y="1371600"/>
            <a:ext cx="6162675" cy="381000"/>
          </a:xfrm>
        </p:spPr>
        <p:txBody>
          <a:bodyPr/>
          <a:lstStyle/>
          <a:p>
            <a:r>
              <a:rPr lang="en-GB" sz="2400" dirty="0" smtClean="0"/>
              <a:t>Electrical Fence System for lighthouses</a:t>
            </a:r>
            <a:endParaRPr lang="en-GB" sz="2400" dirty="0"/>
          </a:p>
        </p:txBody>
      </p:sp>
      <p:sp>
        <p:nvSpPr>
          <p:cNvPr id="2153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sp>
        <p:nvSpPr>
          <p:cNvPr id="21561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grpSp>
        <p:nvGrpSpPr>
          <p:cNvPr id="21535" name="Group 31"/>
          <p:cNvGrpSpPr>
            <a:grpSpLocks noChangeAspect="1"/>
          </p:cNvGrpSpPr>
          <p:nvPr/>
        </p:nvGrpSpPr>
        <p:grpSpPr bwMode="auto">
          <a:xfrm>
            <a:off x="1414668" y="2220257"/>
            <a:ext cx="6119813" cy="3860800"/>
            <a:chOff x="2362" y="1930"/>
            <a:chExt cx="7200" cy="4542"/>
          </a:xfrm>
        </p:grpSpPr>
        <p:sp>
          <p:nvSpPr>
            <p:cNvPr id="21560" name="AutoShape 56"/>
            <p:cNvSpPr>
              <a:spLocks noChangeAspect="1" noChangeArrowheads="1" noTextEdit="1"/>
            </p:cNvSpPr>
            <p:nvPr/>
          </p:nvSpPr>
          <p:spPr bwMode="auto">
            <a:xfrm>
              <a:off x="2362" y="1930"/>
              <a:ext cx="7200" cy="45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9" name="AutoShape 55"/>
            <p:cNvSpPr>
              <a:spLocks noChangeShapeType="1"/>
            </p:cNvSpPr>
            <p:nvPr/>
          </p:nvSpPr>
          <p:spPr bwMode="auto">
            <a:xfrm>
              <a:off x="5402" y="3671"/>
              <a:ext cx="3151" cy="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8" name="AutoShape 54"/>
            <p:cNvSpPr>
              <a:spLocks noChangeShapeType="1"/>
            </p:cNvSpPr>
            <p:nvPr/>
          </p:nvSpPr>
          <p:spPr bwMode="auto">
            <a:xfrm>
              <a:off x="5402" y="4083"/>
              <a:ext cx="3151" cy="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7" name="AutoShape 53"/>
            <p:cNvSpPr>
              <a:spLocks noChangeShapeType="1"/>
            </p:cNvSpPr>
            <p:nvPr/>
          </p:nvSpPr>
          <p:spPr bwMode="auto">
            <a:xfrm>
              <a:off x="5402" y="3302"/>
              <a:ext cx="3151" cy="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6" name="AutoShape 52"/>
            <p:cNvSpPr>
              <a:spLocks noChangeShapeType="1"/>
            </p:cNvSpPr>
            <p:nvPr/>
          </p:nvSpPr>
          <p:spPr bwMode="auto">
            <a:xfrm>
              <a:off x="5402" y="2900"/>
              <a:ext cx="3151" cy="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5" name="Text Box 51"/>
            <p:cNvSpPr txBox="1">
              <a:spLocks noChangeArrowheads="1"/>
            </p:cNvSpPr>
            <p:nvPr/>
          </p:nvSpPr>
          <p:spPr bwMode="auto">
            <a:xfrm>
              <a:off x="2602" y="2805"/>
              <a:ext cx="1946" cy="141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Fence Charger </a:t>
              </a:r>
              <a:endParaRPr kumimoji="0" lang="en-GB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12 VDC, 25 mA</a:t>
              </a:r>
              <a:endParaRPr kumimoji="0" lang="en-GB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8500 V</a:t>
              </a:r>
              <a:endParaRPr kumimoji="0" lang="en-GB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0.24 Joule</a:t>
              </a:r>
              <a:endParaRPr kumimoji="0" lang="en-GB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         </a:t>
              </a:r>
              <a:r>
                <a:rPr kumimoji="0" lang="en-GB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-</a:t>
              </a:r>
              <a:r>
                <a:rPr kumimoji="0" lang="en-GB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                     </a:t>
              </a:r>
              <a:r>
                <a:rPr kumimoji="0" lang="en-GB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+</a:t>
              </a:r>
              <a:endParaRPr kumimoji="0" lang="en-GB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4" name="AutoShape 50"/>
            <p:cNvSpPr>
              <a:spLocks noChangeShapeType="1"/>
            </p:cNvSpPr>
            <p:nvPr/>
          </p:nvSpPr>
          <p:spPr bwMode="auto">
            <a:xfrm>
              <a:off x="3136" y="4397"/>
              <a:ext cx="1" cy="6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3" name="AutoShape 49"/>
            <p:cNvSpPr>
              <a:spLocks noChangeShapeType="1"/>
            </p:cNvSpPr>
            <p:nvPr/>
          </p:nvSpPr>
          <p:spPr bwMode="auto">
            <a:xfrm>
              <a:off x="3136" y="5050"/>
              <a:ext cx="278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2" name="AutoShape 48"/>
            <p:cNvSpPr>
              <a:spLocks noChangeShapeType="1"/>
            </p:cNvSpPr>
            <p:nvPr/>
          </p:nvSpPr>
          <p:spPr bwMode="auto">
            <a:xfrm flipV="1">
              <a:off x="5919" y="4083"/>
              <a:ext cx="0" cy="96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1" name="AutoShape 47"/>
            <p:cNvSpPr>
              <a:spLocks noChangeShapeType="1"/>
            </p:cNvSpPr>
            <p:nvPr/>
          </p:nvSpPr>
          <p:spPr bwMode="auto">
            <a:xfrm>
              <a:off x="4055" y="4402"/>
              <a:ext cx="5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50" name="AutoShape 46"/>
            <p:cNvSpPr>
              <a:spLocks noChangeShapeType="1"/>
            </p:cNvSpPr>
            <p:nvPr/>
          </p:nvSpPr>
          <p:spPr bwMode="auto">
            <a:xfrm>
              <a:off x="4059" y="4635"/>
              <a:ext cx="150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9" name="AutoShape 45"/>
            <p:cNvSpPr>
              <a:spLocks noChangeShapeType="1"/>
            </p:cNvSpPr>
            <p:nvPr/>
          </p:nvSpPr>
          <p:spPr bwMode="auto">
            <a:xfrm flipV="1">
              <a:off x="5919" y="3745"/>
              <a:ext cx="0" cy="33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8" name="AutoShape 44"/>
            <p:cNvSpPr>
              <a:spLocks noChangeShapeType="1"/>
            </p:cNvSpPr>
            <p:nvPr/>
          </p:nvSpPr>
          <p:spPr bwMode="auto">
            <a:xfrm flipV="1">
              <a:off x="5917" y="3303"/>
              <a:ext cx="2" cy="2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7" name="AutoShape 43"/>
            <p:cNvSpPr>
              <a:spLocks noChangeShapeType="1"/>
            </p:cNvSpPr>
            <p:nvPr/>
          </p:nvSpPr>
          <p:spPr bwMode="auto">
            <a:xfrm flipV="1">
              <a:off x="5560" y="3671"/>
              <a:ext cx="1" cy="3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6" name="AutoShape 42"/>
            <p:cNvSpPr>
              <a:spLocks noChangeShapeType="1"/>
            </p:cNvSpPr>
            <p:nvPr/>
          </p:nvSpPr>
          <p:spPr bwMode="auto">
            <a:xfrm flipV="1">
              <a:off x="5560" y="4223"/>
              <a:ext cx="1" cy="4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5" name="AutoShape 41"/>
            <p:cNvSpPr>
              <a:spLocks noChangeShapeType="1"/>
            </p:cNvSpPr>
            <p:nvPr/>
          </p:nvSpPr>
          <p:spPr bwMode="auto">
            <a:xfrm flipV="1">
              <a:off x="5560" y="3398"/>
              <a:ext cx="1" cy="2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4" name="AutoShape 40"/>
            <p:cNvSpPr>
              <a:spLocks noChangeShapeType="1"/>
            </p:cNvSpPr>
            <p:nvPr/>
          </p:nvSpPr>
          <p:spPr bwMode="auto">
            <a:xfrm flipH="1" flipV="1">
              <a:off x="5560" y="2901"/>
              <a:ext cx="1" cy="2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3" name="Text Box 39"/>
            <p:cNvSpPr txBox="1">
              <a:spLocks noChangeArrowheads="1"/>
            </p:cNvSpPr>
            <p:nvPr/>
          </p:nvSpPr>
          <p:spPr bwMode="auto">
            <a:xfrm>
              <a:off x="3914" y="2138"/>
              <a:ext cx="4111" cy="4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Electrical Circuit - Electrical Fence System</a:t>
              </a: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2" name="Rectangle 38"/>
            <p:cNvSpPr>
              <a:spLocks noChangeArrowheads="1"/>
            </p:cNvSpPr>
            <p:nvPr/>
          </p:nvSpPr>
          <p:spPr bwMode="auto">
            <a:xfrm>
              <a:off x="3054" y="4223"/>
              <a:ext cx="164" cy="174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3973" y="4228"/>
              <a:ext cx="163" cy="17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40" name="AutoShape 36"/>
            <p:cNvSpPr>
              <a:spLocks noChangeArrowheads="1"/>
            </p:cNvSpPr>
            <p:nvPr/>
          </p:nvSpPr>
          <p:spPr bwMode="auto">
            <a:xfrm>
              <a:off x="5839" y="3206"/>
              <a:ext cx="169" cy="192"/>
            </a:xfrm>
            <a:prstGeom prst="flowChartConnector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39" name="AutoShape 35"/>
            <p:cNvSpPr>
              <a:spLocks noChangeArrowheads="1"/>
            </p:cNvSpPr>
            <p:nvPr/>
          </p:nvSpPr>
          <p:spPr bwMode="auto">
            <a:xfrm>
              <a:off x="5839" y="3978"/>
              <a:ext cx="169" cy="192"/>
            </a:xfrm>
            <a:prstGeom prst="flowChartConnector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38" name="AutoShape 34"/>
            <p:cNvSpPr>
              <a:spLocks noChangeArrowheads="1"/>
            </p:cNvSpPr>
            <p:nvPr/>
          </p:nvSpPr>
          <p:spPr bwMode="auto">
            <a:xfrm>
              <a:off x="5480" y="2805"/>
              <a:ext cx="170" cy="192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37" name="AutoShape 33"/>
            <p:cNvSpPr>
              <a:spLocks noChangeArrowheads="1"/>
            </p:cNvSpPr>
            <p:nvPr/>
          </p:nvSpPr>
          <p:spPr bwMode="auto">
            <a:xfrm>
              <a:off x="5488" y="3555"/>
              <a:ext cx="171" cy="192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a-DK"/>
            </a:p>
          </p:txBody>
        </p:sp>
        <p:sp>
          <p:nvSpPr>
            <p:cNvPr id="21536" name="Text Box 32"/>
            <p:cNvSpPr txBox="1">
              <a:spLocks noChangeArrowheads="1"/>
            </p:cNvSpPr>
            <p:nvPr/>
          </p:nvSpPr>
          <p:spPr bwMode="auto">
            <a:xfrm>
              <a:off x="6804" y="4489"/>
              <a:ext cx="1983" cy="6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Distance between strings approx. 50 mm </a:t>
              </a: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 descr="M:\IALA\IALA EEP Committee\Anti Bird Dropping System\Skarvhegn 2 5-2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4" y="1088231"/>
            <a:ext cx="6715125" cy="503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:\IALA\IALA EEP Committee\Anti Bird Dropping System\Skarvhegn 3 5-2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014414"/>
            <a:ext cx="6610347" cy="49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Bird droppings at lighthouses </a:t>
            </a:r>
            <a:endParaRPr lang="en-GB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066800" y="1876425"/>
            <a:ext cx="7391400" cy="4143375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Bird droppings at lighthouses is an increasing problem in Denmark and Scandinavia </a:t>
            </a:r>
          </a:p>
          <a:p>
            <a:pPr>
              <a:buNone/>
            </a:pPr>
            <a:r>
              <a:rPr lang="en-GB" dirty="0" smtClean="0"/>
              <a:t>– and perhaps all over the world?</a:t>
            </a:r>
          </a:p>
          <a:p>
            <a:pPr>
              <a:buNone/>
            </a:pPr>
            <a:r>
              <a:rPr lang="en-GB" dirty="0" smtClean="0"/>
              <a:t>In Denmark the bird dropping problem is primary caused by an increasing population</a:t>
            </a:r>
          </a:p>
          <a:p>
            <a:pPr>
              <a:buNone/>
            </a:pPr>
            <a:r>
              <a:rPr lang="en-GB" dirty="0" smtClean="0"/>
              <a:t>of the Cormorant seabird due to reduced or non preventive regulations of </a:t>
            </a:r>
          </a:p>
          <a:p>
            <a:pPr>
              <a:buNone/>
            </a:pPr>
            <a:r>
              <a:rPr lang="en-GB" dirty="0" smtClean="0"/>
              <a:t>this breed during many years (In Denmark preserved since 1980)</a:t>
            </a:r>
          </a:p>
          <a:p>
            <a:pPr>
              <a:buNone/>
            </a:pPr>
            <a:r>
              <a:rPr lang="en-GB" dirty="0" smtClean="0"/>
              <a:t>  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 </a:t>
            </a:r>
          </a:p>
          <a:p>
            <a:pPr>
              <a:buNone/>
            </a:pPr>
            <a:endParaRPr lang="en-GB" dirty="0" smtClean="0"/>
          </a:p>
        </p:txBody>
      </p:sp>
      <p:pic>
        <p:nvPicPr>
          <p:cNvPr id="4" name="Picture 4" descr="http://t3.gstatic.com/images?q=tbn:ANd9GcTzOCy8eyT6sE9ow4Yfc0-Evqjfl3jtbpep1bCbrGpAgoQj2jbS-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74" y="3366611"/>
            <a:ext cx="2619375" cy="1752600"/>
          </a:xfrm>
          <a:prstGeom prst="rect">
            <a:avLst/>
          </a:prstGeom>
          <a:noFill/>
        </p:spPr>
      </p:pic>
      <p:pic>
        <p:nvPicPr>
          <p:cNvPr id="5" name="Picture 8" descr="http://t3.gstatic.com/images?q=tbn:ANd9GcS6v1-rXntohH6N3uxwDqx5RJsao-aNnNRaQs54wmqz_pkg2843D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6249" y="3581399"/>
            <a:ext cx="3198606" cy="2438401"/>
          </a:xfrm>
          <a:prstGeom prst="rect">
            <a:avLst/>
          </a:prstGeom>
          <a:noFill/>
        </p:spPr>
      </p:pic>
      <p:pic>
        <p:nvPicPr>
          <p:cNvPr id="7" name="Picture 2" descr="http://t2.gstatic.com/images?q=tbn:ANd9GcQuYRoCOI0gksuL4Gg8BACQ-IVNm0jIoNY_-nnrfFStwaYxLGBg1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8849" y="3581399"/>
            <a:ext cx="2581275" cy="2238533"/>
          </a:xfrm>
          <a:prstGeom prst="rect">
            <a:avLst/>
          </a:prstGeom>
          <a:noFill/>
        </p:spPr>
      </p:pic>
      <p:sp>
        <p:nvSpPr>
          <p:cNvPr id="8" name="Rektangel 7"/>
          <p:cNvSpPr/>
          <p:nvPr/>
        </p:nvSpPr>
        <p:spPr>
          <a:xfrm>
            <a:off x="266700" y="5281136"/>
            <a:ext cx="22383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+mn-lt"/>
              </a:rPr>
              <a:t>Length 90 cm.</a:t>
            </a:r>
          </a:p>
          <a:p>
            <a:r>
              <a:rPr lang="en-GB" sz="1400" dirty="0" smtClean="0">
                <a:latin typeface="+mn-lt"/>
              </a:rPr>
              <a:t>Wing span 130 – 160 cm.</a:t>
            </a:r>
          </a:p>
          <a:p>
            <a:r>
              <a:rPr lang="en-GB" sz="1400" dirty="0" smtClean="0">
                <a:latin typeface="+mn-lt"/>
              </a:rPr>
              <a:t>Weight  2.0 – 2.5 kg.</a:t>
            </a:r>
            <a:endParaRPr lang="en-GB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 descr="M:\IALA\IALA EEP Committee\Anti Bird Dropping System\Sj-Rev N 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2074" y="985836"/>
            <a:ext cx="6635751" cy="4976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:\IALA\IALA EEP Committee\Anti Bird Dropping System\Skarvhegnsopstrammer 2 15-3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350" y="1038226"/>
            <a:ext cx="6819898" cy="5114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:\IALA\IALA EEP Committee\Anti Bird Dropping System\Sj-Rev N 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24" y="976315"/>
            <a:ext cx="6619875" cy="49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M:\IALA\IALA EEP Committee\Anti Bird Dropping System\Sj-Rev N 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49" y="981761"/>
            <a:ext cx="6751637" cy="5063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M:\IALA\IALA EEP Committee\Anti Bird Dropping System\Sj-Rev N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399" y="1589733"/>
            <a:ext cx="5818187" cy="4363391"/>
          </a:xfrm>
          <a:prstGeom prst="rect">
            <a:avLst/>
          </a:prstGeom>
          <a:noFill/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066800" y="990600"/>
            <a:ext cx="7391400" cy="381000"/>
          </a:xfrm>
        </p:spPr>
        <p:txBody>
          <a:bodyPr/>
          <a:lstStyle/>
          <a:p>
            <a:r>
              <a:rPr lang="en-GB" sz="2400" dirty="0" smtClean="0"/>
              <a:t>Fence Charger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M:\IALA\IALA EEP Committee\Anti Bird Dropping System\Sj-Rev N 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028272"/>
            <a:ext cx="4034531" cy="3025726"/>
          </a:xfrm>
          <a:prstGeom prst="rect">
            <a:avLst/>
          </a:prstGeom>
          <a:noFill/>
        </p:spPr>
      </p:pic>
      <p:pic>
        <p:nvPicPr>
          <p:cNvPr id="106499" name="Picture 3" descr="M:\IALA\IALA EEP Committee\Anti Bird Dropping System\Sj-Rev N 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0" y="2028272"/>
            <a:ext cx="4034531" cy="3025726"/>
          </a:xfrm>
          <a:prstGeom prst="rect">
            <a:avLst/>
          </a:prstGeom>
          <a:noFill/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Power Supply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6750" y="1123950"/>
            <a:ext cx="7791450" cy="723899"/>
          </a:xfrm>
        </p:spPr>
        <p:txBody>
          <a:bodyPr/>
          <a:lstStyle/>
          <a:p>
            <a:pPr lvl="0"/>
            <a:r>
              <a:rPr lang="en-GB" sz="2400" dirty="0" smtClean="0"/>
              <a:t>Case Study – Østerrenden South lighthouse</a:t>
            </a:r>
            <a:br>
              <a:rPr lang="en-GB" sz="2400" dirty="0" smtClean="0"/>
            </a:br>
            <a:r>
              <a:rPr lang="en-GB" sz="1400" dirty="0" smtClean="0"/>
              <a:t>ProBelt  - An on going project of modernisation of  15 small offshore lighthouses</a:t>
            </a: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400" dirty="0"/>
          </a:p>
        </p:txBody>
      </p:sp>
      <p:pic>
        <p:nvPicPr>
          <p:cNvPr id="4" name="Picture 3" descr="M:\IALA\IALA EEP Committee\Anti Bird Dropping System\Besigtigelse 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8" y="1968500"/>
            <a:ext cx="3009902" cy="4013202"/>
          </a:xfrm>
          <a:prstGeom prst="rect">
            <a:avLst/>
          </a:prstGeom>
          <a:noFill/>
        </p:spPr>
      </p:pic>
      <p:pic>
        <p:nvPicPr>
          <p:cNvPr id="5" name="Picture 2" descr="http://t2.gstatic.com/images?q=tbn:ANd9GcQuYRoCOI0gksuL4Gg8BACQ-IVNm0jIoNY_-nnrfFStwaYxLGBg1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19" y="1968499"/>
            <a:ext cx="4111443" cy="3565525"/>
          </a:xfrm>
          <a:prstGeom prst="rect">
            <a:avLst/>
          </a:prstGeom>
          <a:noFill/>
        </p:spPr>
      </p:pic>
      <p:cxnSp>
        <p:nvCxnSpPr>
          <p:cNvPr id="7" name="Lige pilforbindelse 6"/>
          <p:cNvCxnSpPr/>
          <p:nvPr/>
        </p:nvCxnSpPr>
        <p:spPr bwMode="auto">
          <a:xfrm>
            <a:off x="3781425" y="3343275"/>
            <a:ext cx="3686175" cy="12477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S:\BILLEDER\Afmærkning\Stationær afmærkning\Fyrområde DCK\STOREBÆLTSFYR\E 28 ProBelt fyr\IMGP1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3975" y="1128712"/>
            <a:ext cx="6686549" cy="5014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M:\IALA\IALA EEP Committee\Anti Bird Dropping System\Elhegn 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274" y="1108062"/>
            <a:ext cx="6657975" cy="4993058"/>
          </a:xfrm>
          <a:prstGeom prst="rect">
            <a:avLst/>
          </a:prstGeom>
          <a:noFill/>
        </p:spPr>
      </p:pic>
      <p:sp>
        <p:nvSpPr>
          <p:cNvPr id="3" name="Tekstboks 2"/>
          <p:cNvSpPr txBox="1"/>
          <p:nvPr/>
        </p:nvSpPr>
        <p:spPr>
          <a:xfrm>
            <a:off x="390525" y="1704975"/>
            <a:ext cx="168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1.2 mm welding string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M:\IALA\IALA EEP Committee\Anti Bird Dropping System\El-hegn på Stb.fyr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1" y="1047750"/>
            <a:ext cx="6800848" cy="51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Bird dropping and associated problems</a:t>
            </a:r>
            <a:endParaRPr lang="en-GB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r>
              <a:rPr lang="en-GB" dirty="0" smtClean="0"/>
              <a:t>Reduced nautical range or  apparently a unlit lighthouse</a:t>
            </a:r>
          </a:p>
          <a:p>
            <a:endParaRPr lang="en-GB" dirty="0" smtClean="0"/>
          </a:p>
          <a:p>
            <a:r>
              <a:rPr lang="en-GB" dirty="0" smtClean="0"/>
              <a:t>Reduced battery charging when using solar power  (reduced active area of panel)</a:t>
            </a:r>
          </a:p>
          <a:p>
            <a:endParaRPr lang="en-GB" dirty="0" smtClean="0"/>
          </a:p>
          <a:p>
            <a:r>
              <a:rPr lang="en-GB" dirty="0" smtClean="0"/>
              <a:t>Colour change of the lighthouse/day marks caused by white bird lime</a:t>
            </a:r>
          </a:p>
          <a:p>
            <a:endParaRPr lang="en-GB" dirty="0" smtClean="0"/>
          </a:p>
          <a:p>
            <a:r>
              <a:rPr lang="en-GB" dirty="0" smtClean="0"/>
              <a:t>Increased corrosion on the AtoN’s structures, fittings and components</a:t>
            </a:r>
          </a:p>
          <a:p>
            <a:endParaRPr lang="en-GB" dirty="0" smtClean="0"/>
          </a:p>
          <a:p>
            <a:r>
              <a:rPr lang="en-GB" dirty="0" smtClean="0"/>
              <a:t>Bad working environment for maintenance staff </a:t>
            </a:r>
          </a:p>
          <a:p>
            <a:endParaRPr lang="en-GB" dirty="0" smtClean="0"/>
          </a:p>
          <a:p>
            <a:r>
              <a:rPr lang="en-GB" dirty="0" smtClean="0"/>
              <a:t>(Indirect problem – damaged wind turbine caused by birds collision)   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M:\IALA\IALA EEP Committee\Anti Bird Dropping System\Elhegn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2075" y="981074"/>
            <a:ext cx="6743700" cy="5057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M:\IALA\IALA EEP Committee\Anti Bird Dropping System\Elhegn 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3275" y="1081085"/>
            <a:ext cx="3725149" cy="4967286"/>
          </a:xfrm>
          <a:prstGeom prst="rect">
            <a:avLst/>
          </a:prstGeom>
          <a:noFill/>
        </p:spPr>
      </p:pic>
      <p:pic>
        <p:nvPicPr>
          <p:cNvPr id="3" name="Picture 2" descr="\\Frv_gre01\afd_f\Fyromraadet\Fyrtjenesten\Projekter - Udbud\ProBelt\Billeder\Billeder montering fyr værksted\Nye billeder 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5899" y="1081085"/>
            <a:ext cx="3714751" cy="4953001"/>
          </a:xfrm>
          <a:prstGeom prst="rect">
            <a:avLst/>
          </a:prstGeom>
          <a:noFill/>
        </p:spPr>
      </p:pic>
      <p:sp>
        <p:nvSpPr>
          <p:cNvPr id="4" name="Tekstboks 3"/>
          <p:cNvSpPr txBox="1"/>
          <p:nvPr/>
        </p:nvSpPr>
        <p:spPr>
          <a:xfrm>
            <a:off x="180975" y="1457325"/>
            <a:ext cx="10382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Solar powered</a:t>
            </a:r>
          </a:p>
          <a:p>
            <a:endParaRPr lang="en-GB" sz="1400" b="1" dirty="0" smtClean="0"/>
          </a:p>
          <a:p>
            <a:r>
              <a:rPr lang="en-GB" sz="1400" b="1" dirty="0" smtClean="0"/>
              <a:t>Fence Charger</a:t>
            </a:r>
          </a:p>
          <a:p>
            <a:r>
              <a:rPr lang="en-GB" sz="1400" b="1" dirty="0" smtClean="0"/>
              <a:t>Rutland</a:t>
            </a:r>
          </a:p>
          <a:p>
            <a:r>
              <a:rPr lang="en-GB" sz="1400" b="1" dirty="0" smtClean="0"/>
              <a:t>ESB 55</a:t>
            </a:r>
          </a:p>
          <a:p>
            <a:endParaRPr lang="en-GB" sz="1400" dirty="0" smtClean="0"/>
          </a:p>
          <a:p>
            <a:r>
              <a:rPr lang="en-GB" sz="1400" b="1" dirty="0" smtClean="0"/>
              <a:t>12 VDC</a:t>
            </a:r>
          </a:p>
          <a:p>
            <a:r>
              <a:rPr lang="en-GB" sz="1400" b="1" dirty="0" smtClean="0"/>
              <a:t>25 mA</a:t>
            </a:r>
          </a:p>
          <a:p>
            <a:endParaRPr lang="en-GB" sz="1400" b="1" dirty="0" smtClean="0"/>
          </a:p>
          <a:p>
            <a:r>
              <a:rPr lang="en-GB" sz="1400" b="1" dirty="0" smtClean="0"/>
              <a:t>8500 V</a:t>
            </a:r>
          </a:p>
          <a:p>
            <a:r>
              <a:rPr lang="en-GB" sz="1400" b="1" dirty="0" smtClean="0"/>
              <a:t>0.24 Joules</a:t>
            </a:r>
          </a:p>
          <a:p>
            <a:endParaRPr lang="en-GB" sz="1400" b="1" dirty="0" smtClean="0"/>
          </a:p>
          <a:p>
            <a:r>
              <a:rPr lang="en-GB" sz="1400" b="1" dirty="0" smtClean="0"/>
              <a:t>When touch </a:t>
            </a:r>
          </a:p>
          <a:p>
            <a:r>
              <a:rPr lang="en-GB" sz="1400" b="1" dirty="0" smtClean="0"/>
              <a:t>40 mA</a:t>
            </a:r>
          </a:p>
          <a:p>
            <a:endParaRPr lang="en-GB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\\Frv_gre01\afd_f\Fyromraadet\Fyrtjenesten\Projekter - Udbud\ProBelt\Billeder\Billeder montering\Monteret på havet 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012" y="962023"/>
            <a:ext cx="3771901" cy="5029201"/>
          </a:xfrm>
          <a:prstGeom prst="rect">
            <a:avLst/>
          </a:prstGeom>
          <a:noFill/>
        </p:spPr>
      </p:pic>
      <p:pic>
        <p:nvPicPr>
          <p:cNvPr id="3" name="Picture 2" descr="http://upload.wikimedia.org/wikipedia/commons/thumb/2/2f/Phalacrocorax_carbo02.jpg/220px-Phalacrocorax_carbo0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8713" y="2914648"/>
            <a:ext cx="4102100" cy="3076576"/>
          </a:xfrm>
          <a:prstGeom prst="rect">
            <a:avLst/>
          </a:prstGeom>
          <a:noFill/>
        </p:spPr>
      </p:pic>
      <p:cxnSp>
        <p:nvCxnSpPr>
          <p:cNvPr id="5" name="Lige forbindelse 4"/>
          <p:cNvCxnSpPr/>
          <p:nvPr/>
        </p:nvCxnSpPr>
        <p:spPr bwMode="auto">
          <a:xfrm>
            <a:off x="4938713" y="2914648"/>
            <a:ext cx="4102100" cy="307657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Lige forbindelse 6"/>
          <p:cNvCxnSpPr/>
          <p:nvPr/>
        </p:nvCxnSpPr>
        <p:spPr bwMode="auto">
          <a:xfrm flipH="1">
            <a:off x="4938713" y="2914648"/>
            <a:ext cx="4102100" cy="307657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kstboks 7"/>
          <p:cNvSpPr txBox="1"/>
          <p:nvPr/>
        </p:nvSpPr>
        <p:spPr>
          <a:xfrm>
            <a:off x="1047751" y="1197917"/>
            <a:ext cx="3586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 smtClean="0"/>
              <a:t>A Cormorant free lighthouse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Experience with Electrical Fence at lighthouses </a:t>
            </a:r>
            <a:endParaRPr lang="en-GB" sz="24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Significant better result at small offshore lighthouses than large lighthouses because the structure is less complicated </a:t>
            </a:r>
          </a:p>
          <a:p>
            <a:r>
              <a:rPr lang="en-GB" dirty="0" smtClean="0"/>
              <a:t>Better results if the bird dropping issue has been considered during designing the lighthouse structure.</a:t>
            </a:r>
          </a:p>
          <a:p>
            <a:r>
              <a:rPr lang="en-GB" dirty="0" smtClean="0"/>
              <a:t>The Fence Charger has a very low energy consumption (0.25/ 0.40 mA at 12 VDC</a:t>
            </a:r>
            <a:r>
              <a:rPr lang="en-GB" dirty="0" smtClean="0"/>
              <a:t>) and can be solar powered</a:t>
            </a:r>
            <a:endParaRPr lang="en-GB" dirty="0" smtClean="0"/>
          </a:p>
          <a:p>
            <a:r>
              <a:rPr lang="en-GB" dirty="0" smtClean="0"/>
              <a:t>The output level is very low 0.24 </a:t>
            </a:r>
            <a:r>
              <a:rPr lang="en-GB" dirty="0" smtClean="0"/>
              <a:t>Joules at 8500 VDC</a:t>
            </a:r>
            <a:endParaRPr lang="en-GB" dirty="0" smtClean="0"/>
          </a:p>
          <a:p>
            <a:r>
              <a:rPr lang="en-GB" dirty="0" smtClean="0"/>
              <a:t>The installation is reliable and simple – minimum of maintenance</a:t>
            </a:r>
          </a:p>
          <a:p>
            <a:r>
              <a:rPr lang="en-GB" dirty="0" smtClean="0"/>
              <a:t>It is recommended to use stainless steel 1.2 mm welding thread instead of synthetic wire </a:t>
            </a:r>
          </a:p>
          <a:p>
            <a:pPr>
              <a:buNone/>
            </a:pPr>
            <a:r>
              <a:rPr lang="en-GB" dirty="0" smtClean="0"/>
              <a:t> </a:t>
            </a:r>
          </a:p>
          <a:p>
            <a:pPr>
              <a:buNone/>
            </a:pPr>
            <a:r>
              <a:rPr lang="en-GB" dirty="0" smtClean="0"/>
              <a:t>Are we harming the birds? </a:t>
            </a:r>
          </a:p>
          <a:p>
            <a:pPr>
              <a:buNone/>
            </a:pPr>
            <a:r>
              <a:rPr lang="en-GB" dirty="0" smtClean="0"/>
              <a:t>We don’t know but we have not  seen any harmed or dead birds after the</a:t>
            </a:r>
          </a:p>
          <a:p>
            <a:pPr>
              <a:buNone/>
            </a:pPr>
            <a:r>
              <a:rPr lang="en-GB" dirty="0" smtClean="0"/>
              <a:t>implementation.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sz="2400" dirty="0" smtClean="0"/>
              <a:t>Thank you very much for your attention</a:t>
            </a:r>
            <a:br>
              <a:rPr lang="en-GB" sz="24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jrp@dma.dk</a:t>
            </a:r>
            <a:r>
              <a:rPr lang="da-DK" sz="1800" dirty="0" smtClean="0"/>
              <a:t/>
            </a:r>
            <a:br>
              <a:rPr lang="da-DK" sz="1800" dirty="0" smtClean="0"/>
            </a:br>
            <a:endParaRPr lang="da-DK" sz="18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7013" y="5156200"/>
            <a:ext cx="24479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karvtag 1 S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1756443"/>
            <a:ext cx="4333876" cy="325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M:\IALA\IALA EEP Committee\Anti Bird Dropping System\Besigtigelse yderflak 007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376" y="1756443"/>
            <a:ext cx="4301431" cy="3225800"/>
          </a:xfrm>
          <a:prstGeom prst="rect">
            <a:avLst/>
          </a:prstGeom>
          <a:noFill/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66800" y="1181100"/>
            <a:ext cx="7391400" cy="381000"/>
          </a:xfrm>
        </p:spPr>
        <p:txBody>
          <a:bodyPr/>
          <a:lstStyle/>
          <a:p>
            <a:r>
              <a:rPr lang="en-GB" dirty="0" smtClean="0"/>
              <a:t>Some examples …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M:\IALA\IALA EEP Committee\Anti Bird Dropping System\Besigtigelse yderflak 007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9" y="2257167"/>
            <a:ext cx="2659649" cy="3546499"/>
          </a:xfrm>
          <a:prstGeom prst="rect">
            <a:avLst/>
          </a:prstGeom>
          <a:noFill/>
        </p:spPr>
      </p:pic>
      <p:pic>
        <p:nvPicPr>
          <p:cNvPr id="3073" name="Picture 1" descr="M:\IALA\IALA EEP Committee\Anti Bird Dropping System\Besigtigelse yderflak 007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49" y="2257167"/>
            <a:ext cx="4729067" cy="3546499"/>
          </a:xfrm>
          <a:prstGeom prst="rect">
            <a:avLst/>
          </a:prstGeom>
          <a:noFill/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examples …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9448" y="1247775"/>
            <a:ext cx="8477250" cy="628650"/>
          </a:xfrm>
        </p:spPr>
        <p:txBody>
          <a:bodyPr/>
          <a:lstStyle/>
          <a:p>
            <a:r>
              <a:rPr lang="en-GB" sz="2400" dirty="0" smtClean="0"/>
              <a:t>Stiff circular brushes and bird spikes on railing</a:t>
            </a:r>
            <a:endParaRPr lang="en-GB" sz="2400" dirty="0"/>
          </a:p>
        </p:txBody>
      </p:sp>
      <p:pic>
        <p:nvPicPr>
          <p:cNvPr id="2049" name="Picture 1" descr="M:\IALA\IALA EEP Committee\Anti Bird Dropping System\Agersø Flak skarvafviser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261" y="2257339"/>
            <a:ext cx="4072653" cy="3048085"/>
          </a:xfrm>
          <a:prstGeom prst="rect">
            <a:avLst/>
          </a:prstGeom>
          <a:noFill/>
        </p:spPr>
      </p:pic>
      <p:pic>
        <p:nvPicPr>
          <p:cNvPr id="2050" name="Picture 2" descr="M:\IALA\IALA EEP Committee\Anti Bird Dropping System\Skarvkost ny ty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8073" y="2257511"/>
            <a:ext cx="4063885" cy="304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Rollers</a:t>
            </a:r>
            <a:endParaRPr lang="da-DK" sz="2400" dirty="0"/>
          </a:p>
        </p:txBody>
      </p:sp>
      <p:pic>
        <p:nvPicPr>
          <p:cNvPr id="25602" name="Picture 2" descr="M:\IALA\IALA EEP Committee\Anti Bird Dropping System\Røsnæs Puller, lanter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2317750"/>
            <a:ext cx="3729567" cy="2797175"/>
          </a:xfrm>
          <a:prstGeom prst="rect">
            <a:avLst/>
          </a:prstGeom>
          <a:noFill/>
        </p:spPr>
      </p:pic>
      <p:pic>
        <p:nvPicPr>
          <p:cNvPr id="25603" name="Picture 3" descr="M:\IALA\IALA EEP Committee\Anti Bird Dropping System\Røsnæs Puller, nyt solpan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1267" y="2317750"/>
            <a:ext cx="4165599" cy="3124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Plastic ribbons and reflective ribbons </a:t>
            </a:r>
            <a:endParaRPr lang="da-DK" sz="2400" dirty="0"/>
          </a:p>
        </p:txBody>
      </p:sp>
      <p:pic>
        <p:nvPicPr>
          <p:cNvPr id="26626" name="Picture 2" descr="M:\IALA\IALA EEP Committee\Anti Bird Dropping System\Sj.Rev. N. Skarvstrimmel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133" y="2139950"/>
            <a:ext cx="3915833" cy="2936875"/>
          </a:xfrm>
          <a:prstGeom prst="rect">
            <a:avLst/>
          </a:prstGeom>
          <a:noFill/>
        </p:spPr>
      </p:pic>
      <p:pic>
        <p:nvPicPr>
          <p:cNvPr id="26627" name="Picture 3" descr="M:\IALA\IALA EEP Committee\Anti Bird Dropping System\Sj.Rev.N. Skarvstrimmel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6316" y="2139950"/>
            <a:ext cx="4461891" cy="3346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Whirly Bird – rattling “plastic bottles”</a:t>
            </a:r>
            <a:endParaRPr lang="da-DK" sz="2400" dirty="0"/>
          </a:p>
        </p:txBody>
      </p:sp>
      <p:pic>
        <p:nvPicPr>
          <p:cNvPr id="27650" name="Picture 2" descr="M:\IALA\IALA EEP Committee\Anti Bird Dropping System\Whirly Bird Deterren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683" y="1968500"/>
            <a:ext cx="4205817" cy="3154363"/>
          </a:xfrm>
          <a:prstGeom prst="rect">
            <a:avLst/>
          </a:prstGeom>
          <a:noFill/>
        </p:spPr>
      </p:pic>
      <p:pic>
        <p:nvPicPr>
          <p:cNvPr id="5122" name="Picture 2" descr="http://www.whirlybirdrepeller.com/wp-content/uploads/2011/03/home-whirlybi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8373" y="1968500"/>
            <a:ext cx="2205127" cy="3895725"/>
          </a:xfrm>
          <a:prstGeom prst="rect">
            <a:avLst/>
          </a:prstGeom>
          <a:noFill/>
        </p:spPr>
      </p:pic>
      <p:pic>
        <p:nvPicPr>
          <p:cNvPr id="83969" name="Picture 1" descr="S:\BILLEDER\Afmærkning\Stationær afmærkning\Fyrområde DCK\STOREBÆLTSFYR\Gedser Rev\Whirly Bird - sikkerhedskæde31-8-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6996" y="2682756"/>
            <a:ext cx="2386102" cy="3181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Sstandard">
  <a:themeElements>
    <a:clrScheme name="SFS PPP præsentation">
      <a:dk1>
        <a:srgbClr val="1C2A35"/>
      </a:dk1>
      <a:lt1>
        <a:srgbClr val="FFFFFF"/>
      </a:lt1>
      <a:dk2>
        <a:srgbClr val="1C2A35"/>
      </a:dk2>
      <a:lt2>
        <a:srgbClr val="FFFFFF"/>
      </a:lt2>
      <a:accent1>
        <a:srgbClr val="911738"/>
      </a:accent1>
      <a:accent2>
        <a:srgbClr val="95C5C6"/>
      </a:accent2>
      <a:accent3>
        <a:srgbClr val="8A8AB7"/>
      </a:accent3>
      <a:accent4>
        <a:srgbClr val="C0CF99"/>
      </a:accent4>
      <a:accent5>
        <a:srgbClr val="DDA820"/>
      </a:accent5>
      <a:accent6>
        <a:srgbClr val="DFEBF5"/>
      </a:accent6>
      <a:hlink>
        <a:srgbClr val="1C2A35"/>
      </a:hlink>
      <a:folHlink>
        <a:srgbClr val="1C2A35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SFSstand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DC15ED8C2A2FD47B07DFC79D8C228B0" ma:contentTypeVersion="2" ma:contentTypeDescription="Opret et nyt dokument." ma:contentTypeScope="" ma:versionID="f46ea9f3534d3e55f19794da80a391c9">
  <xsd:schema xmlns:xsd="http://www.w3.org/2001/XMLSchema" xmlns:p="http://schemas.microsoft.com/office/2006/metadata/properties" targetNamespace="http://schemas.microsoft.com/office/2006/metadata/properties" ma:root="true" ma:fieldsID="79458e8cc01bc5f1f076b1628d37ae1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96E722-7A38-491C-A63E-330F6F36ED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3B3825B-9ADF-4009-92F5-E4E554A4BA5C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6566142-E793-4618-B7D4-304AA922B6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SFSstandard</Template>
  <TotalTime>2666</TotalTime>
  <Words>666</Words>
  <Application>Microsoft Office PowerPoint</Application>
  <PresentationFormat>Skærmshow (4:3)</PresentationFormat>
  <Paragraphs>124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34</vt:i4>
      </vt:variant>
    </vt:vector>
  </HeadingPairs>
  <TitlesOfParts>
    <vt:vector size="35" baseType="lpstr">
      <vt:lpstr>SFSstandard</vt:lpstr>
      <vt:lpstr>Bird Deterrents at Danish Lighthouses </vt:lpstr>
      <vt:lpstr>Bird droppings at lighthouses </vt:lpstr>
      <vt:lpstr>Bird dropping and associated problems</vt:lpstr>
      <vt:lpstr>Some examples …</vt:lpstr>
      <vt:lpstr>Some examples …</vt:lpstr>
      <vt:lpstr>Stiff circular brushes and bird spikes on railing</vt:lpstr>
      <vt:lpstr>Rollers</vt:lpstr>
      <vt:lpstr>Plastic ribbons and reflective ribbons </vt:lpstr>
      <vt:lpstr>Whirly Bird – rattling “plastic bottles”</vt:lpstr>
      <vt:lpstr>Dias nummer 10</vt:lpstr>
      <vt:lpstr>Nano technique/release agent – Zyvax  </vt:lpstr>
      <vt:lpstr>Other tested systems ...</vt:lpstr>
      <vt:lpstr>Electric Fence System</vt:lpstr>
      <vt:lpstr>Typical lighthouse structures polluted with bird lime   </vt:lpstr>
      <vt:lpstr>How to avoid bird droppings</vt:lpstr>
      <vt:lpstr>Case study – Sjællands Rev N lighthouse</vt:lpstr>
      <vt:lpstr>Electrical Fence System for lighthouses</vt:lpstr>
      <vt:lpstr>Dias nummer 18</vt:lpstr>
      <vt:lpstr>Dias nummer 19</vt:lpstr>
      <vt:lpstr>Dias nummer 20</vt:lpstr>
      <vt:lpstr>Dias nummer 21</vt:lpstr>
      <vt:lpstr>Dias nummer 22</vt:lpstr>
      <vt:lpstr>Dias nummer 23</vt:lpstr>
      <vt:lpstr>Fence Charger</vt:lpstr>
      <vt:lpstr>Power Supply</vt:lpstr>
      <vt:lpstr>Case Study – Østerrenden South lighthouse ProBelt  - An on going project of modernisation of  15 small offshore lighthouses </vt:lpstr>
      <vt:lpstr>Dias nummer 27</vt:lpstr>
      <vt:lpstr>Dias nummer 28</vt:lpstr>
      <vt:lpstr>Dias nummer 29</vt:lpstr>
      <vt:lpstr>Dias nummer 30</vt:lpstr>
      <vt:lpstr>Dias nummer 31</vt:lpstr>
      <vt:lpstr>Dias nummer 32</vt:lpstr>
      <vt:lpstr>Experience with Electrical Fence at lighthouses </vt:lpstr>
      <vt:lpstr>Thank you very much for your attention  jrp@dma.dk </vt:lpstr>
    </vt:vector>
  </TitlesOfParts>
  <Company>Søfartsstyrelsen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Dansk søfart – Søfartsstyrelsens rolle</dc:title>
  <dc:creator>MMJ</dc:creator>
  <cp:lastModifiedBy>Jørgen Royal Petersen</cp:lastModifiedBy>
  <cp:revision>413</cp:revision>
  <cp:lastPrinted>2005-12-08T11:06:53Z</cp:lastPrinted>
  <dcterms:created xsi:type="dcterms:W3CDTF">2006-03-22T13:32:14Z</dcterms:created>
  <dcterms:modified xsi:type="dcterms:W3CDTF">2012-04-16T08:48:48Z</dcterms:modified>
</cp:coreProperties>
</file>