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fr-FR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fr-FR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fr-FR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fld id="{629DA727-2A04-4EF8-A6A3-C4C2B81E6AD8}" type="slidenum">
              <a:t>‹#›</a:t>
            </a:fld>
            <a:endParaRPr lang="fr-FR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96113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94800"/>
            <a:ext cx="4571640" cy="342863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rtl="0" hangingPunct="0">
              <a:buNone/>
              <a:tabLst/>
              <a:defRPr lang="fr-F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buNone/>
              <a:tabLst/>
              <a:defRPr lang="fr-F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marR="0" lvl="0" indent="0" rtl="0" hangingPunct="0">
              <a:buNone/>
              <a:tabLst/>
              <a:defRPr lang="fr-F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marR="0" lvl="0" indent="0" algn="r" rtl="0" hangingPunct="0">
              <a:buNone/>
              <a:tabLst/>
              <a:defRPr lang="fr-F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420B331-4C9D-42C5-B2D9-A43380764F7A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7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fr-FR" sz="2000" b="0" i="0" u="none" strike="noStrike" kern="1200">
        <a:ln>
          <a:noFill/>
        </a:ln>
        <a:latin typeface="Arial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1D9D8D45-DC01-45DF-85B2-4D4E47E0A194}" type="slidenum">
              <a:t>1</a:t>
            </a:fld>
            <a:endParaRPr lang="fr-FR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34800" y="955799"/>
            <a:ext cx="4387320" cy="319752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46800" y="4358520"/>
            <a:ext cx="4963679" cy="38376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>
              <a:ea typeface="Arial Unicode MS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F35984D9-E1AF-427C-857A-D946047F7D4C}" type="slidenum">
              <a:t>2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392475F4-434E-40FD-AF57-4594BEE72A0B}" type="slidenum">
              <a:t>3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D98BE6EB-81F4-43C3-A073-E670E8B34615}" type="slidenum">
              <a:t>4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D30F81D4-70F4-41F6-ABD1-54B573160082}" type="slidenum">
              <a:t>5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94434852-C537-48F3-B376-6C2640A08D1A}" type="slidenum">
              <a:t>6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DAD6905F-26B6-4851-B8D2-EB50C1868BCB}" type="slidenum">
              <a:t>7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3DD7CFC3-624B-45E8-A58C-0BB2E547DF12}" type="slidenum">
              <a:t>8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D10A8AF0-F98E-4942-8537-0EAE1C2E0218}" type="slidenum">
              <a:t>9</a:t>
            </a:fld>
            <a:endParaRPr lang="fr-FR"/>
          </a:p>
        </p:txBody>
      </p:sp>
      <p:sp>
        <p:nvSpPr>
          <p:cNvPr id="2" name="Freeform 1"/>
          <p:cNvSpPr/>
          <p:nvPr/>
        </p:nvSpPr>
        <p:spPr>
          <a:xfrm>
            <a:off x="1143000" y="685799"/>
            <a:ext cx="4572000" cy="342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69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719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472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B2E3ED-EC43-46DD-A477-444750AD7619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62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61BB00-9985-49FE-A170-9EFBD14192A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238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DD5A20-B80D-4153-A7E9-E7A354CB5EB9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349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" y="2613025"/>
            <a:ext cx="0" cy="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B4516A-10CF-42F5-8074-8BEBA48FA40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547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E4E881-664A-4668-8D57-84E5EB5EF3E7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783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56EA04-3115-4786-97BB-6741756D888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744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63F49-3C66-4D7B-A797-D3B2889F647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578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1D680D-15F0-411E-BAEE-25E6ACDC0B0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395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43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D35621-7A15-45CE-878A-537288ECAD5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376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B10541-9100-40F3-A4D5-CCC3DB5D01FA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015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24575" y="400050"/>
            <a:ext cx="2039938" cy="2212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00050"/>
            <a:ext cx="5972175" cy="2212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F6F6C4-3329-46DC-A2F7-3C105E3D002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182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7992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848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596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919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500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0830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1393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fr-FR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fr-FR" sz="32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fr-FR" sz="32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fr-FR" sz="28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fr-FR" sz="24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fr-FR" sz="20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MS Gothic" pitchFamily="2"/>
                <a:cs typeface="Tahoma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2520" y="1080"/>
            <a:ext cx="9141480" cy="6856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158400" y="5500800"/>
            <a:ext cx="917999" cy="11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108800" y="6455519"/>
            <a:ext cx="5149800" cy="25452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fr-FR" sz="1200" b="1" i="0" u="none" strike="noStrike" baseline="0">
                <a:ln>
                  <a:noFill/>
                </a:ln>
                <a:solidFill>
                  <a:srgbClr val="FFFFFF"/>
                </a:solidFill>
                <a:latin typeface="Liberation Mono" pitchFamily="49"/>
                <a:ea typeface="Lucida Sans Unicode" pitchFamily="2"/>
                <a:cs typeface="Lucida Sans Unicode" pitchFamily="2"/>
              </a:rPr>
              <a:t>Workshop on Short Range AtoN in the e-Nav 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06680" y="6548760"/>
            <a:ext cx="374040" cy="3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ctr" rtl="0" hangingPunct="0">
              <a:buNone/>
              <a:tabLst/>
            </a:pPr>
            <a:fld id="{B701C445-9054-4B3B-BC97-E29F51DF70F7}" type="slidenum">
              <a:t>‹#›</a:t>
            </a:fld>
            <a:endParaRPr lang="fr-FR" sz="1600" b="1" kern="1200">
              <a:latin typeface="Liberation Mono" pitchFamily="49"/>
              <a:ea typeface="Lucida Sans Unicode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040" y="6522120"/>
            <a:ext cx="3093840" cy="17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r" rtl="0" hangingPunct="0">
              <a:buNone/>
              <a:tabLst/>
            </a:pPr>
            <a:r>
              <a:rPr lang="en-US" sz="1200" b="1" kern="1200">
                <a:solidFill>
                  <a:srgbClr val="FFFFFF"/>
                </a:solidFill>
                <a:latin typeface="Liberation Mono" pitchFamily="49"/>
                <a:ea typeface="Lucida Sans Unicode" pitchFamily="2"/>
                <a:cs typeface="Tahoma" pitchFamily="2"/>
              </a:rPr>
              <a:t>Michel COUSQUER - April 2012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fr-FR" sz="4400" b="0" i="0" u="none" strike="noStrike" kern="1200">
          <a:ln>
            <a:noFill/>
          </a:ln>
          <a:latin typeface="Arial" pitchFamily="18"/>
          <a:ea typeface="MS Gothic" pitchFamily="2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fr-FR" sz="3200" b="0" i="0" u="none" strike="noStrike" kern="1200">
          <a:ln>
            <a:noFill/>
          </a:ln>
          <a:latin typeface="Arial" pitchFamily="18"/>
          <a:ea typeface="MS Gothic" pitchFamily="2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 txBox="1">
            <a:spLocks noGrp="1"/>
          </p:cNvSpPr>
          <p:nvPr>
            <p:ph type="ftr" sz="quarter" idx="3"/>
          </p:nvPr>
        </p:nvSpPr>
        <p:spPr>
          <a:xfrm>
            <a:off x="3126960" y="6247440"/>
            <a:ext cx="2898360" cy="473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ctr" rtl="0" hangingPunct="0">
              <a:buNone/>
              <a:tabLst/>
              <a:defRPr lang="fr-F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2"/>
          </p:nvPr>
        </p:nvSpPr>
        <p:spPr>
          <a:xfrm>
            <a:off x="457200" y="6247440"/>
            <a:ext cx="2130120" cy="473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4"/>
          </p:nvPr>
        </p:nvSpPr>
        <p:spPr>
          <a:xfrm>
            <a:off x="0" y="620460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buNone/>
              <a:tabLst/>
              <a:defRPr lang="fr-F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9F65C32-1D6F-4233-AC54-AB4A474E2889}" type="slidenum">
              <a:t>‹#›</a:t>
            </a:fld>
            <a:endParaRPr lang="fr-FR"/>
          </a:p>
        </p:txBody>
      </p:sp>
      <p:sp>
        <p:nvSpPr>
          <p:cNvPr id="5" name="Title Placeholder 4"/>
          <p:cNvSpPr txBox="1">
            <a:spLocks noGrp="1"/>
          </p:cNvSpPr>
          <p:nvPr>
            <p:ph type="title"/>
          </p:nvPr>
        </p:nvSpPr>
        <p:spPr>
          <a:xfrm>
            <a:off x="3755520" y="400320"/>
            <a:ext cx="4408559" cy="1600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fr-FR"/>
              <a:t>Thème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1"/>
          </p:nvPr>
        </p:nvSpPr>
        <p:spPr>
          <a:xfrm>
            <a:off x="0" y="261252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fr-FR" sz="32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fr-FR" sz="32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fr-FR" sz="2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fr-FR" sz="24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fr-FR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fr-FR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defRPr>
            </a:lvl9pPr>
          </a:lstStyle>
          <a:p>
            <a:pPr lvl="0"/>
            <a:r>
              <a:rPr lang="fr-FR"/>
              <a:t>Cliquez pour éditer le format du plan de texte</a:t>
            </a:r>
          </a:p>
          <a:p>
            <a:pPr lvl="0"/>
            <a:r>
              <a:rPr lang="fr-FR"/>
              <a:t>Second niveau de plan</a:t>
            </a:r>
          </a:p>
          <a:p>
            <a:pPr lvl="0"/>
            <a:r>
              <a:rPr lang="fr-FR"/>
              <a:t>Troisième niveau de plan</a:t>
            </a:r>
          </a:p>
          <a:p>
            <a:pPr lvl="0"/>
            <a:r>
              <a:rPr lang="fr-FR"/>
              <a:t>Quatrième niveau de plan</a:t>
            </a:r>
          </a:p>
          <a:p>
            <a:pPr lvl="0"/>
            <a:r>
              <a:rPr lang="fr-FR"/>
              <a:t>Cinquième niveau de plan</a:t>
            </a:r>
          </a:p>
          <a:p>
            <a:pPr lvl="0"/>
            <a:r>
              <a:rPr lang="fr-FR"/>
              <a:t>Sixième niveau de plan</a:t>
            </a:r>
          </a:p>
          <a:p>
            <a:pPr lvl="0"/>
            <a:r>
              <a:rPr lang="fr-FR"/>
              <a:t>Septième niveau de plan</a:t>
            </a:r>
          </a:p>
          <a:p>
            <a:pPr lvl="0"/>
            <a:r>
              <a:rPr lang="fr-FR"/>
              <a:t>Huitième niveau de plan</a:t>
            </a:r>
          </a:p>
          <a:p>
            <a:pPr lvl="0"/>
            <a:r>
              <a:rPr lang="fr-FR"/>
              <a:t>Neuvième niveau de plan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5551560"/>
            <a:ext cx="360" cy="36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fr-FR" sz="2400" kern="1200"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3755159" y="2220479"/>
            <a:ext cx="4408561" cy="0"/>
          </a:xfrm>
          <a:prstGeom prst="line">
            <a:avLst/>
          </a:prstGeom>
          <a:noFill/>
          <a:ln w="14400">
            <a:solidFill>
              <a:srgbClr val="000000"/>
            </a:solidFill>
            <a:prstDash val="solid"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9" name="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2880" y="360"/>
            <a:ext cx="9141120" cy="685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0" y="3265560"/>
            <a:ext cx="3429000" cy="2939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143640" y="5572800"/>
            <a:ext cx="832679" cy="106128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8962920" y="6424200"/>
            <a:ext cx="180720" cy="4334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0000" y="6204600"/>
            <a:ext cx="3743280" cy="41868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>
            <a:spAutoFit/>
          </a:bodyPr>
          <a:lstStyle/>
          <a:p>
            <a:pPr marL="0" marR="0" lvl="0" indent="0" algn="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Ministère de l'Écologie, du Développement durable, des Transports et du Logement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51560" y="6401519"/>
            <a:ext cx="342900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4560" y="6401519"/>
            <a:ext cx="36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3320" y="6617519"/>
            <a:ext cx="1750319" cy="19332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fr-FR" sz="750" b="0" i="1" u="none" strike="noStrike" baseline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www.developpement-durable.gouv.fr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49160" y="6401519"/>
            <a:ext cx="36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0560" y="6401519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28840" y="6401519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" name=""/>
          <p:cNvPicPr>
            <a:picLocks noChangeAspect="1"/>
          </p:cNvPicPr>
          <p:nvPr/>
        </p:nvPicPr>
        <p:blipFill>
          <a:blip r:embed="rId16">
            <a:lum/>
            <a:alphaModFix/>
          </a:blip>
          <a:stretch>
            <a:fillRect/>
          </a:stretch>
        </p:blipFill>
        <p:spPr>
          <a:xfrm>
            <a:off x="3085200" y="3379320"/>
            <a:ext cx="6058080" cy="283248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rtl="0" hangingPunct="0">
        <a:buNone/>
        <a:tabLst/>
        <a:defRPr lang="fr-FR" sz="5000" b="1" i="0" u="none" strike="noStrike" kern="1200">
          <a:ln>
            <a:noFill/>
          </a:ln>
          <a:solidFill>
            <a:srgbClr val="4C4C4C"/>
          </a:solidFill>
          <a:latin typeface="Liberation Sans" pitchFamily="34"/>
          <a:ea typeface="Arial Unicode MS" pitchFamily="2"/>
          <a:cs typeface="Tahoma" pitchFamily="2"/>
        </a:defRPr>
      </a:lvl1pPr>
    </p:titleStyle>
    <p:bodyStyle>
      <a:lvl1pPr marL="0" marR="0" lvl="0" indent="0" rtl="0" hangingPunct="0">
        <a:buNone/>
        <a:tabLst/>
        <a:defRPr lang="fr-FR"/>
      </a:lvl1pPr>
      <a:lvl2pPr marL="0" marR="0" lvl="0" indent="0" algn="l" rtl="0" hangingPunct="0">
        <a:lnSpc>
          <a:spcPct val="100000"/>
        </a:lnSpc>
        <a:spcBef>
          <a:spcPts val="0"/>
        </a:spcBef>
        <a:spcAft>
          <a:spcPts val="1134"/>
        </a:spcAft>
        <a:buNone/>
        <a:tabLst/>
        <a:defRPr lang="fr-FR" sz="28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2pPr>
      <a:lvl3pPr marL="0" marR="0" lvl="0" indent="0" algn="l" rtl="0" hangingPunct="0">
        <a:lnSpc>
          <a:spcPct val="100000"/>
        </a:lnSpc>
        <a:spcBef>
          <a:spcPts val="0"/>
        </a:spcBef>
        <a:spcAft>
          <a:spcPts val="850"/>
        </a:spcAft>
        <a:buNone/>
        <a:tabLst/>
        <a:defRPr lang="fr-FR" sz="24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3pPr>
      <a:lvl4pPr marL="0" marR="0" lvl="0" indent="0" algn="l" rtl="0" hangingPunct="0">
        <a:lnSpc>
          <a:spcPct val="100000"/>
        </a:lnSpc>
        <a:spcBef>
          <a:spcPts val="0"/>
        </a:spcBef>
        <a:spcAft>
          <a:spcPts val="567"/>
        </a:spcAft>
        <a:buNone/>
        <a:tabLst/>
        <a:defRPr lang="fr-FR" sz="20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4pPr>
      <a:lvl5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fr-FR" sz="20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5pPr>
      <a:lvl6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fr-FR" sz="20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6pPr>
      <a:lvl7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fr-FR" sz="20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7pPr>
      <a:lvl8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fr-FR" sz="20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8pPr>
      <a:lvl9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fr-FR" sz="2000" b="0" i="0" u="none" strike="noStrike" kern="1200" spc="0" baseline="0">
          <a:ln>
            <a:noFill/>
          </a:ln>
          <a:latin typeface="Arial" pitchFamily="18"/>
          <a:ea typeface="Arial Unicode MS" pitchFamily="2"/>
          <a:cs typeface="Tahoma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techweek.com/index.php/en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hyperlink" Target="http://www.lequartz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.citybreak.com/Search/Search.aspx?onlineid=339900034&amp;ss=634703612531485854&amp;culture=f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online.citybreak.com/Search/Search.aspx?onlineid=339900034&amp;ss=634703612507735854&amp;culture=e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eanopolis.co.uk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hyperlink" Target="http://www.bartabas.fr/en/Zingaro/spectacles-9/Calacas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384000" y="203040"/>
            <a:ext cx="5760000" cy="170136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fr-FR" sz="4000"/>
              <a:t>WORKSHOP on</a:t>
            </a:r>
            <a:br>
              <a:rPr lang="fr-FR" sz="4000"/>
            </a:br>
            <a:r>
              <a:rPr lang="fr-FR" sz="4000"/>
              <a:t>Short Range AtoN in the e-Navigation age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09439" y="5745960"/>
            <a:ext cx="1726560" cy="8683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3544920" y="2714400"/>
            <a:ext cx="4629960" cy="489960"/>
            <a:chOff x="3544920" y="2714400"/>
            <a:chExt cx="4629960" cy="489960"/>
          </a:xfrm>
        </p:grpSpPr>
        <p:grpSp>
          <p:nvGrpSpPr>
            <p:cNvPr id="5" name="Group 4"/>
            <p:cNvGrpSpPr/>
            <p:nvPr/>
          </p:nvGrpSpPr>
          <p:grpSpPr>
            <a:xfrm>
              <a:off x="3544920" y="2714400"/>
              <a:ext cx="4629960" cy="489960"/>
              <a:chOff x="3544920" y="2714400"/>
              <a:chExt cx="4629960" cy="489960"/>
            </a:xfrm>
          </p:grpSpPr>
          <p:sp>
            <p:nvSpPr>
              <p:cNvPr id="6" name="Straight Connector 5"/>
              <p:cNvSpPr/>
              <p:nvPr/>
            </p:nvSpPr>
            <p:spPr>
              <a:xfrm>
                <a:off x="3589920" y="3204360"/>
                <a:ext cx="4156200" cy="0"/>
              </a:xfrm>
              <a:prstGeom prst="line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2500" b="1" i="0" u="none" strike="noStrike" kern="1200" spc="0" baseline="0">
                  <a:ln>
                    <a:noFill/>
                  </a:ln>
                  <a:latin typeface="Liberation Sans" pitchFamily="34"/>
                  <a:ea typeface="Lucida Sans Unicode" pitchFamily="2"/>
                  <a:cs typeface="Tahoma" pitchFamily="2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3544920" y="2714400"/>
                <a:ext cx="4629960" cy="4899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0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2500" b="1" i="0" u="none" strike="noStrike" kern="1200" spc="0" baseline="0">
                    <a:ln>
                      <a:noFill/>
                    </a:ln>
                    <a:latin typeface="Liberation Sans" pitchFamily="34"/>
                    <a:ea typeface="Lucida Sans Unicode" pitchFamily="2"/>
                    <a:cs typeface="Tahoma" pitchFamily="2"/>
                  </a:rPr>
                  <a:t>   BREST – October 8-12, 2012</a:t>
                </a:r>
              </a:p>
            </p:txBody>
          </p:sp>
        </p:grpSp>
        <p:sp>
          <p:nvSpPr>
            <p:cNvPr id="8" name="Straight Connector 7"/>
            <p:cNvSpPr/>
            <p:nvPr/>
          </p:nvSpPr>
          <p:spPr>
            <a:xfrm>
              <a:off x="3755880" y="3200760"/>
              <a:ext cx="440856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lIns="90000" tIns="45000" rIns="90000" bIns="45000" anchor="ctr" anchorCtr="1" compatLnSpc="1"/>
            <a:lstStyle/>
            <a:p>
              <a:pPr marL="0" marR="0" lvl="0" indent="0" algn="l" rtl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fr-FR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Lucida Sans Unicode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719" y="1600200"/>
            <a:ext cx="71625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447919" y="1828800"/>
            <a:ext cx="541007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09480" y="1523880"/>
            <a:ext cx="7620120" cy="433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Part of a largest event « SeaTechWeek 2012 » :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An umbrella conference bringing together a series of workshops and seminars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More than 1 000 international attendees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An exhibition with more than 60 booths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Technological sessions, which allow presentation of innovative products and new collaborations</a:t>
            </a: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1620000" y="185760"/>
            <a:ext cx="6660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Context</a:t>
            </a:r>
          </a:p>
        </p:txBody>
      </p:sp>
      <p:pic>
        <p:nvPicPr>
          <p:cNvPr id="6" name="">
            <a:hlinkClick r:id="rId3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92000" y="5029920"/>
            <a:ext cx="2232000" cy="129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719" y="1600200"/>
            <a:ext cx="71625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447919" y="1828800"/>
            <a:ext cx="541007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09480" y="1523880"/>
            <a:ext cx="7850520" cy="4828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The workshop aims especially to :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Work on IALA documentation on :</a:t>
            </a:r>
          </a:p>
          <a:p>
            <a:pPr marL="0" marR="0" lvl="3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Daymark conspicuity and applications</a:t>
            </a:r>
          </a:p>
          <a:p>
            <a:pPr marL="0" marR="0" lvl="3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Installation of AIS on Buoys and Beacons</a:t>
            </a:r>
          </a:p>
          <a:p>
            <a:pPr marL="0" marR="0" lvl="3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Cost engineering of Short Range AtoN and asset management</a:t>
            </a:r>
          </a:p>
          <a:p>
            <a:pPr marL="0" marR="0" lvl="3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Hydrostatic design of buoys</a:t>
            </a:r>
          </a:p>
          <a:p>
            <a:pPr marL="0" marR="0" lvl="3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  <a:p>
            <a:pPr marL="0" marR="0" lvl="2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A technical exhibition of the latest developments in AtoN equipment.</a:t>
            </a: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1620000" y="185760"/>
            <a:ext cx="6660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Objective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719" y="1600200"/>
            <a:ext cx="71625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447919" y="1828800"/>
            <a:ext cx="541007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1620000" y="185760"/>
            <a:ext cx="6660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Programme Plan</a:t>
            </a: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72000" y="1289160"/>
            <a:ext cx="3600000" cy="4404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005480" y="1260000"/>
            <a:ext cx="3494519" cy="28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719" y="1600200"/>
            <a:ext cx="71625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447919" y="1828800"/>
            <a:ext cx="541007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09480" y="1523880"/>
            <a:ext cx="7850520" cy="4828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BREST, Brittany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1620000" y="185760"/>
            <a:ext cx="6660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The Venue</a:t>
            </a:r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85400" y="1475999"/>
            <a:ext cx="3666600" cy="36763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reeform 6"/>
          <p:cNvSpPr/>
          <p:nvPr/>
        </p:nvSpPr>
        <p:spPr>
          <a:xfrm>
            <a:off x="4464000" y="2160000"/>
            <a:ext cx="756000" cy="756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blipFill>
            <a:blip r:embed="rId4">
              <a:alphaModFix amt="50000"/>
            </a:blip>
            <a:stretch>
              <a:fillRect/>
            </a:stretch>
          </a:blipFill>
          <a:ln>
            <a:noFill/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800000" y="3780000"/>
            <a:ext cx="2791080" cy="17715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traight Connector 8"/>
          <p:cNvSpPr/>
          <p:nvPr/>
        </p:nvSpPr>
        <p:spPr>
          <a:xfrm flipH="1">
            <a:off x="3960000" y="2520000"/>
            <a:ext cx="900000" cy="10800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719" y="1600200"/>
            <a:ext cx="71625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447919" y="1828800"/>
            <a:ext cx="541007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09480" y="1523880"/>
            <a:ext cx="7850520" cy="4828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Congress Center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1620000" y="185760"/>
            <a:ext cx="6660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The Venue</a:t>
            </a:r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42119" y="2293200"/>
            <a:ext cx="4421880" cy="4006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>
            <a:hlinkClick r:id="rId4"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031999" y="1260000"/>
            <a:ext cx="1743119" cy="101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719" y="1600200"/>
            <a:ext cx="71625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447919" y="1828800"/>
            <a:ext cx="541007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09480" y="1523880"/>
            <a:ext cx="7850520" cy="4828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2 dedicated websites for book accommodation :</a:t>
            </a:r>
          </a:p>
          <a:p>
            <a:pPr marL="0" marR="0" lvl="3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One in </a:t>
            </a:r>
            <a:r>
              <a:rPr lang="en-GB" sz="2400" b="1" i="0" u="none" strike="noStrike" baseline="0">
                <a:ln>
                  <a:noFill/>
                </a:ln>
                <a:solidFill>
                  <a:srgbClr val="4700B8"/>
                </a:solidFill>
                <a:latin typeface="Liberation Sans" pitchFamily="34"/>
                <a:ea typeface="Lucida Sans Unicode" pitchFamily="2"/>
                <a:cs typeface="Lucida Sans Unicode" pitchFamily="2"/>
                <a:hlinkClick r:id="rId3"/>
              </a:rPr>
              <a:t>French</a:t>
            </a:r>
          </a:p>
          <a:p>
            <a:pPr marL="0" marR="0" lvl="3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 One in </a:t>
            </a:r>
            <a:r>
              <a:rPr lang="en-GB" sz="2400" b="1" i="0" u="none" strike="noStrike" baseline="0">
                <a:ln>
                  <a:noFill/>
                </a:ln>
                <a:solidFill>
                  <a:srgbClr val="4700B8"/>
                </a:solidFill>
                <a:latin typeface="Liberation Sans" pitchFamily="34"/>
                <a:ea typeface="Lucida Sans Unicode" pitchFamily="2"/>
                <a:cs typeface="Lucida Sans Unicode" pitchFamily="2"/>
                <a:hlinkClick r:id="rId4"/>
              </a:rPr>
              <a:t>English</a:t>
            </a:r>
          </a:p>
          <a:p>
            <a:pPr marL="0" marR="0" lvl="2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1620000" y="185760"/>
            <a:ext cx="6660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Hotel Booking</a:t>
            </a:r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133280" y="3420000"/>
            <a:ext cx="7362719" cy="284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90719" y="1600200"/>
            <a:ext cx="71625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447919" y="1828800"/>
            <a:ext cx="541007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09480" y="1199880"/>
            <a:ext cx="7850520" cy="4894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Monday 8 October : Welcome reception (tbc)</a:t>
            </a: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Tuesday 9 October : Cocktail at Oceanopolis aquarium</a:t>
            </a: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Wednesday 10 October : Wine&amp;Cheese at Le Quartz then new Zingaro show (Circus with horses – Calacas)</a:t>
            </a: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2400" b="0" i="0" u="none" strike="noStrike" baseline="0">
              <a:ln>
                <a:noFill/>
              </a:ln>
              <a:solidFill>
                <a:srgbClr val="000000"/>
              </a:solidFill>
              <a:latin typeface="Liberation Sans" pitchFamily="34"/>
              <a:ea typeface="Lucida Sans Unicode" pitchFamily="2"/>
              <a:cs typeface="Lucida Sans Unicode" pitchFamily="2"/>
            </a:endParaRPr>
          </a:p>
          <a:p>
            <a:pPr marL="0" marR="0" lvl="1" indent="0" algn="l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 Unicode MS" pitchFamily="34"/>
              <a:buChar char="•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Lucida Sans Unicode" pitchFamily="2"/>
                <a:cs typeface="Lucida Sans Unicode" pitchFamily="2"/>
              </a:rPr>
              <a:t>Saturday 13 October : Visit to Ushant Island</a:t>
            </a:r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1620000" y="185760"/>
            <a:ext cx="6660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Social Events</a:t>
            </a:r>
          </a:p>
        </p:txBody>
      </p:sp>
      <p:pic>
        <p:nvPicPr>
          <p:cNvPr id="6" name="">
            <a:hlinkClick r:id="rId3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852800" y="2160000"/>
            <a:ext cx="2527200" cy="1157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>
            <a:hlinkClick r:id="rId5"/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t="24741" b="9896"/>
          <a:stretch>
            <a:fillRect/>
          </a:stretch>
        </p:blipFill>
        <p:spPr>
          <a:xfrm>
            <a:off x="5010480" y="4223159"/>
            <a:ext cx="2189520" cy="1284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376000" y="2813760"/>
            <a:ext cx="5184000" cy="714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fr-FR" sz="3200">
                <a:solidFill>
                  <a:srgbClr val="C0C0C0"/>
                </a:solidFill>
                <a:latin typeface="Liberation Sans" pitchFamily="34"/>
              </a:rPr>
              <a:t>Thanks for your attention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EDDM_presentation_Minist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155</Words>
  <Application>Microsoft Office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Standard 1</vt:lpstr>
      <vt:lpstr>MEEDDM_presentation_Ministere</vt:lpstr>
      <vt:lpstr>WORKSHOP on Short Range AtoN in the e-Navigation age</vt:lpstr>
      <vt:lpstr>Context</vt:lpstr>
      <vt:lpstr>Objective</vt:lpstr>
      <vt:lpstr>Programme Plan</vt:lpstr>
      <vt:lpstr>The Venue</vt:lpstr>
      <vt:lpstr>The Venue</vt:lpstr>
      <vt:lpstr>Hotel Booking</vt:lpstr>
      <vt:lpstr>Social Events</vt:lpstr>
      <vt:lpstr>Thanks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on Short Range AtoN in the e-Navigation age</dc:title>
  <dc:creator>Mike</dc:creator>
  <cp:lastModifiedBy>Mike</cp:lastModifiedBy>
  <cp:revision>20</cp:revision>
  <dcterms:modified xsi:type="dcterms:W3CDTF">2012-04-19T11:14:06Z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