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7" r:id="rId2"/>
    <p:sldId id="256" r:id="rId3"/>
    <p:sldId id="258" r:id="rId4"/>
    <p:sldId id="302" r:id="rId5"/>
    <p:sldId id="259" r:id="rId6"/>
    <p:sldId id="261" r:id="rId7"/>
    <p:sldId id="263" r:id="rId8"/>
    <p:sldId id="262" r:id="rId9"/>
    <p:sldId id="270" r:id="rId10"/>
    <p:sldId id="267" r:id="rId11"/>
    <p:sldId id="289" r:id="rId12"/>
    <p:sldId id="269" r:id="rId13"/>
    <p:sldId id="272" r:id="rId14"/>
    <p:sldId id="271" r:id="rId15"/>
    <p:sldId id="266" r:id="rId16"/>
    <p:sldId id="268" r:id="rId17"/>
    <p:sldId id="304" r:id="rId18"/>
    <p:sldId id="290" r:id="rId19"/>
    <p:sldId id="299" r:id="rId20"/>
    <p:sldId id="265" r:id="rId21"/>
    <p:sldId id="298" r:id="rId22"/>
    <p:sldId id="291" r:id="rId23"/>
    <p:sldId id="292" r:id="rId24"/>
    <p:sldId id="293" r:id="rId25"/>
    <p:sldId id="295" r:id="rId26"/>
    <p:sldId id="294" r:id="rId27"/>
    <p:sldId id="296" r:id="rId28"/>
    <p:sldId id="273" r:id="rId29"/>
    <p:sldId id="303" r:id="rId30"/>
    <p:sldId id="297" r:id="rId31"/>
    <p:sldId id="274" r:id="rId32"/>
    <p:sldId id="275" r:id="rId33"/>
    <p:sldId id="279" r:id="rId34"/>
    <p:sldId id="280" r:id="rId35"/>
    <p:sldId id="278" r:id="rId36"/>
    <p:sldId id="276" r:id="rId37"/>
    <p:sldId id="305" r:id="rId38"/>
    <p:sldId id="277" r:id="rId39"/>
    <p:sldId id="281" r:id="rId40"/>
    <p:sldId id="282" r:id="rId41"/>
    <p:sldId id="283" r:id="rId42"/>
    <p:sldId id="284" r:id="rId43"/>
    <p:sldId id="285" r:id="rId44"/>
    <p:sldId id="286" r:id="rId45"/>
    <p:sldId id="307" r:id="rId46"/>
    <p:sldId id="306" r:id="rId47"/>
    <p:sldId id="308" r:id="rId48"/>
    <p:sldId id="309" r:id="rId49"/>
    <p:sldId id="313" r:id="rId50"/>
    <p:sldId id="310" r:id="rId51"/>
    <p:sldId id="311" r:id="rId52"/>
    <p:sldId id="312" r:id="rId53"/>
    <p:sldId id="314" r:id="rId54"/>
    <p:sldId id="287" r:id="rId55"/>
    <p:sldId id="288" r:id="rId56"/>
    <p:sldId id="300" r:id="rId57"/>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78131" autoAdjust="0"/>
  </p:normalViewPr>
  <p:slideViewPr>
    <p:cSldViewPr>
      <p:cViewPr varScale="1">
        <p:scale>
          <a:sx n="57" d="100"/>
          <a:sy n="57" d="100"/>
        </p:scale>
        <p:origin x="-87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6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BE7353-BB15-4E33-BA95-124F9069FED1}" type="datetimeFigureOut">
              <a:rPr lang="el-GR" smtClean="0"/>
              <a:pPr/>
              <a:t>15/4/2012</a:t>
            </a:fld>
            <a:endParaRPr lang="el-GR" dirty="0"/>
          </a:p>
        </p:txBody>
      </p:sp>
      <p:sp>
        <p:nvSpPr>
          <p:cNvPr id="4" name="3 - Θέση υποσέλιδου"/>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5" name="4 - Θέση αριθμού διαφάνειας"/>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89C527-9BEE-4C38-98F5-11925BFFF515}" type="slidenum">
              <a:rPr lang="el-GR" smtClean="0"/>
              <a:pPr/>
              <a:t>‹#›</a:t>
            </a:fld>
            <a:endParaRPr lang="el-G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82F584-74B3-4DB9-8A97-B0A95D091642}" type="datetimeFigureOut">
              <a:rPr lang="el-GR" smtClean="0"/>
              <a:pPr/>
              <a:t>15/4/2012</a:t>
            </a:fld>
            <a:endParaRPr lang="el-GR" dirty="0"/>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EEBEE5-BCDF-4F56-B3AA-B43BADA5E267}" type="slidenum">
              <a:rPr lang="el-GR" smtClean="0"/>
              <a:pPr/>
              <a:t>‹#›</a:t>
            </a:fld>
            <a:endParaRPr lang="el-G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Konhi at Salamis Island, </a:t>
            </a:r>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13</a:t>
            </a:fld>
            <a:endParaRPr lang="el-G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14</a:t>
            </a:fld>
            <a:endParaRPr lang="el-G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St. Elias at Amorgos Island</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15</a:t>
            </a:fld>
            <a:endParaRPr lang="el-G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16</a:t>
            </a:fld>
            <a:endParaRPr lang="el-G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and Monemvasia at Peloponnese</a:t>
            </a:r>
            <a:r>
              <a:rPr lang="en-US" sz="1200" kern="1200" dirty="0" smtClean="0">
                <a:solidFill>
                  <a:schemeClr val="tx1"/>
                </a:solidFill>
                <a:latin typeface="+mn-lt"/>
                <a:ea typeface="+mn-ea"/>
                <a:cs typeface="+mn-cs"/>
              </a:rPr>
              <a:t> region</a:t>
            </a:r>
            <a:r>
              <a:rPr lang="el-GR" sz="1200" kern="1200" dirty="0" smtClean="0">
                <a:solidFill>
                  <a:schemeClr val="tx1"/>
                </a:solidFill>
                <a:latin typeface="+mn-lt"/>
                <a:ea typeface="+mn-ea"/>
                <a:cs typeface="+mn-cs"/>
              </a:rPr>
              <a:t>. </a:t>
            </a:r>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17</a:t>
            </a:fld>
            <a:endParaRPr lang="el-G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The five-year period 2007-201</a:t>
            </a:r>
            <a:r>
              <a:rPr lang="en-US" sz="1200" kern="1200" dirty="0" smtClean="0">
                <a:solidFill>
                  <a:schemeClr val="tx1"/>
                </a:solidFill>
                <a:latin typeface="+mn-lt"/>
                <a:ea typeface="+mn-ea"/>
                <a:cs typeface="+mn-cs"/>
              </a:rPr>
              <a:t>2</a:t>
            </a:r>
            <a:r>
              <a:rPr lang="el-GR" sz="1200" kern="1200" dirty="0" smtClean="0">
                <a:solidFill>
                  <a:schemeClr val="tx1"/>
                </a:solidFill>
                <a:latin typeface="+mn-lt"/>
                <a:ea typeface="+mn-ea"/>
                <a:cs typeface="+mn-cs"/>
              </a:rPr>
              <a:t>, after sustained efforts of Greek </a:t>
            </a:r>
            <a:r>
              <a:rPr lang="en-US" sz="1200" kern="1200" dirty="0" smtClean="0">
                <a:solidFill>
                  <a:schemeClr val="tx1"/>
                </a:solidFill>
                <a:latin typeface="+mn-lt"/>
                <a:ea typeface="+mn-ea"/>
                <a:cs typeface="+mn-cs"/>
              </a:rPr>
              <a:t>Lighthouse Service</a:t>
            </a:r>
            <a:r>
              <a:rPr lang="el-GR" sz="1200" kern="1200" dirty="0" smtClean="0">
                <a:solidFill>
                  <a:schemeClr val="tx1"/>
                </a:solidFill>
                <a:latin typeface="+mn-lt"/>
                <a:ea typeface="+mn-ea"/>
                <a:cs typeface="+mn-cs"/>
              </a:rPr>
              <a:t>, 16 </a:t>
            </a:r>
            <a:r>
              <a:rPr lang="en-US" sz="1200" kern="1200" dirty="0" smtClean="0">
                <a:solidFill>
                  <a:schemeClr val="tx1"/>
                </a:solidFill>
                <a:latin typeface="+mn-lt"/>
                <a:ea typeface="+mn-ea"/>
                <a:cs typeface="+mn-cs"/>
              </a:rPr>
              <a:t>lighthouses</a:t>
            </a:r>
            <a:r>
              <a:rPr lang="el-GR" sz="1200" kern="1200" dirty="0" smtClean="0">
                <a:solidFill>
                  <a:schemeClr val="tx1"/>
                </a:solidFill>
                <a:latin typeface="+mn-lt"/>
                <a:ea typeface="+mn-ea"/>
                <a:cs typeface="+mn-cs"/>
              </a:rPr>
              <a:t> restored</a:t>
            </a:r>
            <a:r>
              <a:rPr lang="en-US" sz="1200" kern="1200" dirty="0" smtClean="0">
                <a:solidFill>
                  <a:schemeClr val="tx1"/>
                </a:solidFill>
                <a:latin typeface="+mn-lt"/>
                <a:ea typeface="+mn-ea"/>
                <a:cs typeface="+mn-cs"/>
              </a:rPr>
              <a:t>.</a:t>
            </a:r>
            <a:r>
              <a:rPr lang="el-GR" sz="1200" kern="1200" dirty="0" smtClean="0">
                <a:solidFill>
                  <a:schemeClr val="tx1"/>
                </a:solidFill>
                <a:latin typeface="+mn-lt"/>
                <a:ea typeface="+mn-ea"/>
                <a:cs typeface="+mn-cs"/>
              </a:rPr>
              <a:t> </a:t>
            </a:r>
            <a:endParaRPr lang="el-GR" dirty="0" smtClean="0"/>
          </a:p>
          <a:p>
            <a:r>
              <a:rPr lang="el-GR" sz="1200" kern="1200" dirty="0" smtClean="0">
                <a:solidFill>
                  <a:schemeClr val="tx1"/>
                </a:solidFill>
                <a:latin typeface="+mn-lt"/>
                <a:ea typeface="+mn-ea"/>
                <a:cs typeface="+mn-cs"/>
              </a:rPr>
              <a:t>9 lighthouses with financing on own resources of the Greek </a:t>
            </a:r>
            <a:r>
              <a:rPr lang="en-US" sz="1200" kern="1200" dirty="0" smtClean="0">
                <a:solidFill>
                  <a:schemeClr val="tx1"/>
                </a:solidFill>
                <a:latin typeface="+mn-lt"/>
                <a:ea typeface="+mn-ea"/>
                <a:cs typeface="+mn-cs"/>
              </a:rPr>
              <a:t>Lighthouse Service,</a:t>
            </a:r>
            <a:r>
              <a:rPr lang="en-US" sz="1200" kern="1200" baseline="0" dirty="0" smtClean="0">
                <a:solidFill>
                  <a:schemeClr val="tx1"/>
                </a:solidFill>
                <a:latin typeface="+mn-lt"/>
                <a:ea typeface="+mn-ea"/>
                <a:cs typeface="+mn-cs"/>
              </a:rPr>
              <a:t> </a:t>
            </a:r>
            <a:r>
              <a:rPr lang="el-GR" sz="1200" kern="1200" dirty="0" smtClean="0">
                <a:solidFill>
                  <a:schemeClr val="tx1"/>
                </a:solidFill>
                <a:latin typeface="+mn-lt"/>
                <a:ea typeface="+mn-ea"/>
                <a:cs typeface="+mn-cs"/>
              </a:rPr>
              <a:t>Korakas at Paros Island, </a:t>
            </a:r>
            <a:r>
              <a:rPr lang="en-US" sz="1200" kern="1200" dirty="0" smtClean="0">
                <a:solidFill>
                  <a:schemeClr val="tx1"/>
                </a:solidFill>
                <a:latin typeface="+mn-lt"/>
                <a:ea typeface="+mn-ea"/>
                <a:cs typeface="+mn-cs"/>
              </a:rPr>
              <a:t>(2012)</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18</a:t>
            </a:fld>
            <a:endParaRPr lang="el-G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Kapsali at Cythera Island, </a:t>
            </a:r>
            <a:r>
              <a:rPr lang="en-US" sz="1200" kern="1200" dirty="0" smtClean="0">
                <a:solidFill>
                  <a:schemeClr val="tx1"/>
                </a:solidFill>
                <a:latin typeface="+mn-lt"/>
                <a:ea typeface="+mn-ea"/>
                <a:cs typeface="+mn-cs"/>
              </a:rPr>
              <a:t>(2010)</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19</a:t>
            </a:fld>
            <a:endParaRPr lang="el-G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 name="2 - Θέση σημειώσεων"/>
          <p:cNvSpPr>
            <a:spLocks noGrp="1"/>
          </p:cNvSpPr>
          <p:nvPr>
            <p:ph type="body" idx="1"/>
          </p:nvPr>
        </p:nvSpPr>
        <p:spPr/>
        <p:txBody>
          <a:bodyPr>
            <a:normAutofit fontScale="92500" lnSpcReduction="20000"/>
          </a:bodyPr>
          <a:lstStyle/>
          <a:p>
            <a:pPr fontAlgn="auto">
              <a:spcBef>
                <a:spcPts val="0"/>
              </a:spcBef>
              <a:spcAft>
                <a:spcPts val="0"/>
              </a:spcAft>
              <a:defRPr/>
            </a:pPr>
            <a:r>
              <a:rPr lang="el-GR" sz="1200" kern="1200" dirty="0" smtClean="0">
                <a:solidFill>
                  <a:schemeClr val="tx1"/>
                </a:solidFill>
                <a:latin typeface="+mn-lt"/>
                <a:ea typeface="+mn-ea"/>
                <a:cs typeface="+mn-cs"/>
              </a:rPr>
              <a:t>Gourouni at Skopelos Island, </a:t>
            </a:r>
            <a:r>
              <a:rPr lang="en-US" sz="1200" kern="1200" dirty="0" smtClean="0">
                <a:solidFill>
                  <a:schemeClr val="tx1"/>
                </a:solidFill>
                <a:latin typeface="+mn-lt"/>
                <a:ea typeface="+mn-ea"/>
                <a:cs typeface="+mn-cs"/>
              </a:rPr>
              <a:t>(2010)</a:t>
            </a:r>
            <a:endParaRPr lang="el-GR" dirty="0"/>
          </a:p>
        </p:txBody>
      </p:sp>
      <p:sp>
        <p:nvSpPr>
          <p:cNvPr id="180228"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398FCF-A4F9-494D-BC76-079E55A469F9}" type="slidenum">
              <a:rPr lang="el-GR"/>
              <a:pPr fontAlgn="base">
                <a:spcBef>
                  <a:spcPct val="0"/>
                </a:spcBef>
                <a:spcAft>
                  <a:spcPct val="0"/>
                </a:spcAft>
              </a:pPr>
              <a:t>20</a:t>
            </a:fld>
            <a:endParaRPr lang="el-G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Sigri at Mytilene Island, </a:t>
            </a:r>
            <a:r>
              <a:rPr lang="en-US" sz="1200" kern="1200" dirty="0" smtClean="0">
                <a:solidFill>
                  <a:schemeClr val="tx1"/>
                </a:solidFill>
                <a:latin typeface="+mn-lt"/>
                <a:ea typeface="+mn-ea"/>
                <a:cs typeface="+mn-cs"/>
              </a:rPr>
              <a:t>(2011-2012), not finished yet.</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21</a:t>
            </a:fld>
            <a:endParaRPr lang="el-G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Cassandra at Chal</a:t>
            </a:r>
            <a:r>
              <a:rPr lang="en-US" sz="1200" kern="1200" dirty="0" smtClean="0">
                <a:solidFill>
                  <a:schemeClr val="tx1"/>
                </a:solidFill>
                <a:latin typeface="+mn-lt"/>
                <a:ea typeface="+mn-ea"/>
                <a:cs typeface="+mn-cs"/>
              </a:rPr>
              <a:t>c</a:t>
            </a:r>
            <a:r>
              <a:rPr lang="el-GR" sz="1200" kern="1200" dirty="0" smtClean="0">
                <a:solidFill>
                  <a:schemeClr val="tx1"/>
                </a:solidFill>
                <a:latin typeface="+mn-lt"/>
                <a:ea typeface="+mn-ea"/>
                <a:cs typeface="+mn-cs"/>
              </a:rPr>
              <a:t>idi</a:t>
            </a:r>
            <a:r>
              <a:rPr lang="en-US" sz="1200" kern="1200" dirty="0" smtClean="0">
                <a:solidFill>
                  <a:schemeClr val="tx1"/>
                </a:solidFill>
                <a:latin typeface="+mn-lt"/>
                <a:ea typeface="+mn-ea"/>
                <a:cs typeface="+mn-cs"/>
              </a:rPr>
              <a:t>c</a:t>
            </a:r>
            <a:r>
              <a:rPr lang="el-GR" sz="1200" kern="1200" dirty="0" smtClean="0">
                <a:solidFill>
                  <a:schemeClr val="tx1"/>
                </a:solidFill>
                <a:latin typeface="+mn-lt"/>
                <a:ea typeface="+mn-ea"/>
                <a:cs typeface="+mn-cs"/>
              </a:rPr>
              <a:t>e, </a:t>
            </a:r>
            <a:r>
              <a:rPr lang="en-US" sz="1200" kern="1200" dirty="0" smtClean="0">
                <a:solidFill>
                  <a:schemeClr val="tx1"/>
                </a:solidFill>
                <a:latin typeface="+mn-lt"/>
                <a:ea typeface="+mn-ea"/>
                <a:cs typeface="+mn-cs"/>
              </a:rPr>
              <a:t>(2009)</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22</a:t>
            </a:fld>
            <a:endParaRPr lang="el-G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A special chapter in the history of Greek lighthouse network is the historic</a:t>
            </a:r>
            <a:r>
              <a:rPr lang="en-US" sz="1200" kern="1200" dirty="0" smtClean="0">
                <a:solidFill>
                  <a:schemeClr val="tx1"/>
                </a:solidFill>
                <a:latin typeface="+mn-lt"/>
                <a:ea typeface="+mn-ea"/>
                <a:cs typeface="+mn-cs"/>
              </a:rPr>
              <a:t>al</a:t>
            </a:r>
            <a:r>
              <a:rPr lang="el-GR" sz="1200" kern="1200" dirty="0" smtClean="0">
                <a:solidFill>
                  <a:schemeClr val="tx1"/>
                </a:solidFill>
                <a:latin typeface="+mn-lt"/>
                <a:ea typeface="+mn-ea"/>
                <a:cs typeface="+mn-cs"/>
              </a:rPr>
              <a:t> stone lighthouses. Today after many years of efforts, are recorded 141 historic stone lighthouses, of which 58 are supervised by lighthouse keepers, while the remaining 83, there is no such possibility because of the</a:t>
            </a:r>
            <a:r>
              <a:rPr lang="en-US" sz="1200" kern="1200" dirty="0" smtClean="0">
                <a:solidFill>
                  <a:schemeClr val="tx1"/>
                </a:solidFill>
                <a:latin typeface="+mn-lt"/>
                <a:ea typeface="+mn-ea"/>
                <a:cs typeface="+mn-cs"/>
              </a:rPr>
              <a:t>ir</a:t>
            </a:r>
            <a:r>
              <a:rPr lang="el-GR" sz="1200" kern="1200" dirty="0" smtClean="0">
                <a:solidFill>
                  <a:schemeClr val="tx1"/>
                </a:solidFill>
                <a:latin typeface="+mn-lt"/>
                <a:ea typeface="+mn-ea"/>
                <a:cs typeface="+mn-cs"/>
              </a:rPr>
              <a:t> very bad situation.</a:t>
            </a:r>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a:t>
            </a:fld>
            <a:endParaRPr lang="el-G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St Ni</a:t>
            </a:r>
            <a:r>
              <a:rPr lang="en-US" sz="1200" kern="1200" dirty="0" smtClean="0">
                <a:solidFill>
                  <a:schemeClr val="tx1"/>
                </a:solidFill>
                <a:latin typeface="+mn-lt"/>
                <a:ea typeface="+mn-ea"/>
                <a:cs typeface="+mn-cs"/>
              </a:rPr>
              <a:t>c</a:t>
            </a:r>
            <a:r>
              <a:rPr lang="el-GR" sz="1200" kern="1200" dirty="0" smtClean="0">
                <a:solidFill>
                  <a:schemeClr val="tx1"/>
                </a:solidFill>
                <a:latin typeface="+mn-lt"/>
                <a:ea typeface="+mn-ea"/>
                <a:cs typeface="+mn-cs"/>
              </a:rPr>
              <a:t>olaos at Kea Island,</a:t>
            </a:r>
            <a:r>
              <a:rPr lang="en-US" sz="1200" kern="1200" dirty="0" smtClean="0">
                <a:solidFill>
                  <a:schemeClr val="tx1"/>
                </a:solidFill>
                <a:latin typeface="+mn-lt"/>
                <a:ea typeface="+mn-ea"/>
                <a:cs typeface="+mn-cs"/>
              </a:rPr>
              <a:t> (2009) </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23</a:t>
            </a:fld>
            <a:endParaRPr lang="el-G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Drepano at </a:t>
            </a:r>
            <a:r>
              <a:rPr lang="en-US" sz="1200" kern="1200" dirty="0" smtClean="0">
                <a:solidFill>
                  <a:schemeClr val="tx1"/>
                </a:solidFill>
                <a:latin typeface="+mn-lt"/>
                <a:ea typeface="+mn-ea"/>
                <a:cs typeface="+mn-cs"/>
              </a:rPr>
              <a:t>Chania </a:t>
            </a:r>
            <a:r>
              <a:rPr lang="el-GR" sz="1200" kern="1200" dirty="0" smtClean="0">
                <a:solidFill>
                  <a:schemeClr val="tx1"/>
                </a:solidFill>
                <a:latin typeface="+mn-lt"/>
                <a:ea typeface="+mn-ea"/>
                <a:cs typeface="+mn-cs"/>
              </a:rPr>
              <a:t>Cret</a:t>
            </a:r>
            <a:r>
              <a:rPr lang="en-US" sz="1200" kern="1200" dirty="0" smtClean="0">
                <a:solidFill>
                  <a:schemeClr val="tx1"/>
                </a:solidFill>
                <a:latin typeface="+mn-lt"/>
                <a:ea typeface="+mn-ea"/>
                <a:cs typeface="+mn-cs"/>
              </a:rPr>
              <a:t>a</a:t>
            </a:r>
            <a:r>
              <a:rPr lang="el-GR"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(2007)</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24</a:t>
            </a:fld>
            <a:endParaRPr lang="el-G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So</a:t>
            </a:r>
            <a:r>
              <a:rPr lang="en-US" sz="1200" kern="1200" dirty="0" smtClean="0">
                <a:solidFill>
                  <a:schemeClr val="tx1"/>
                </a:solidFill>
                <a:latin typeface="+mn-lt"/>
                <a:ea typeface="+mn-ea"/>
                <a:cs typeface="+mn-cs"/>
              </a:rPr>
              <a:t>u</a:t>
            </a:r>
            <a:r>
              <a:rPr lang="el-GR" sz="1200" kern="1200" dirty="0" smtClean="0">
                <a:solidFill>
                  <a:schemeClr val="tx1"/>
                </a:solidFill>
                <a:latin typeface="+mn-lt"/>
                <a:ea typeface="+mn-ea"/>
                <a:cs typeface="+mn-cs"/>
              </a:rPr>
              <a:t>saki at Korinthos</a:t>
            </a:r>
            <a:r>
              <a:rPr lang="en-US" sz="1200" kern="1200" dirty="0" smtClean="0">
                <a:solidFill>
                  <a:schemeClr val="tx1"/>
                </a:solidFill>
                <a:latin typeface="+mn-lt"/>
                <a:ea typeface="+mn-ea"/>
                <a:cs typeface="+mn-cs"/>
              </a:rPr>
              <a:t> region (2008). With the</a:t>
            </a:r>
            <a:r>
              <a:rPr lang="en-US" sz="1200" kern="1200" baseline="0" dirty="0" smtClean="0">
                <a:solidFill>
                  <a:schemeClr val="tx1"/>
                </a:solidFill>
                <a:latin typeface="+mn-lt"/>
                <a:ea typeface="+mn-ea"/>
                <a:cs typeface="+mn-cs"/>
              </a:rPr>
              <a:t> architect of the lighthouse restorations St Nicolaos, Cassandra, Sousaki and Vrisaki, Haris Theodoris.</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25</a:t>
            </a:fld>
            <a:endParaRPr lang="el-G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and Vrisaki at Lavrio</a:t>
            </a:r>
            <a:r>
              <a:rPr lang="en-US" sz="1200" kern="1200" dirty="0" smtClean="0">
                <a:solidFill>
                  <a:schemeClr val="tx1"/>
                </a:solidFill>
                <a:latin typeface="+mn-lt"/>
                <a:ea typeface="+mn-ea"/>
                <a:cs typeface="+mn-cs"/>
              </a:rPr>
              <a:t> region (2008)</a:t>
            </a:r>
            <a:r>
              <a:rPr lang="el-GR" sz="1200" kern="1200" dirty="0" smtClean="0">
                <a:solidFill>
                  <a:schemeClr val="tx1"/>
                </a:solidFill>
                <a:latin typeface="+mn-lt"/>
                <a:ea typeface="+mn-ea"/>
                <a:cs typeface="+mn-cs"/>
              </a:rPr>
              <a:t>.</a:t>
            </a:r>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26</a:t>
            </a:fld>
            <a:endParaRPr lang="el-G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4 lighthouses with public funding, through local municipalities and Counties</a:t>
            </a:r>
            <a:r>
              <a:rPr lang="en-US" sz="1200" kern="1200" dirty="0" smtClean="0">
                <a:solidFill>
                  <a:schemeClr val="tx1"/>
                </a:solidFill>
                <a:latin typeface="+mn-lt"/>
                <a:ea typeface="+mn-ea"/>
                <a:cs typeface="+mn-cs"/>
              </a:rPr>
              <a:t>.</a:t>
            </a:r>
            <a:r>
              <a:rPr lang="el-GR" sz="1200" kern="1200" dirty="0" smtClean="0">
                <a:solidFill>
                  <a:schemeClr val="tx1"/>
                </a:solidFill>
                <a:latin typeface="+mn-lt"/>
                <a:ea typeface="+mn-ea"/>
                <a:cs typeface="+mn-cs"/>
              </a:rPr>
              <a:t> St Sostis at Mesollongi</a:t>
            </a:r>
            <a:r>
              <a:rPr lang="en-US" sz="1200" kern="1200" dirty="0" smtClean="0">
                <a:solidFill>
                  <a:schemeClr val="tx1"/>
                </a:solidFill>
                <a:latin typeface="+mn-lt"/>
                <a:ea typeface="+mn-ea"/>
                <a:cs typeface="+mn-cs"/>
              </a:rPr>
              <a:t> region</a:t>
            </a:r>
            <a:r>
              <a:rPr lang="el-GR"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(2008-2009)</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27</a:t>
            </a:fld>
            <a:endParaRPr lang="el-G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Emvolo at </a:t>
            </a:r>
            <a:r>
              <a:rPr lang="en-US" sz="1200" kern="1200" dirty="0" smtClean="0">
                <a:solidFill>
                  <a:schemeClr val="tx1"/>
                </a:solidFill>
                <a:latin typeface="+mn-lt"/>
                <a:ea typeface="+mn-ea"/>
                <a:cs typeface="+mn-cs"/>
              </a:rPr>
              <a:t>Thess</a:t>
            </a:r>
            <a:r>
              <a:rPr lang="el-GR" sz="1200" kern="1200" dirty="0" smtClean="0">
                <a:solidFill>
                  <a:schemeClr val="tx1"/>
                </a:solidFill>
                <a:latin typeface="+mn-lt"/>
                <a:ea typeface="+mn-ea"/>
                <a:cs typeface="+mn-cs"/>
              </a:rPr>
              <a:t>alonik</a:t>
            </a:r>
            <a:r>
              <a:rPr lang="en-US" sz="1200" kern="1200" dirty="0"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region</a:t>
            </a:r>
            <a:r>
              <a:rPr lang="en-US" sz="1200" kern="1200" dirty="0" smtClean="0">
                <a:solidFill>
                  <a:schemeClr val="tx1"/>
                </a:solidFill>
                <a:latin typeface="+mn-lt"/>
                <a:ea typeface="+mn-ea"/>
                <a:cs typeface="+mn-cs"/>
              </a:rPr>
              <a:t>, (2010)</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28</a:t>
            </a:fld>
            <a:endParaRPr lang="el-G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dirty="0" smtClean="0"/>
              <a:t>Fanari at Ios Island, (2007)</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29</a:t>
            </a:fld>
            <a:endParaRPr lang="el-G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and </a:t>
            </a:r>
            <a:r>
              <a:rPr lang="en-US" sz="1200" kern="1200" dirty="0" smtClean="0">
                <a:solidFill>
                  <a:schemeClr val="tx1"/>
                </a:solidFill>
                <a:latin typeface="+mn-lt"/>
                <a:ea typeface="+mn-ea"/>
                <a:cs typeface="+mn-cs"/>
              </a:rPr>
              <a:t>C</a:t>
            </a:r>
            <a:r>
              <a:rPr lang="el-GR" sz="1200" kern="1200" dirty="0" smtClean="0">
                <a:solidFill>
                  <a:schemeClr val="tx1"/>
                </a:solidFill>
                <a:latin typeface="+mn-lt"/>
                <a:ea typeface="+mn-ea"/>
                <a:cs typeface="+mn-cs"/>
              </a:rPr>
              <a:t>astro at Mytilene Island</a:t>
            </a:r>
            <a:r>
              <a:rPr lang="en-US" sz="1200" kern="1200" dirty="0" smtClean="0">
                <a:solidFill>
                  <a:schemeClr val="tx1"/>
                </a:solidFill>
                <a:latin typeface="+mn-lt"/>
                <a:ea typeface="+mn-ea"/>
                <a:cs typeface="+mn-cs"/>
              </a:rPr>
              <a:t> (2008)</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Architect of the restoration Maria Dania, Ministry of Culture. </a:t>
            </a:r>
            <a:r>
              <a:rPr lang="en-US" sz="1200" kern="1200" dirty="0" smtClean="0">
                <a:solidFill>
                  <a:schemeClr val="tx1"/>
                </a:solidFill>
                <a:latin typeface="+mn-lt"/>
                <a:ea typeface="+mn-ea"/>
                <a:cs typeface="+mn-cs"/>
              </a:rPr>
              <a:t>Graffiti</a:t>
            </a:r>
            <a:r>
              <a:rPr lang="en-US" sz="1200" kern="1200" baseline="0" dirty="0" smtClean="0">
                <a:solidFill>
                  <a:schemeClr val="tx1"/>
                </a:solidFill>
                <a:latin typeface="+mn-lt"/>
                <a:ea typeface="+mn-ea"/>
                <a:cs typeface="+mn-cs"/>
              </a:rPr>
              <a:t> art, few months after the restoration. </a:t>
            </a:r>
            <a:endParaRPr lang="el-GR" dirty="0" smtClean="0"/>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30</a:t>
            </a:fld>
            <a:endParaRPr lang="el-G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3 lighthouses with private financing through the Non-profit Foundation “</a:t>
            </a:r>
            <a:r>
              <a:rPr lang="en-US" sz="1200" kern="1200" dirty="0" smtClean="0">
                <a:solidFill>
                  <a:schemeClr val="tx1"/>
                </a:solidFill>
                <a:latin typeface="+mn-lt"/>
                <a:ea typeface="+mn-ea"/>
                <a:cs typeface="+mn-cs"/>
              </a:rPr>
              <a:t>Aika</a:t>
            </a:r>
            <a:r>
              <a:rPr lang="el-GR" sz="1200" kern="1200" dirty="0" smtClean="0">
                <a:solidFill>
                  <a:schemeClr val="tx1"/>
                </a:solidFill>
                <a:latin typeface="+mn-lt"/>
                <a:ea typeface="+mn-ea"/>
                <a:cs typeface="+mn-cs"/>
              </a:rPr>
              <a:t>terin</a:t>
            </a:r>
            <a:r>
              <a:rPr lang="en-US" sz="1200" kern="1200" dirty="0" smtClean="0">
                <a:solidFill>
                  <a:schemeClr val="tx1"/>
                </a:solidFill>
                <a:latin typeface="+mn-lt"/>
                <a:ea typeface="+mn-ea"/>
                <a:cs typeface="+mn-cs"/>
              </a:rPr>
              <a:t>is</a:t>
            </a:r>
            <a:r>
              <a:rPr lang="el-GR" sz="1200" kern="1200" dirty="0" smtClean="0">
                <a:solidFill>
                  <a:schemeClr val="tx1"/>
                </a:solidFill>
                <a:latin typeface="+mn-lt"/>
                <a:ea typeface="+mn-ea"/>
                <a:cs typeface="+mn-cs"/>
              </a:rPr>
              <a:t> Laskaridi</a:t>
            </a:r>
            <a:r>
              <a:rPr lang="en-US" sz="1200" kern="1200" dirty="0" smtClean="0">
                <a:solidFill>
                  <a:schemeClr val="tx1"/>
                </a:solidFill>
                <a:latin typeface="+mn-lt"/>
                <a:ea typeface="+mn-ea"/>
                <a:cs typeface="+mn-cs"/>
              </a:rPr>
              <a:t>s</a:t>
            </a:r>
            <a:r>
              <a:rPr lang="el-GR" sz="1200" kern="1200" dirty="0" smtClean="0">
                <a:solidFill>
                  <a:schemeClr val="tx1"/>
                </a:solidFill>
                <a:latin typeface="+mn-lt"/>
                <a:ea typeface="+mn-ea"/>
                <a:cs typeface="+mn-cs"/>
              </a:rPr>
              <a:t>”.</a:t>
            </a:r>
            <a:r>
              <a:rPr lang="el-GR" sz="1200" kern="1200" baseline="0" dirty="0" smtClean="0">
                <a:solidFill>
                  <a:schemeClr val="tx1"/>
                </a:solidFill>
                <a:latin typeface="+mn-lt"/>
                <a:ea typeface="+mn-ea"/>
                <a:cs typeface="+mn-cs"/>
              </a:rPr>
              <a:t> </a:t>
            </a:r>
            <a:r>
              <a:rPr lang="el-GR" sz="1200" kern="1200" dirty="0" smtClean="0">
                <a:solidFill>
                  <a:schemeClr val="tx1"/>
                </a:solidFill>
                <a:latin typeface="+mn-lt"/>
                <a:ea typeface="+mn-ea"/>
                <a:cs typeface="+mn-cs"/>
              </a:rPr>
              <a:t>Dana at Poros Island, (2011) </a:t>
            </a:r>
          </a:p>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31</a:t>
            </a:fld>
            <a:endParaRPr lang="el-G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Tenaro</a:t>
            </a:r>
            <a:r>
              <a:rPr lang="en-US" sz="1200" kern="1200" baseline="0" dirty="0" smtClean="0">
                <a:solidFill>
                  <a:schemeClr val="tx1"/>
                </a:solidFill>
                <a:latin typeface="+mn-lt"/>
                <a:ea typeface="+mn-ea"/>
                <a:cs typeface="+mn-cs"/>
              </a:rPr>
              <a:t> </a:t>
            </a:r>
            <a:r>
              <a:rPr lang="el-GR" sz="1200" kern="1200" dirty="0" smtClean="0">
                <a:solidFill>
                  <a:schemeClr val="tx1"/>
                </a:solidFill>
                <a:latin typeface="+mn-lt"/>
                <a:ea typeface="+mn-ea"/>
                <a:cs typeface="+mn-cs"/>
              </a:rPr>
              <a:t>Cape Matapas</a:t>
            </a:r>
            <a:r>
              <a:rPr lang="en-US" sz="1200" kern="1200" dirty="0" smtClean="0">
                <a:solidFill>
                  <a:schemeClr val="tx1"/>
                </a:solidFill>
                <a:latin typeface="+mn-lt"/>
                <a:ea typeface="+mn-ea"/>
                <a:cs typeface="+mn-cs"/>
              </a:rPr>
              <a:t> at Peloponnese region, (2008)</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32</a:t>
            </a:fld>
            <a:endParaRPr lang="el-G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b="1" baseline="0" dirty="0" smtClean="0">
                <a:solidFill>
                  <a:srgbClr val="FF0000"/>
                </a:solidFill>
              </a:rPr>
              <a:t>Red:</a:t>
            </a:r>
            <a:r>
              <a:rPr lang="en-US" dirty="0" smtClean="0"/>
              <a:t> Ionian lighthouses made by </a:t>
            </a:r>
            <a:r>
              <a:rPr lang="en-US" dirty="0" smtClean="0"/>
              <a:t>Great </a:t>
            </a:r>
            <a:r>
              <a:rPr lang="en-US" dirty="0" smtClean="0"/>
              <a:t>Britain,</a:t>
            </a:r>
            <a:r>
              <a:rPr lang="en-US" baseline="0" dirty="0" smtClean="0"/>
              <a:t> </a:t>
            </a:r>
            <a:r>
              <a:rPr lang="en-US" b="1" baseline="0" dirty="0" smtClean="0"/>
              <a:t>Yellow:</a:t>
            </a:r>
            <a:r>
              <a:rPr lang="en-US" baseline="0" dirty="0" smtClean="0"/>
              <a:t> lighthouses made by the French Co “Administration General </a:t>
            </a:r>
            <a:r>
              <a:rPr lang="en-US" dirty="0" smtClean="0"/>
              <a:t>des Phares de l’ Empire Ottoman”, </a:t>
            </a:r>
            <a:r>
              <a:rPr lang="en-US" b="1" dirty="0" smtClean="0"/>
              <a:t>Green:</a:t>
            </a:r>
            <a:r>
              <a:rPr lang="en-US" baseline="0" dirty="0" smtClean="0"/>
              <a:t> lighthouses made by the Italy, </a:t>
            </a:r>
            <a:r>
              <a:rPr lang="en-US" b="1" baseline="0" dirty="0" smtClean="0"/>
              <a:t>Blue:</a:t>
            </a:r>
            <a:r>
              <a:rPr lang="en-US" baseline="0" dirty="0" smtClean="0"/>
              <a:t> lighthouses made by the Greece</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4</a:t>
            </a:fld>
            <a:endParaRPr lang="el-G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dirty="0" smtClean="0"/>
              <a:t>During the installation construction site at</a:t>
            </a:r>
            <a:r>
              <a:rPr lang="en-US" baseline="0" dirty="0" smtClean="0"/>
              <a:t> Tenaro cape Matapas</a:t>
            </a:r>
            <a:r>
              <a:rPr lang="en-US" dirty="0" smtClean="0"/>
              <a:t>,</a:t>
            </a:r>
            <a:r>
              <a:rPr lang="en-US" baseline="0" dirty="0" smtClean="0"/>
              <a:t> </a:t>
            </a:r>
            <a:r>
              <a:rPr lang="en-US" dirty="0" smtClean="0"/>
              <a:t>trying to convey lumber </a:t>
            </a:r>
            <a:r>
              <a:rPr lang="en-US" baseline="0" dirty="0" smtClean="0"/>
              <a:t>on the rocks</a:t>
            </a:r>
            <a:r>
              <a:rPr lang="en-US" dirty="0" smtClean="0"/>
              <a:t>, with a Poland worker behind me, from nowhere </a:t>
            </a:r>
            <a:r>
              <a:rPr lang="en-US" baseline="0" dirty="0" smtClean="0"/>
              <a:t>to the lighthouse, (2008)</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33</a:t>
            </a:fld>
            <a:endParaRPr lang="el-G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dirty="0" smtClean="0"/>
              <a:t>My good friend,</a:t>
            </a:r>
            <a:r>
              <a:rPr lang="en-US" baseline="0" dirty="0" smtClean="0"/>
              <a:t> a</a:t>
            </a:r>
            <a:r>
              <a:rPr lang="en-US" dirty="0" smtClean="0"/>
              <a:t>rchitect of the lighthouse restorations</a:t>
            </a:r>
            <a:r>
              <a:rPr lang="en-US" baseline="0" dirty="0" smtClean="0"/>
              <a:t> Dana, Tenaro cape Matapas and cape Maleas</a:t>
            </a:r>
            <a:r>
              <a:rPr lang="en-US" dirty="0" smtClean="0"/>
              <a:t>, </a:t>
            </a:r>
            <a:r>
              <a:rPr lang="en-US" sz="1200" kern="1200" dirty="0" smtClean="0">
                <a:solidFill>
                  <a:schemeClr val="tx1"/>
                </a:solidFill>
                <a:latin typeface="+mn-lt"/>
                <a:ea typeface="+mn-ea"/>
                <a:cs typeface="+mn-cs"/>
              </a:rPr>
              <a:t>Demetris Eytaxiopoylos with his son, in cape Matapas, (2008)</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34</a:t>
            </a:fld>
            <a:endParaRPr lang="el-G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and Cape Maleas at Laconia of Peloponnese</a:t>
            </a:r>
            <a:r>
              <a:rPr lang="en-US" sz="1200" kern="1200" dirty="0" smtClean="0">
                <a:solidFill>
                  <a:schemeClr val="tx1"/>
                </a:solidFill>
                <a:latin typeface="+mn-lt"/>
                <a:ea typeface="+mn-ea"/>
                <a:cs typeface="+mn-cs"/>
              </a:rPr>
              <a:t> (2009</a:t>
            </a:r>
            <a:r>
              <a:rPr lang="el-GR" sz="1200" kern="1200" dirty="0" smtClean="0">
                <a:solidFill>
                  <a:schemeClr val="tx1"/>
                </a:solidFill>
                <a:latin typeface="+mn-lt"/>
                <a:ea typeface="+mn-ea"/>
                <a:cs typeface="+mn-cs"/>
              </a:rPr>
              <a:t>).</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35</a:t>
            </a:fld>
            <a:endParaRPr lang="el-G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restoration of these 3 historical lighthouses, carried out by the </a:t>
            </a:r>
            <a:r>
              <a:rPr lang="el-GR" sz="1200" kern="1200" dirty="0" smtClean="0">
                <a:solidFill>
                  <a:schemeClr val="tx1"/>
                </a:solidFill>
                <a:latin typeface="+mn-lt"/>
                <a:ea typeface="+mn-ea"/>
                <a:cs typeface="+mn-cs"/>
              </a:rPr>
              <a:t>Non-profit Foundation “</a:t>
            </a:r>
            <a:r>
              <a:rPr lang="en-US" sz="1200" kern="1200" dirty="0" smtClean="0">
                <a:solidFill>
                  <a:schemeClr val="tx1"/>
                </a:solidFill>
                <a:latin typeface="+mn-lt"/>
                <a:ea typeface="+mn-ea"/>
                <a:cs typeface="+mn-cs"/>
              </a:rPr>
              <a:t>Aika</a:t>
            </a:r>
            <a:r>
              <a:rPr lang="el-GR" sz="1200" kern="1200" dirty="0" smtClean="0">
                <a:solidFill>
                  <a:schemeClr val="tx1"/>
                </a:solidFill>
                <a:latin typeface="+mn-lt"/>
                <a:ea typeface="+mn-ea"/>
                <a:cs typeface="+mn-cs"/>
              </a:rPr>
              <a:t>terin</a:t>
            </a:r>
            <a:r>
              <a:rPr lang="en-US" sz="1200" kern="1200" dirty="0" smtClean="0">
                <a:solidFill>
                  <a:schemeClr val="tx1"/>
                </a:solidFill>
                <a:latin typeface="+mn-lt"/>
                <a:ea typeface="+mn-ea"/>
                <a:cs typeface="+mn-cs"/>
              </a:rPr>
              <a:t>is</a:t>
            </a:r>
            <a:r>
              <a:rPr lang="el-GR" sz="1200" kern="1200" dirty="0" smtClean="0">
                <a:solidFill>
                  <a:schemeClr val="tx1"/>
                </a:solidFill>
                <a:latin typeface="+mn-lt"/>
                <a:ea typeface="+mn-ea"/>
                <a:cs typeface="+mn-cs"/>
              </a:rPr>
              <a:t> Laskaridi</a:t>
            </a:r>
            <a:r>
              <a:rPr lang="en-US" sz="1200" kern="1200" dirty="0" smtClean="0">
                <a:solidFill>
                  <a:schemeClr val="tx1"/>
                </a:solidFill>
                <a:latin typeface="+mn-lt"/>
                <a:ea typeface="+mn-ea"/>
                <a:cs typeface="+mn-cs"/>
              </a:rPr>
              <a:t>s</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in a four years (2008-2011) project by the architect Demetris Eytaxiopoylos, is crucial to the future of the Greek lighthouses, which until that moment seemed bleak. The love of the President of the Foundation Mr. Panos Laskaridis for the Greek lighthouses and the important contribution to the preservation of these monuments is an exceptional honor for the Greek Lighthouse Service, in today's difficult times for Greece.</a:t>
            </a:r>
            <a:endParaRPr lang="el-GR" sz="1200" kern="1200" dirty="0" smtClean="0">
              <a:solidFill>
                <a:schemeClr val="tx1"/>
              </a:solidFill>
              <a:latin typeface="+mn-lt"/>
              <a:ea typeface="+mn-ea"/>
              <a:cs typeface="+mn-cs"/>
            </a:endParaRPr>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36</a:t>
            </a:fld>
            <a:endParaRPr lang="el-G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Even the Lighthouse Service, as part of enrichment new technologies and expertise, for the stone lighthouse restoration methods, is working with universities (AUT, NTU, etc), for the preparation of pathology studies and proposals for restoration in many lighthouses. Particular mention should be made, for the professor of AUT Ioanna Papagianni and her team, for her great scientific and personal contribution to the preservation of lighthouses in Greece, spreading the ideas of conservation for these monuments </a:t>
            </a:r>
            <a:r>
              <a:rPr lang="el-GR" sz="1200" kern="1200" dirty="0" smtClean="0">
                <a:solidFill>
                  <a:schemeClr val="tx1"/>
                </a:solidFill>
                <a:latin typeface="+mn-lt"/>
                <a:ea typeface="+mn-ea"/>
                <a:cs typeface="+mn-cs"/>
              </a:rPr>
              <a:t>and her full</a:t>
            </a:r>
            <a:r>
              <a:rPr lang="en-US" sz="1200" kern="1200" dirty="0" smtClean="0">
                <a:solidFill>
                  <a:schemeClr val="tx1"/>
                </a:solidFill>
                <a:latin typeface="+mn-lt"/>
                <a:ea typeface="+mn-ea"/>
                <a:cs typeface="+mn-cs"/>
              </a:rPr>
              <a:t> support to the Greek Lighthouse Service. Also to the professor of NTU,</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Nick Belavilas, member of the board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TICCIH Greek section. </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37</a:t>
            </a:fld>
            <a:endParaRPr lang="el-G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Doucato lighthouse</a:t>
            </a:r>
            <a:r>
              <a:rPr lang="en-US" sz="1200" kern="1200" baseline="0" dirty="0" smtClean="0">
                <a:solidFill>
                  <a:schemeClr val="tx1"/>
                </a:solidFill>
                <a:latin typeface="+mn-lt"/>
                <a:ea typeface="+mn-ea"/>
                <a:cs typeface="+mn-cs"/>
              </a:rPr>
              <a:t> is built over the temple of God Apollo. The myth says that Sappho was in love with king Faon who choose another woman for his queen, and for that reason she jumped from that rock. God Apollo, saved her before she fault in the sea and carried her to Lesvos Island.</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38</a:t>
            </a:fld>
            <a:endParaRPr lang="el-G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40</a:t>
            </a:fld>
            <a:endParaRPr lang="el-G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46</a:t>
            </a:fld>
            <a:endParaRPr lang="el-G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48</a:t>
            </a:fld>
            <a:endParaRPr lang="el-G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54</a:t>
            </a:fld>
            <a:endParaRPr lang="el-G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These historic stone lighthouses were built in the late 19th and early 20th century. Most of them were destroyed and restored after the Second World War. They are traditional industrial monuments with unique architecture built, and continue to contribute to the development and the safety of navigation, are connected with the naval tradition of Greece and a reference point for sailors</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5</a:t>
            </a:fld>
            <a:endParaRPr lang="el-G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55</a:t>
            </a:fld>
            <a:endParaRPr lang="el-G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56</a:t>
            </a:fld>
            <a:endParaRPr lang="el-G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They are protected by </a:t>
            </a:r>
            <a:r>
              <a:rPr lang="en-US" sz="1200" kern="1200" dirty="0" smtClean="0">
                <a:solidFill>
                  <a:schemeClr val="tx1"/>
                </a:solidFill>
                <a:latin typeface="+mn-lt"/>
                <a:ea typeface="+mn-ea"/>
                <a:cs typeface="+mn-cs"/>
              </a:rPr>
              <a:t>the </a:t>
            </a:r>
            <a:r>
              <a:rPr lang="el-GR" sz="1200" kern="1200" dirty="0" smtClean="0">
                <a:solidFill>
                  <a:schemeClr val="tx1"/>
                </a:solidFill>
                <a:latin typeface="+mn-lt"/>
                <a:ea typeface="+mn-ea"/>
                <a:cs typeface="+mn-cs"/>
              </a:rPr>
              <a:t>Greek laws "For the Protection of Antiquities and Cultural Heritage", and "On ratifying the Convention on the Protection of the Architectural Heritage of Europe". So far, have been identified by the Ministry of Culture as Preserved Historical Monuments 36 of them, about a quarter of the total number, while the Greek Lighthouse Service requests constantly the classification by the Ministry of Culture as Historical Monuments, as many as possible of them.</a:t>
            </a:r>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6</a:t>
            </a:fld>
            <a:endParaRPr lang="el-G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The conservation of 58, supervised by lighthouse keepers, lighthouses, performed by the Greek Lighthouse Service, depending on the appropriations allocated by the Greek government.</a:t>
            </a:r>
          </a:p>
          <a:p>
            <a:endParaRPr lang="el-GR" sz="1200" kern="1200" dirty="0" smtClean="0">
              <a:solidFill>
                <a:schemeClr val="tx1"/>
              </a:solidFill>
              <a:latin typeface="+mn-lt"/>
              <a:ea typeface="+mn-ea"/>
              <a:cs typeface="+mn-cs"/>
            </a:endParaRPr>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7</a:t>
            </a:fld>
            <a:endParaRPr lang="el-G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Because of the weaknesses of funding in Greece for the restoration and rehabilitation of these lighthouse monuments of the extensive Greek lighthouse network, proposed in 2007 by the Greek Lighthouse Service, the inclusion in EU financial programs for culture, through the project "Promotion of Cultural Value of the Stone Lighthouses", the restoring of 46 lighthouses.</a:t>
            </a:r>
            <a:endParaRPr lang="el-GR" dirty="0" smtClean="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8</a:t>
            </a:fld>
            <a:endParaRPr lang="el-G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After 5 years of efforts, unfortunately for many reasons, only 4-5 rehabilitation projects seem to have hoped to be financed through this </a:t>
            </a:r>
            <a:r>
              <a:rPr lang="en-US" sz="1200" kern="1200" dirty="0" smtClean="0">
                <a:solidFill>
                  <a:schemeClr val="tx1"/>
                </a:solidFill>
                <a:latin typeface="+mn-lt"/>
                <a:ea typeface="+mn-ea"/>
                <a:cs typeface="+mn-cs"/>
              </a:rPr>
              <a:t>main </a:t>
            </a:r>
            <a:r>
              <a:rPr lang="el-GR" sz="1200" kern="1200" dirty="0" smtClean="0">
                <a:solidFill>
                  <a:schemeClr val="tx1"/>
                </a:solidFill>
                <a:latin typeface="+mn-lt"/>
                <a:ea typeface="+mn-ea"/>
                <a:cs typeface="+mn-cs"/>
              </a:rPr>
              <a:t>project. These 5 lighthouses are: Kokkinopoylo at Psara Island</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9</a:t>
            </a:fld>
            <a:endParaRPr lang="el-G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200" kern="1200" dirty="0" smtClean="0">
                <a:solidFill>
                  <a:schemeClr val="tx1"/>
                </a:solidFill>
                <a:latin typeface="+mn-lt"/>
                <a:ea typeface="+mn-ea"/>
                <a:cs typeface="+mn-cs"/>
              </a:rPr>
              <a:t>, Trikeri at Volos, </a:t>
            </a:r>
            <a:endParaRPr lang="el-GR" dirty="0"/>
          </a:p>
        </p:txBody>
      </p:sp>
      <p:sp>
        <p:nvSpPr>
          <p:cNvPr id="4" name="3 - Θέση αριθμού διαφάνειας"/>
          <p:cNvSpPr>
            <a:spLocks noGrp="1"/>
          </p:cNvSpPr>
          <p:nvPr>
            <p:ph type="sldNum" sz="quarter" idx="10"/>
          </p:nvPr>
        </p:nvSpPr>
        <p:spPr/>
        <p:txBody>
          <a:bodyPr/>
          <a:lstStyle/>
          <a:p>
            <a:fld id="{65EEBEE5-BCDF-4F56-B3AA-B43BADA5E267}" type="slidenum">
              <a:rPr lang="el-GR" smtClean="0"/>
              <a:pPr/>
              <a:t>10</a:t>
            </a:fld>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8" name="7 - Θέση υποσέλιδου"/>
          <p:cNvSpPr>
            <a:spLocks noGrp="1"/>
          </p:cNvSpPr>
          <p:nvPr>
            <p:ph type="ftr" sz="quarter" idx="11"/>
          </p:nvPr>
        </p:nvSpPr>
        <p:spPr/>
        <p:txBody>
          <a:bodyPr/>
          <a:lstStyle/>
          <a:p>
            <a:endParaRPr lang="el-GR" dirty="0"/>
          </a:p>
        </p:txBody>
      </p:sp>
      <p:sp>
        <p:nvSpPr>
          <p:cNvPr id="9" name="8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176E83A-E267-4A52-AE08-4A6A18C15163}" type="datetimeFigureOut">
              <a:rPr lang="el-GR" smtClean="0"/>
              <a:pPr/>
              <a:t>15/4/2012</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FB04983-E572-48F7-A971-98BFC6E61B49}" type="slidenum">
              <a:rPr lang="el-GR" smtClean="0"/>
              <a:pPr/>
              <a:t>‹#›</a:t>
            </a:fld>
            <a:endParaRPr lang="el-GR" dirty="0"/>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6E83A-E267-4A52-AE08-4A6A18C15163}" type="datetimeFigureOut">
              <a:rPr lang="el-GR" smtClean="0"/>
              <a:pPr/>
              <a:t>15/4/2012</a:t>
            </a:fld>
            <a:endParaRPr lang="el-GR" dirty="0"/>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dirty="0"/>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04983-E572-48F7-A971-98BFC6E61B49}" type="slidenum">
              <a:rPr lang="el-GR" smtClean="0"/>
              <a:pPr/>
              <a:t>‹#›</a:t>
            </a:fld>
            <a:endParaRPr lang="el-GR"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hmm.gr/" TargetMode="External"/><Relationship Id="rId2" Type="http://schemas.openxmlformats.org/officeDocument/2006/relationships/hyperlink" Target="mailto:nme@ath.forthnet.gr"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www.laskaridou.gr/" TargetMode="External"/><Relationship Id="rId2" Type="http://schemas.openxmlformats.org/officeDocument/2006/relationships/hyperlink" Target="mailto:info@laskaridou.gr"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1" name="Picture 1027" descr="dsaasd"/>
          <p:cNvPicPr>
            <a:picLocks noChangeAspect="1" noChangeArrowheads="1"/>
          </p:cNvPicPr>
          <p:nvPr/>
        </p:nvPicPr>
        <p:blipFill>
          <a:blip r:embed="rId3" cstate="print"/>
          <a:srcRect/>
          <a:stretch>
            <a:fillRect/>
          </a:stretch>
        </p:blipFill>
        <p:spPr bwMode="auto">
          <a:xfrm>
            <a:off x="2916238" y="1773238"/>
            <a:ext cx="3168650" cy="3600450"/>
          </a:xfrm>
          <a:prstGeom prst="rect">
            <a:avLst/>
          </a:prstGeom>
          <a:noFill/>
          <a:ln w="9525">
            <a:noFill/>
            <a:miter lim="800000"/>
            <a:headEnd/>
            <a:tailEnd/>
          </a:ln>
        </p:spPr>
      </p:pic>
      <p:sp>
        <p:nvSpPr>
          <p:cNvPr id="2050" name="Slide Number Placeholder 3"/>
          <p:cNvSpPr>
            <a:spLocks noGrp="1"/>
          </p:cNvSpPr>
          <p:nvPr>
            <p:ph type="sldNum" sz="quarter" idx="12"/>
          </p:nvPr>
        </p:nvSpPr>
        <p:spPr>
          <a:noFill/>
        </p:spPr>
        <p:txBody>
          <a:bodyPr/>
          <a:lstStyle/>
          <a:p>
            <a:fld id="{E57B9CB2-806D-4729-A020-8AB64888BB02}" type="slidenum">
              <a:rPr lang="en-GB" smtClean="0"/>
              <a:pPr/>
              <a:t>1</a:t>
            </a:fld>
            <a:endParaRPr lang="en-GB" dirty="0" smtClean="0"/>
          </a:p>
        </p:txBody>
      </p:sp>
      <p:sp>
        <p:nvSpPr>
          <p:cNvPr id="2052" name="Text Box 1029"/>
          <p:cNvSpPr txBox="1">
            <a:spLocks noChangeArrowheads="1"/>
          </p:cNvSpPr>
          <p:nvPr/>
        </p:nvSpPr>
        <p:spPr bwMode="auto">
          <a:xfrm>
            <a:off x="1547813" y="260350"/>
            <a:ext cx="5832475" cy="701675"/>
          </a:xfrm>
          <a:prstGeom prst="rect">
            <a:avLst/>
          </a:prstGeom>
          <a:noFill/>
          <a:ln w="9525">
            <a:noFill/>
            <a:miter lim="800000"/>
            <a:headEnd/>
            <a:tailEnd/>
          </a:ln>
        </p:spPr>
        <p:txBody>
          <a:bodyPr>
            <a:spAutoFit/>
          </a:bodyPr>
          <a:lstStyle/>
          <a:p>
            <a:pPr algn="ctr">
              <a:spcBef>
                <a:spcPct val="50000"/>
              </a:spcBef>
            </a:pPr>
            <a:r>
              <a:rPr lang="en-US" sz="4000" b="1" dirty="0" smtClean="0">
                <a:solidFill>
                  <a:schemeClr val="accent2"/>
                </a:solidFill>
              </a:rPr>
              <a:t>HELLENIC NAVY</a:t>
            </a:r>
            <a:endParaRPr lang="el-GR" sz="4000" b="1" dirty="0">
              <a:solidFill>
                <a:schemeClr val="accent2"/>
              </a:solidFill>
            </a:endParaRPr>
          </a:p>
        </p:txBody>
      </p:sp>
      <p:sp>
        <p:nvSpPr>
          <p:cNvPr id="2053" name="Text Box 1030"/>
          <p:cNvSpPr txBox="1">
            <a:spLocks noChangeArrowheads="1"/>
          </p:cNvSpPr>
          <p:nvPr/>
        </p:nvSpPr>
        <p:spPr bwMode="auto">
          <a:xfrm>
            <a:off x="1116013" y="5949950"/>
            <a:ext cx="6553200" cy="457200"/>
          </a:xfrm>
          <a:prstGeom prst="rect">
            <a:avLst/>
          </a:prstGeom>
          <a:noFill/>
          <a:ln w="9525">
            <a:noFill/>
            <a:miter lim="800000"/>
            <a:headEnd/>
            <a:tailEnd/>
          </a:ln>
        </p:spPr>
        <p:txBody>
          <a:bodyPr>
            <a:spAutoFit/>
          </a:bodyPr>
          <a:lstStyle/>
          <a:p>
            <a:pPr algn="ctr">
              <a:spcBef>
                <a:spcPct val="50000"/>
              </a:spcBef>
            </a:pPr>
            <a:endParaRPr lang="el-GR" sz="2400" dirty="0"/>
          </a:p>
        </p:txBody>
      </p:sp>
      <p:sp>
        <p:nvSpPr>
          <p:cNvPr id="2054" name="Text Box 1032"/>
          <p:cNvSpPr txBox="1">
            <a:spLocks noChangeArrowheads="1"/>
          </p:cNvSpPr>
          <p:nvPr/>
        </p:nvSpPr>
        <p:spPr bwMode="auto">
          <a:xfrm>
            <a:off x="1476375" y="1052513"/>
            <a:ext cx="5903913" cy="519112"/>
          </a:xfrm>
          <a:prstGeom prst="rect">
            <a:avLst/>
          </a:prstGeom>
          <a:noFill/>
          <a:ln w="9525">
            <a:noFill/>
            <a:miter lim="800000"/>
            <a:headEnd/>
            <a:tailEnd/>
          </a:ln>
        </p:spPr>
        <p:txBody>
          <a:bodyPr>
            <a:spAutoFit/>
          </a:bodyPr>
          <a:lstStyle/>
          <a:p>
            <a:pPr algn="ctr">
              <a:spcBef>
                <a:spcPct val="50000"/>
              </a:spcBef>
            </a:pPr>
            <a:r>
              <a:rPr lang="en-US" sz="2800" b="1" dirty="0" smtClean="0">
                <a:solidFill>
                  <a:schemeClr val="accent2"/>
                </a:solidFill>
              </a:rPr>
              <a:t>LIGHTHOUSE SERVISE</a:t>
            </a:r>
            <a:endParaRPr lang="el-GR" sz="2800" dirty="0"/>
          </a:p>
        </p:txBody>
      </p:sp>
      <p:pic>
        <p:nvPicPr>
          <p:cNvPr id="2055" name="Picture 1034"/>
          <p:cNvPicPr>
            <a:picLocks noChangeAspect="1" noChangeArrowheads="1"/>
          </p:cNvPicPr>
          <p:nvPr/>
        </p:nvPicPr>
        <p:blipFill>
          <a:blip r:embed="rId4" cstate="print"/>
          <a:srcRect/>
          <a:stretch>
            <a:fillRect/>
          </a:stretch>
        </p:blipFill>
        <p:spPr bwMode="auto">
          <a:xfrm>
            <a:off x="4495800" y="3352800"/>
            <a:ext cx="152400" cy="152400"/>
          </a:xfrm>
          <a:prstGeom prst="rect">
            <a:avLst/>
          </a:prstGeom>
          <a:noFill/>
          <a:ln w="9525">
            <a:noFill/>
            <a:miter lim="800000"/>
            <a:headEnd/>
            <a:tailEnd/>
          </a:ln>
        </p:spPr>
      </p:pic>
      <p:pic>
        <p:nvPicPr>
          <p:cNvPr id="2056" name="Picture 1035"/>
          <p:cNvPicPr>
            <a:picLocks noChangeAspect="1" noChangeArrowheads="1"/>
          </p:cNvPicPr>
          <p:nvPr/>
        </p:nvPicPr>
        <p:blipFill>
          <a:blip r:embed="rId4" cstate="print"/>
          <a:srcRect/>
          <a:stretch>
            <a:fillRect/>
          </a:stretch>
        </p:blipFill>
        <p:spPr bwMode="auto">
          <a:xfrm>
            <a:off x="4495800" y="3352800"/>
            <a:ext cx="152400" cy="152400"/>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trikeri2"/>
          <p:cNvPicPr>
            <a:picLocks noChangeAspect="1" noChangeArrowheads="1"/>
          </p:cNvPicPr>
          <p:nvPr/>
        </p:nvPicPr>
        <p:blipFill>
          <a:blip r:embed="rId3" cstate="print"/>
          <a:srcRect/>
          <a:stretch>
            <a:fillRect/>
          </a:stretch>
        </p:blipFill>
        <p:spPr bwMode="auto">
          <a:xfrm>
            <a:off x="0" y="214290"/>
            <a:ext cx="9065049" cy="6429396"/>
          </a:xfrm>
          <a:prstGeom prst="rect">
            <a:avLst/>
          </a:prstGeom>
          <a:noFill/>
          <a:ln w="9525">
            <a:noFill/>
            <a:miter lim="800000"/>
            <a:headEnd/>
            <a:tailEnd/>
          </a:ln>
        </p:spPr>
      </p:pic>
      <p:sp>
        <p:nvSpPr>
          <p:cNvPr id="3" name="2 - TextBox"/>
          <p:cNvSpPr txBox="1"/>
          <p:nvPr/>
        </p:nvSpPr>
        <p:spPr>
          <a:xfrm>
            <a:off x="0" y="214290"/>
            <a:ext cx="3357586" cy="369332"/>
          </a:xfrm>
          <a:prstGeom prst="rect">
            <a:avLst/>
          </a:prstGeom>
          <a:noFill/>
        </p:spPr>
        <p:txBody>
          <a:bodyPr wrap="square" rtlCol="0">
            <a:spAutoFit/>
          </a:bodyPr>
          <a:lstStyle/>
          <a:p>
            <a:r>
              <a:rPr lang="en-US" b="1" dirty="0" smtClean="0">
                <a:solidFill>
                  <a:srgbClr val="FF0000"/>
                </a:solidFill>
                <a:latin typeface="Tahoma" pitchFamily="34" charset="0"/>
              </a:rPr>
              <a:t>Trikeri (1915) Volos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ner 1\Pictures\ΧΙΩΤΗΣ\2009\ΤΡΙΚΚΕΡΙ 2009\P7079172.JPG"/>
          <p:cNvPicPr>
            <a:picLocks noChangeAspect="1" noChangeArrowheads="1"/>
          </p:cNvPicPr>
          <p:nvPr/>
        </p:nvPicPr>
        <p:blipFill>
          <a:blip r:embed="rId2" cstate="print"/>
          <a:srcRect/>
          <a:stretch>
            <a:fillRect/>
          </a:stretch>
        </p:blipFill>
        <p:spPr bwMode="auto">
          <a:xfrm>
            <a:off x="-47625" y="-35719"/>
            <a:ext cx="9191625" cy="6893719"/>
          </a:xfrm>
          <a:prstGeom prst="rect">
            <a:avLst/>
          </a:prstGeom>
          <a:noFill/>
        </p:spPr>
      </p:pic>
      <p:sp>
        <p:nvSpPr>
          <p:cNvPr id="3" name="2 - Ορθογώνιο"/>
          <p:cNvSpPr/>
          <p:nvPr/>
        </p:nvSpPr>
        <p:spPr>
          <a:xfrm>
            <a:off x="0" y="0"/>
            <a:ext cx="3310522" cy="369332"/>
          </a:xfrm>
          <a:prstGeom prst="rect">
            <a:avLst/>
          </a:prstGeom>
        </p:spPr>
        <p:txBody>
          <a:bodyPr wrap="none">
            <a:spAutoFit/>
          </a:bodyPr>
          <a:lstStyle/>
          <a:p>
            <a:r>
              <a:rPr lang="en-US" b="1" dirty="0" smtClean="0">
                <a:solidFill>
                  <a:srgbClr val="FF0000"/>
                </a:solidFill>
                <a:latin typeface="Tahoma" pitchFamily="34" charset="0"/>
              </a:rPr>
              <a:t>Trikeri (1915) Volos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ΤΡΙΚΚΕΡΙ (ΑΕΦ-5770)"/>
          <p:cNvPicPr>
            <a:picLocks noChangeAspect="1" noChangeArrowheads="1"/>
          </p:cNvPicPr>
          <p:nvPr/>
        </p:nvPicPr>
        <p:blipFill>
          <a:blip r:embed="rId2" cstate="print"/>
          <a:srcRect/>
          <a:stretch>
            <a:fillRect/>
          </a:stretch>
        </p:blipFill>
        <p:spPr bwMode="auto">
          <a:xfrm>
            <a:off x="0" y="-35185"/>
            <a:ext cx="9144000" cy="6860522"/>
          </a:xfrm>
          <a:prstGeom prst="rect">
            <a:avLst/>
          </a:prstGeom>
          <a:noFill/>
          <a:ln w="9525">
            <a:noFill/>
            <a:miter lim="800000"/>
            <a:headEnd/>
            <a:tailEnd/>
          </a:ln>
        </p:spPr>
      </p:pic>
      <p:sp>
        <p:nvSpPr>
          <p:cNvPr id="3" name="2 - Ορθογώνιο"/>
          <p:cNvSpPr/>
          <p:nvPr/>
        </p:nvSpPr>
        <p:spPr>
          <a:xfrm>
            <a:off x="5833478" y="0"/>
            <a:ext cx="3310522" cy="369332"/>
          </a:xfrm>
          <a:prstGeom prst="rect">
            <a:avLst/>
          </a:prstGeom>
        </p:spPr>
        <p:txBody>
          <a:bodyPr wrap="none">
            <a:spAutoFit/>
          </a:bodyPr>
          <a:lstStyle/>
          <a:p>
            <a:r>
              <a:rPr lang="en-US" b="1" dirty="0" smtClean="0">
                <a:solidFill>
                  <a:srgbClr val="FF0000"/>
                </a:solidFill>
                <a:latin typeface="Tahoma" pitchFamily="34" charset="0"/>
              </a:rPr>
              <a:t>Trikeri (1915) Volos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DSC_0559.JPG"/>
          <p:cNvPicPr>
            <a:picLocks noChangeAspect="1"/>
          </p:cNvPicPr>
          <p:nvPr/>
        </p:nvPicPr>
        <p:blipFill>
          <a:blip r:embed="rId3" cstate="print"/>
          <a:srcRect/>
          <a:stretch>
            <a:fillRect/>
          </a:stretch>
        </p:blipFill>
        <p:spPr bwMode="auto">
          <a:xfrm>
            <a:off x="0" y="0"/>
            <a:ext cx="4553235" cy="6858000"/>
          </a:xfrm>
          <a:prstGeom prst="rect">
            <a:avLst/>
          </a:prstGeom>
          <a:noFill/>
          <a:ln w="9525">
            <a:noFill/>
            <a:miter lim="800000"/>
            <a:headEnd/>
            <a:tailEnd/>
          </a:ln>
        </p:spPr>
      </p:pic>
      <p:sp>
        <p:nvSpPr>
          <p:cNvPr id="3" name="2 - Ορθογώνιο"/>
          <p:cNvSpPr/>
          <p:nvPr/>
        </p:nvSpPr>
        <p:spPr>
          <a:xfrm>
            <a:off x="6643702" y="6211669"/>
            <a:ext cx="2286000" cy="646331"/>
          </a:xfrm>
          <a:prstGeom prst="rect">
            <a:avLst/>
          </a:prstGeom>
        </p:spPr>
        <p:txBody>
          <a:bodyPr wrap="square">
            <a:spAutoFit/>
          </a:bodyPr>
          <a:lstStyle/>
          <a:p>
            <a:r>
              <a:rPr lang="en-US" b="1" dirty="0" smtClean="0">
                <a:solidFill>
                  <a:srgbClr val="FF0000"/>
                </a:solidFill>
                <a:latin typeface="Tahoma" pitchFamily="34" charset="0"/>
              </a:rPr>
              <a:t>Konhi</a:t>
            </a:r>
            <a:r>
              <a:rPr lang="en-US" b="1" dirty="0" smtClean="0"/>
              <a:t> </a:t>
            </a:r>
            <a:r>
              <a:rPr lang="en-US" b="1" dirty="0" smtClean="0">
                <a:solidFill>
                  <a:srgbClr val="FF0000"/>
                </a:solidFill>
                <a:latin typeface="Tahoma" pitchFamily="34" charset="0"/>
              </a:rPr>
              <a:t>(1901)</a:t>
            </a:r>
            <a:r>
              <a:rPr lang="en-US" b="1" dirty="0" smtClean="0"/>
              <a:t> </a:t>
            </a:r>
          </a:p>
          <a:p>
            <a:r>
              <a:rPr lang="en-US" b="1" dirty="0" smtClean="0">
                <a:solidFill>
                  <a:srgbClr val="FF0000"/>
                </a:solidFill>
                <a:latin typeface="Tahoma" pitchFamily="34" charset="0"/>
              </a:rPr>
              <a:t>Salamis isl</a:t>
            </a:r>
            <a:endParaRPr lang="el-GR" b="1" dirty="0">
              <a:solidFill>
                <a:srgbClr val="FF0000"/>
              </a:solidFill>
              <a:latin typeface="Tahoma" pitchFamily="34" charset="0"/>
            </a:endParaRPr>
          </a:p>
        </p:txBody>
      </p:sp>
      <p:sp>
        <p:nvSpPr>
          <p:cNvPr id="4" name="3 - TextBox"/>
          <p:cNvSpPr txBox="1"/>
          <p:nvPr/>
        </p:nvSpPr>
        <p:spPr>
          <a:xfrm>
            <a:off x="0" y="0"/>
            <a:ext cx="2143140" cy="369332"/>
          </a:xfrm>
          <a:prstGeom prst="rect">
            <a:avLst/>
          </a:prstGeom>
          <a:noFill/>
        </p:spPr>
        <p:txBody>
          <a:bodyPr wrap="square" rtlCol="0">
            <a:spAutoFit/>
          </a:bodyPr>
          <a:lstStyle/>
          <a:p>
            <a:r>
              <a:rPr lang="en-US" b="1" dirty="0">
                <a:solidFill>
                  <a:srgbClr val="FF0000"/>
                </a:solidFill>
                <a:latin typeface="Tahoma" pitchFamily="34" charset="0"/>
              </a:rPr>
              <a:t>Roof collapse</a:t>
            </a:r>
            <a:endParaRPr lang="el-GR" b="1" dirty="0">
              <a:solidFill>
                <a:srgbClr val="FF0000"/>
              </a:solidFill>
              <a:latin typeface="Tahoma" pitchFamily="34" charset="0"/>
            </a:endParaRPr>
          </a:p>
        </p:txBody>
      </p:sp>
      <p:pic>
        <p:nvPicPr>
          <p:cNvPr id="5" name="4 - Εικόνα" descr="DSC_0317.JPG"/>
          <p:cNvPicPr>
            <a:picLocks noChangeAspect="1"/>
          </p:cNvPicPr>
          <p:nvPr/>
        </p:nvPicPr>
        <p:blipFill>
          <a:blip r:embed="rId4" cstate="print"/>
          <a:stretch>
            <a:fillRect/>
          </a:stretch>
        </p:blipFill>
        <p:spPr>
          <a:xfrm>
            <a:off x="4571998" y="2071678"/>
            <a:ext cx="4572002" cy="303662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apotypwsi-kat.isogeiou copy.jpg"/>
          <p:cNvPicPr>
            <a:picLocks noChangeAspect="1"/>
          </p:cNvPicPr>
          <p:nvPr/>
        </p:nvPicPr>
        <p:blipFill>
          <a:blip r:embed="rId3" cstate="print"/>
          <a:srcRect/>
          <a:stretch>
            <a:fillRect/>
          </a:stretch>
        </p:blipFill>
        <p:spPr bwMode="auto">
          <a:xfrm>
            <a:off x="0" y="198438"/>
            <a:ext cx="9144000" cy="6461125"/>
          </a:xfrm>
          <a:prstGeom prst="rect">
            <a:avLst/>
          </a:prstGeom>
          <a:noFill/>
          <a:ln w="9525">
            <a:noFill/>
            <a:miter lim="800000"/>
            <a:headEnd/>
            <a:tailEnd/>
          </a:ln>
        </p:spPr>
      </p:pic>
      <p:sp>
        <p:nvSpPr>
          <p:cNvPr id="3" name="2 - Ορθογώνιο"/>
          <p:cNvSpPr/>
          <p:nvPr/>
        </p:nvSpPr>
        <p:spPr>
          <a:xfrm>
            <a:off x="6000728" y="6286520"/>
            <a:ext cx="3143272" cy="369332"/>
          </a:xfrm>
          <a:prstGeom prst="rect">
            <a:avLst/>
          </a:prstGeom>
        </p:spPr>
        <p:txBody>
          <a:bodyPr wrap="square">
            <a:spAutoFit/>
          </a:bodyPr>
          <a:lstStyle/>
          <a:p>
            <a:r>
              <a:rPr lang="en-US" b="1" dirty="0" smtClean="0">
                <a:solidFill>
                  <a:srgbClr val="FF0000"/>
                </a:solidFill>
                <a:latin typeface="Tahoma" pitchFamily="34" charset="0"/>
              </a:rPr>
              <a:t>Konhi</a:t>
            </a:r>
            <a:r>
              <a:rPr lang="en-US" b="1" dirty="0" smtClean="0"/>
              <a:t> </a:t>
            </a:r>
            <a:r>
              <a:rPr lang="en-US" b="1" dirty="0" smtClean="0">
                <a:solidFill>
                  <a:srgbClr val="FF0000"/>
                </a:solidFill>
                <a:latin typeface="Tahoma" pitchFamily="34" charset="0"/>
              </a:rPr>
              <a:t>(1901) Salamis isl</a:t>
            </a:r>
            <a:endParaRPr lang="el-GR" b="1" dirty="0">
              <a:solidFill>
                <a:srgbClr val="FF0000"/>
              </a:solidFill>
              <a:latin typeface="Tahoma" pitchFamily="34" charset="0"/>
            </a:endParaRPr>
          </a:p>
        </p:txBody>
      </p:sp>
      <p:sp>
        <p:nvSpPr>
          <p:cNvPr id="4" name="3 - TextBox"/>
          <p:cNvSpPr txBox="1"/>
          <p:nvPr/>
        </p:nvSpPr>
        <p:spPr>
          <a:xfrm>
            <a:off x="0" y="214290"/>
            <a:ext cx="4286280" cy="646331"/>
          </a:xfrm>
          <a:prstGeom prst="rect">
            <a:avLst/>
          </a:prstGeom>
          <a:noFill/>
        </p:spPr>
        <p:txBody>
          <a:bodyPr wrap="square" rtlCol="0">
            <a:spAutoFit/>
          </a:bodyPr>
          <a:lstStyle/>
          <a:p>
            <a:r>
              <a:rPr lang="en-US" b="1" dirty="0">
                <a:solidFill>
                  <a:srgbClr val="FF0000"/>
                </a:solidFill>
                <a:latin typeface="Tahoma" pitchFamily="34" charset="0"/>
              </a:rPr>
              <a:t>Mapping the structural </a:t>
            </a:r>
            <a:r>
              <a:rPr lang="en-US" b="1" dirty="0" smtClean="0">
                <a:solidFill>
                  <a:srgbClr val="FF0000"/>
                </a:solidFill>
                <a:latin typeface="Tahoma" pitchFamily="34" charset="0"/>
              </a:rPr>
              <a:t>problems: cracks, collapses, detachments etc</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CN0478"/>
          <p:cNvPicPr>
            <a:picLocks noChangeAspect="1" noChangeArrowheads="1"/>
          </p:cNvPicPr>
          <p:nvPr/>
        </p:nvPicPr>
        <p:blipFill>
          <a:blip r:embed="rId3" cstate="print"/>
          <a:srcRect/>
          <a:stretch>
            <a:fillRect/>
          </a:stretch>
        </p:blipFill>
        <p:spPr bwMode="auto">
          <a:xfrm>
            <a:off x="0" y="0"/>
            <a:ext cx="9144000" cy="6880634"/>
          </a:xfrm>
          <a:prstGeom prst="rect">
            <a:avLst/>
          </a:prstGeom>
          <a:noFill/>
          <a:ln w="9525">
            <a:noFill/>
            <a:miter lim="800000"/>
            <a:headEnd/>
            <a:tailEnd/>
          </a:ln>
        </p:spPr>
      </p:pic>
      <p:sp>
        <p:nvSpPr>
          <p:cNvPr id="3" name="2 - TextBox"/>
          <p:cNvSpPr txBox="1"/>
          <p:nvPr/>
        </p:nvSpPr>
        <p:spPr>
          <a:xfrm>
            <a:off x="0" y="0"/>
            <a:ext cx="3428992" cy="369332"/>
          </a:xfrm>
          <a:prstGeom prst="rect">
            <a:avLst/>
          </a:prstGeom>
          <a:noFill/>
        </p:spPr>
        <p:txBody>
          <a:bodyPr wrap="square" rtlCol="0">
            <a:spAutoFit/>
          </a:bodyPr>
          <a:lstStyle/>
          <a:p>
            <a:r>
              <a:rPr lang="en-US" b="1" dirty="0">
                <a:solidFill>
                  <a:srgbClr val="FF0000"/>
                </a:solidFill>
                <a:latin typeface="Tahoma" pitchFamily="34" charset="0"/>
              </a:rPr>
              <a:t>St Elias </a:t>
            </a:r>
            <a:r>
              <a:rPr lang="en-US" b="1" dirty="0" smtClean="0">
                <a:solidFill>
                  <a:srgbClr val="FF0000"/>
                </a:solidFill>
                <a:latin typeface="Tahoma" pitchFamily="34" charset="0"/>
              </a:rPr>
              <a:t>(1900) Amorgos </a:t>
            </a:r>
            <a:r>
              <a:rPr lang="en-US" b="1" dirty="0">
                <a:solidFill>
                  <a:srgbClr val="FF0000"/>
                </a:solidFill>
                <a:latin typeface="Tahoma" pitchFamily="34" charset="0"/>
              </a:rPr>
              <a:t>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SCN0687"/>
          <p:cNvPicPr>
            <a:picLocks noChangeAspect="1" noChangeArrowheads="1"/>
          </p:cNvPicPr>
          <p:nvPr/>
        </p:nvPicPr>
        <p:blipFill>
          <a:blip r:embed="rId3" cstate="print"/>
          <a:srcRect/>
          <a:stretch>
            <a:fillRect/>
          </a:stretch>
        </p:blipFill>
        <p:spPr bwMode="auto">
          <a:xfrm>
            <a:off x="1980000" y="0"/>
            <a:ext cx="5153891" cy="6858000"/>
          </a:xfrm>
          <a:prstGeom prst="rect">
            <a:avLst/>
          </a:prstGeom>
          <a:noFill/>
          <a:ln w="9525">
            <a:noFill/>
            <a:miter lim="800000"/>
            <a:headEnd/>
            <a:tailEnd/>
          </a:ln>
        </p:spPr>
      </p:pic>
      <p:sp>
        <p:nvSpPr>
          <p:cNvPr id="3" name="2 - Ορθογώνιο"/>
          <p:cNvSpPr/>
          <p:nvPr/>
        </p:nvSpPr>
        <p:spPr>
          <a:xfrm>
            <a:off x="5828669" y="6488668"/>
            <a:ext cx="3315331" cy="369332"/>
          </a:xfrm>
          <a:prstGeom prst="rect">
            <a:avLst/>
          </a:prstGeom>
        </p:spPr>
        <p:txBody>
          <a:bodyPr wrap="none">
            <a:spAutoFit/>
          </a:bodyPr>
          <a:lstStyle/>
          <a:p>
            <a:r>
              <a:rPr lang="en-US" b="1" dirty="0" smtClean="0">
                <a:solidFill>
                  <a:srgbClr val="FF0000"/>
                </a:solidFill>
                <a:latin typeface="Tahoma" pitchFamily="34" charset="0"/>
              </a:rPr>
              <a:t>St Elias (1900) Amorgos isl</a:t>
            </a:r>
            <a:endParaRPr lang="el-GR" b="1" dirty="0">
              <a:solidFill>
                <a:srgbClr val="FF0000"/>
              </a:solidFill>
              <a:latin typeface="Tahoma" pitchFamily="34" charset="0"/>
            </a:endParaRPr>
          </a:p>
        </p:txBody>
      </p:sp>
      <p:sp>
        <p:nvSpPr>
          <p:cNvPr id="5" name="4 - TextBox"/>
          <p:cNvSpPr txBox="1"/>
          <p:nvPr/>
        </p:nvSpPr>
        <p:spPr>
          <a:xfrm>
            <a:off x="0" y="0"/>
            <a:ext cx="2285984" cy="923330"/>
          </a:xfrm>
          <a:prstGeom prst="rect">
            <a:avLst/>
          </a:prstGeom>
          <a:noFill/>
        </p:spPr>
        <p:txBody>
          <a:bodyPr wrap="square" rtlCol="0">
            <a:spAutoFit/>
          </a:bodyPr>
          <a:lstStyle/>
          <a:p>
            <a:r>
              <a:rPr lang="en-US" b="1" dirty="0">
                <a:solidFill>
                  <a:srgbClr val="FF0000"/>
                </a:solidFill>
                <a:latin typeface="Tahoma" pitchFamily="34" charset="0"/>
              </a:rPr>
              <a:t>The </a:t>
            </a:r>
            <a:r>
              <a:rPr lang="en-US" b="1" dirty="0" smtClean="0">
                <a:solidFill>
                  <a:srgbClr val="FF0000"/>
                </a:solidFill>
                <a:latin typeface="Tahoma" pitchFamily="34" charset="0"/>
              </a:rPr>
              <a:t>metal </a:t>
            </a:r>
            <a:r>
              <a:rPr lang="en-US" b="1" dirty="0">
                <a:solidFill>
                  <a:srgbClr val="FF0000"/>
                </a:solidFill>
                <a:latin typeface="Tahoma" pitchFamily="34" charset="0"/>
              </a:rPr>
              <a:t>ladder of the tower </a:t>
            </a:r>
          </a:p>
          <a:p>
            <a:r>
              <a:rPr lang="en-US" b="1" dirty="0" smtClean="0">
                <a:solidFill>
                  <a:srgbClr val="FF0000"/>
                </a:solidFill>
                <a:latin typeface="Tahoma" pitchFamily="34" charset="0"/>
              </a:rPr>
              <a:t>Art  work</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monemvasia[1].jpg"/>
          <p:cNvPicPr>
            <a:picLocks noChangeAspect="1" noChangeArrowheads="1"/>
          </p:cNvPicPr>
          <p:nvPr/>
        </p:nvPicPr>
        <p:blipFill>
          <a:blip r:embed="rId3" cstate="print"/>
          <a:srcRect/>
          <a:stretch>
            <a:fillRect/>
          </a:stretch>
        </p:blipFill>
        <p:spPr bwMode="auto">
          <a:xfrm>
            <a:off x="428596" y="22201"/>
            <a:ext cx="8286808" cy="6813598"/>
          </a:xfrm>
          <a:prstGeom prst="rect">
            <a:avLst/>
          </a:prstGeom>
          <a:noFill/>
        </p:spPr>
      </p:pic>
      <p:sp>
        <p:nvSpPr>
          <p:cNvPr id="2" name="1 - Ορθογώνιο"/>
          <p:cNvSpPr/>
          <p:nvPr/>
        </p:nvSpPr>
        <p:spPr>
          <a:xfrm>
            <a:off x="500034" y="0"/>
            <a:ext cx="4857420" cy="369332"/>
          </a:xfrm>
          <a:prstGeom prst="rect">
            <a:avLst/>
          </a:prstGeom>
        </p:spPr>
        <p:txBody>
          <a:bodyPr wrap="none">
            <a:spAutoFit/>
          </a:bodyPr>
          <a:lstStyle/>
          <a:p>
            <a:r>
              <a:rPr lang="en-US" b="1" dirty="0" smtClean="0">
                <a:solidFill>
                  <a:srgbClr val="FF0000"/>
                </a:solidFill>
                <a:latin typeface="Tahoma" pitchFamily="34" charset="0"/>
              </a:rPr>
              <a:t>Monemvasia (18</a:t>
            </a:r>
            <a:r>
              <a:rPr lang="el-GR" b="1" dirty="0" smtClean="0">
                <a:solidFill>
                  <a:srgbClr val="FF0000"/>
                </a:solidFill>
                <a:latin typeface="Tahoma" pitchFamily="34" charset="0"/>
              </a:rPr>
              <a:t>97</a:t>
            </a:r>
            <a:r>
              <a:rPr lang="en-US" b="1" dirty="0" smtClean="0">
                <a:solidFill>
                  <a:srgbClr val="FF0000"/>
                </a:solidFill>
                <a:latin typeface="Tahoma" pitchFamily="34" charset="0"/>
              </a:rPr>
              <a:t>) Peloponnese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dner 1\Pictures\ΧΙΩΤΗΣ\2011\ΚΟΡΑΚΑΣ ΠΑΡΟΥ ΝΟΕΜΒΡΙΟΣ\DSCN7917.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6115607" y="0"/>
            <a:ext cx="3028393" cy="369332"/>
          </a:xfrm>
          <a:prstGeom prst="rect">
            <a:avLst/>
          </a:prstGeom>
        </p:spPr>
        <p:txBody>
          <a:bodyPr wrap="none">
            <a:spAutoFit/>
          </a:bodyPr>
          <a:lstStyle/>
          <a:p>
            <a:r>
              <a:rPr lang="en-US" b="1" dirty="0" smtClean="0">
                <a:solidFill>
                  <a:srgbClr val="FF0000"/>
                </a:solidFill>
                <a:latin typeface="Tahoma" pitchFamily="34" charset="0"/>
              </a:rPr>
              <a:t>Korakas (1888) Paros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dner 1\Pictures\ΧΙΩΤΗΣ\2010\ΚΑΨΑΛΙ ΣΕΠΤΕΜΒΡΙΟΣ\DSCN703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0" y="0"/>
            <a:ext cx="3252814" cy="369332"/>
          </a:xfrm>
          <a:prstGeom prst="rect">
            <a:avLst/>
          </a:prstGeom>
        </p:spPr>
        <p:txBody>
          <a:bodyPr wrap="none">
            <a:spAutoFit/>
          </a:bodyPr>
          <a:lstStyle/>
          <a:p>
            <a:r>
              <a:rPr lang="en-US" b="1" dirty="0" smtClean="0">
                <a:solidFill>
                  <a:srgbClr val="FF0000"/>
                </a:solidFill>
                <a:latin typeface="Tahoma" pitchFamily="34" charset="0"/>
              </a:rPr>
              <a:t>Kapsali (1853) Cythera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DSCN0916.JPG"/>
          <p:cNvPicPr>
            <a:picLocks noChangeAspect="1"/>
          </p:cNvPicPr>
          <p:nvPr/>
        </p:nvPicPr>
        <p:blipFill>
          <a:blip r:embed="rId2" cstate="print"/>
          <a:stretch>
            <a:fillRect/>
          </a:stretch>
        </p:blipFill>
        <p:spPr>
          <a:xfrm>
            <a:off x="642910" y="0"/>
            <a:ext cx="7929618" cy="6858000"/>
          </a:xfrm>
          <a:prstGeom prst="rect">
            <a:avLst/>
          </a:prstGeom>
        </p:spPr>
      </p:pic>
      <p:sp>
        <p:nvSpPr>
          <p:cNvPr id="2" name="1 - Τίτλος"/>
          <p:cNvSpPr>
            <a:spLocks noGrp="1"/>
          </p:cNvSpPr>
          <p:nvPr>
            <p:ph type="ctrTitle"/>
          </p:nvPr>
        </p:nvSpPr>
        <p:spPr>
          <a:xfrm>
            <a:off x="285720" y="214291"/>
            <a:ext cx="8643998" cy="1214445"/>
          </a:xfrm>
        </p:spPr>
        <p:txBody>
          <a:bodyPr>
            <a:normAutofit fontScale="90000"/>
          </a:bodyPr>
          <a:lstStyle/>
          <a:p>
            <a:r>
              <a:rPr lang="en-US" b="1" dirty="0" smtClean="0">
                <a:solidFill>
                  <a:schemeClr val="accent2"/>
                </a:solidFill>
                <a:latin typeface="+mn-lt"/>
                <a:ea typeface="+mn-ea"/>
                <a:cs typeface="+mn-cs"/>
              </a:rPr>
              <a:t>HISTORICAL LIGHTHOUSES IN GREECE</a:t>
            </a:r>
            <a:r>
              <a:rPr lang="el-GR" dirty="0" smtClean="0"/>
              <a:t/>
            </a:r>
            <a:br>
              <a:rPr lang="el-GR" dirty="0" smtClean="0"/>
            </a:br>
            <a:endParaRPr lang="el-GR" dirty="0"/>
          </a:p>
        </p:txBody>
      </p:sp>
      <p:sp>
        <p:nvSpPr>
          <p:cNvPr id="3" name="2 - Υπότιτλος"/>
          <p:cNvSpPr>
            <a:spLocks noGrp="1"/>
          </p:cNvSpPr>
          <p:nvPr>
            <p:ph type="subTitle" idx="1"/>
          </p:nvPr>
        </p:nvSpPr>
        <p:spPr>
          <a:xfrm>
            <a:off x="642910" y="6072182"/>
            <a:ext cx="4914912" cy="785818"/>
          </a:xfrm>
        </p:spPr>
        <p:txBody>
          <a:bodyPr>
            <a:normAutofit/>
          </a:bodyPr>
          <a:lstStyle/>
          <a:p>
            <a:pPr algn="l"/>
            <a:r>
              <a:rPr lang="en-US" sz="2000" b="1" dirty="0">
                <a:solidFill>
                  <a:schemeClr val="accent2"/>
                </a:solidFill>
              </a:rPr>
              <a:t>P. </a:t>
            </a:r>
            <a:r>
              <a:rPr lang="en-US" sz="2000" b="1" dirty="0" smtClean="0">
                <a:solidFill>
                  <a:schemeClr val="accent2"/>
                </a:solidFill>
              </a:rPr>
              <a:t>CHIOTIS mechanical engineer </a:t>
            </a:r>
          </a:p>
          <a:p>
            <a:pPr algn="l"/>
            <a:r>
              <a:rPr lang="en-US" sz="2000" b="1" dirty="0" smtClean="0">
                <a:solidFill>
                  <a:schemeClr val="accent2"/>
                </a:solidFill>
              </a:rPr>
              <a:t>head of lighthouse restoration projects dept</a:t>
            </a:r>
            <a:endParaRPr lang="en-US" sz="2000" b="1" dirty="0">
              <a:solidFill>
                <a:schemeClr val="accent2"/>
              </a:solidFill>
            </a:endParaRPr>
          </a:p>
          <a:p>
            <a:endParaRPr lang="el-GR" sz="2000" dirty="0"/>
          </a:p>
        </p:txBody>
      </p:sp>
      <p:sp>
        <p:nvSpPr>
          <p:cNvPr id="5" name="4 - TextBox"/>
          <p:cNvSpPr txBox="1"/>
          <p:nvPr/>
        </p:nvSpPr>
        <p:spPr>
          <a:xfrm>
            <a:off x="6215074" y="1785926"/>
            <a:ext cx="1857388" cy="646331"/>
          </a:xfrm>
          <a:prstGeom prst="rect">
            <a:avLst/>
          </a:prstGeom>
          <a:noFill/>
        </p:spPr>
        <p:txBody>
          <a:bodyPr wrap="square" rtlCol="0">
            <a:spAutoFit/>
          </a:bodyPr>
          <a:lstStyle/>
          <a:p>
            <a:r>
              <a:rPr lang="en-US" b="1" dirty="0">
                <a:solidFill>
                  <a:srgbClr val="FF0000"/>
                </a:solidFill>
                <a:latin typeface="Tahoma" pitchFamily="34" charset="0"/>
              </a:rPr>
              <a:t>Konhi</a:t>
            </a:r>
            <a:r>
              <a:rPr lang="en-US" b="1" dirty="0" smtClean="0"/>
              <a:t> </a:t>
            </a:r>
            <a:r>
              <a:rPr lang="en-US" b="1" dirty="0">
                <a:solidFill>
                  <a:srgbClr val="FF0000"/>
                </a:solidFill>
                <a:latin typeface="Tahoma" pitchFamily="34" charset="0"/>
              </a:rPr>
              <a:t>(1901)</a:t>
            </a:r>
            <a:r>
              <a:rPr lang="en-US" b="1" dirty="0" smtClean="0"/>
              <a:t> </a:t>
            </a:r>
          </a:p>
          <a:p>
            <a:r>
              <a:rPr lang="en-US" b="1" dirty="0" smtClean="0">
                <a:solidFill>
                  <a:srgbClr val="FF0000"/>
                </a:solidFill>
                <a:latin typeface="Tahoma" pitchFamily="34" charset="0"/>
              </a:rPr>
              <a:t>Salamis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ΓΟΥΡΟΥΝΙ (ΑΕΦ-6090)"/>
          <p:cNvPicPr>
            <a:picLocks noChangeAspect="1" noChangeArrowheads="1"/>
          </p:cNvPicPr>
          <p:nvPr/>
        </p:nvPicPr>
        <p:blipFill>
          <a:blip r:embed="rId3" cstate="print"/>
          <a:srcRect/>
          <a:stretch>
            <a:fillRect/>
          </a:stretch>
        </p:blipFill>
        <p:spPr bwMode="auto">
          <a:xfrm>
            <a:off x="1143000" y="0"/>
            <a:ext cx="6643688" cy="6858000"/>
          </a:xfrm>
          <a:prstGeom prst="rect">
            <a:avLst/>
          </a:prstGeom>
          <a:noFill/>
          <a:ln w="9525">
            <a:noFill/>
            <a:miter lim="800000"/>
            <a:headEnd/>
            <a:tailEnd/>
          </a:ln>
        </p:spPr>
      </p:pic>
      <p:sp>
        <p:nvSpPr>
          <p:cNvPr id="5" name="4 - Ορθογώνιο"/>
          <p:cNvSpPr/>
          <p:nvPr/>
        </p:nvSpPr>
        <p:spPr>
          <a:xfrm>
            <a:off x="1142976" y="0"/>
            <a:ext cx="3550972" cy="369332"/>
          </a:xfrm>
          <a:prstGeom prst="rect">
            <a:avLst/>
          </a:prstGeom>
        </p:spPr>
        <p:txBody>
          <a:bodyPr wrap="none">
            <a:spAutoFit/>
          </a:bodyPr>
          <a:lstStyle/>
          <a:p>
            <a:r>
              <a:rPr lang="en-US" b="1" dirty="0" smtClean="0">
                <a:solidFill>
                  <a:srgbClr val="FF0000"/>
                </a:solidFill>
                <a:latin typeface="Tahoma" pitchFamily="34" charset="0"/>
              </a:rPr>
              <a:t>Gourouni (1889) Skopelos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dner 1\Pictures\ΧΙΩΤΗΣ\2010\ΣΙΓΡΙ ΙΟΥΝΙΟΣ\DSCN6438.JPG"/>
          <p:cNvPicPr>
            <a:picLocks noChangeAspect="1" noChangeArrowheads="1"/>
          </p:cNvPicPr>
          <p:nvPr/>
        </p:nvPicPr>
        <p:blipFill>
          <a:blip r:embed="rId3" cstate="print"/>
          <a:srcRect/>
          <a:stretch>
            <a:fillRect/>
          </a:stretch>
        </p:blipFill>
        <p:spPr bwMode="auto">
          <a:xfrm>
            <a:off x="-50800" y="0"/>
            <a:ext cx="9194800" cy="6896100"/>
          </a:xfrm>
          <a:prstGeom prst="rect">
            <a:avLst/>
          </a:prstGeom>
          <a:noFill/>
        </p:spPr>
      </p:pic>
      <p:sp>
        <p:nvSpPr>
          <p:cNvPr id="4" name="3 - Ορθογώνιο"/>
          <p:cNvSpPr/>
          <p:nvPr/>
        </p:nvSpPr>
        <p:spPr>
          <a:xfrm>
            <a:off x="5593028" y="0"/>
            <a:ext cx="2967479" cy="369332"/>
          </a:xfrm>
          <a:prstGeom prst="rect">
            <a:avLst/>
          </a:prstGeom>
        </p:spPr>
        <p:txBody>
          <a:bodyPr wrap="none">
            <a:spAutoFit/>
          </a:bodyPr>
          <a:lstStyle/>
          <a:p>
            <a:r>
              <a:rPr lang="en-US" b="1" dirty="0" smtClean="0">
                <a:solidFill>
                  <a:srgbClr val="FF0000"/>
                </a:solidFill>
                <a:latin typeface="Tahoma" pitchFamily="34" charset="0"/>
              </a:rPr>
              <a:t>Sigri (1861) Mytilene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dner 1\Pictures\ΧΙΩΤΗΣ\2011\ΚΑΣΣΑΝΔΡΑ ΜΑΙΟΣ\DSCN6323.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4 - Ορθογώνιο"/>
          <p:cNvSpPr/>
          <p:nvPr/>
        </p:nvSpPr>
        <p:spPr>
          <a:xfrm>
            <a:off x="0" y="214290"/>
            <a:ext cx="4297971" cy="369332"/>
          </a:xfrm>
          <a:prstGeom prst="rect">
            <a:avLst/>
          </a:prstGeom>
        </p:spPr>
        <p:txBody>
          <a:bodyPr wrap="none">
            <a:spAutoFit/>
          </a:bodyPr>
          <a:lstStyle/>
          <a:p>
            <a:r>
              <a:rPr lang="en-US" b="1" dirty="0" smtClean="0">
                <a:solidFill>
                  <a:srgbClr val="FF0000"/>
                </a:solidFill>
                <a:latin typeface="Tahoma" pitchFamily="34" charset="0"/>
              </a:rPr>
              <a:t>Cassandra (1864) Chalcidice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dner 1\Pictures\ΧΙΩΤΗΣ\2008\ΑΗ ΝΙΚΟΛΑΣ ΝΟΕ 08\Εικόνα 00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3 - Ορθογώνιο"/>
          <p:cNvSpPr/>
          <p:nvPr/>
        </p:nvSpPr>
        <p:spPr>
          <a:xfrm>
            <a:off x="0" y="214290"/>
            <a:ext cx="3166251" cy="369332"/>
          </a:xfrm>
          <a:prstGeom prst="rect">
            <a:avLst/>
          </a:prstGeom>
        </p:spPr>
        <p:txBody>
          <a:bodyPr wrap="none">
            <a:spAutoFit/>
          </a:bodyPr>
          <a:lstStyle/>
          <a:p>
            <a:r>
              <a:rPr lang="en-US" b="1" dirty="0" smtClean="0">
                <a:solidFill>
                  <a:srgbClr val="FF0000"/>
                </a:solidFill>
                <a:latin typeface="Tahoma" pitchFamily="34" charset="0"/>
              </a:rPr>
              <a:t>St Nicolaos (1831) Kea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dner 1\Pictures\ΧΙΩΤΗΣ\2007\2007-12-07, KRHTH XIOTHS 3 EOS 5_12_07\ΚΡΗΤΗ ΧΙΩΤΗΣ1\KRHTH XIOTHS 4 EOS 5_12_07 00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0" y="214290"/>
            <a:ext cx="3913251" cy="369332"/>
          </a:xfrm>
          <a:prstGeom prst="rect">
            <a:avLst/>
          </a:prstGeom>
        </p:spPr>
        <p:txBody>
          <a:bodyPr wrap="none">
            <a:spAutoFit/>
          </a:bodyPr>
          <a:lstStyle/>
          <a:p>
            <a:r>
              <a:rPr lang="en-US" b="1" dirty="0" smtClean="0">
                <a:solidFill>
                  <a:srgbClr val="FF0000"/>
                </a:solidFill>
                <a:latin typeface="Tahoma" pitchFamily="34" charset="0"/>
              </a:rPr>
              <a:t>Drepano (1864) Chania Creta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ner 1\Pictures\ΧΙΩΤΗΣ\2008\soysaki ioyl08\ΙΟΥΛ 08 04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0" y="214290"/>
            <a:ext cx="3951723" cy="369332"/>
          </a:xfrm>
          <a:prstGeom prst="rect">
            <a:avLst/>
          </a:prstGeom>
        </p:spPr>
        <p:txBody>
          <a:bodyPr wrap="none">
            <a:spAutoFit/>
          </a:bodyPr>
          <a:lstStyle/>
          <a:p>
            <a:r>
              <a:rPr lang="en-US" b="1" dirty="0" smtClean="0">
                <a:solidFill>
                  <a:srgbClr val="FF0000"/>
                </a:solidFill>
                <a:latin typeface="Tahoma" pitchFamily="34" charset="0"/>
              </a:rPr>
              <a:t>Sousaki (1894) Korinthos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ner 1\Pictures\ΧΙΩΤΗΣ\2008\ΒΡΥΣΑΚΙ\ΒΡΥΣΑΚΙ ΠΑΡΑΛΑΒΗ\FOTO\BRYSAKI PARALABH 001.jpg"/>
          <p:cNvPicPr>
            <a:picLocks noChangeAspect="1" noChangeArrowheads="1"/>
          </p:cNvPicPr>
          <p:nvPr/>
        </p:nvPicPr>
        <p:blipFill>
          <a:blip r:embed="rId3" cstate="print"/>
          <a:srcRect/>
          <a:stretch>
            <a:fillRect/>
          </a:stretch>
        </p:blipFill>
        <p:spPr bwMode="auto">
          <a:xfrm>
            <a:off x="2000250" y="0"/>
            <a:ext cx="5143500" cy="6858000"/>
          </a:xfrm>
          <a:prstGeom prst="rect">
            <a:avLst/>
          </a:prstGeom>
          <a:noFill/>
        </p:spPr>
      </p:pic>
      <p:sp>
        <p:nvSpPr>
          <p:cNvPr id="3" name="2 - Ορθογώνιο"/>
          <p:cNvSpPr/>
          <p:nvPr/>
        </p:nvSpPr>
        <p:spPr>
          <a:xfrm>
            <a:off x="0" y="214290"/>
            <a:ext cx="3395481" cy="369332"/>
          </a:xfrm>
          <a:prstGeom prst="rect">
            <a:avLst/>
          </a:prstGeom>
        </p:spPr>
        <p:txBody>
          <a:bodyPr wrap="none">
            <a:spAutoFit/>
          </a:bodyPr>
          <a:lstStyle/>
          <a:p>
            <a:r>
              <a:rPr lang="en-US" b="1" dirty="0" smtClean="0">
                <a:solidFill>
                  <a:srgbClr val="FF0000"/>
                </a:solidFill>
                <a:latin typeface="Tahoma" pitchFamily="34" charset="0"/>
              </a:rPr>
              <a:t>Vrisaki (1892) Attica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ner 1\Pictures\ΧΙΩΤΗΣ\2010\ΑΓ. ΣΩΣΤΗΣ ΣΕΠΤΕΜΒΡΙΟΣ\DSCN7068.JPG"/>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sp>
        <p:nvSpPr>
          <p:cNvPr id="3" name="2 - Ορθογώνιο"/>
          <p:cNvSpPr/>
          <p:nvPr/>
        </p:nvSpPr>
        <p:spPr>
          <a:xfrm>
            <a:off x="0" y="214290"/>
            <a:ext cx="3959738" cy="369332"/>
          </a:xfrm>
          <a:prstGeom prst="rect">
            <a:avLst/>
          </a:prstGeom>
        </p:spPr>
        <p:txBody>
          <a:bodyPr wrap="none">
            <a:spAutoFit/>
          </a:bodyPr>
          <a:lstStyle/>
          <a:p>
            <a:r>
              <a:rPr lang="en-US" b="1" dirty="0" smtClean="0">
                <a:solidFill>
                  <a:srgbClr val="FF0000"/>
                </a:solidFill>
                <a:latin typeface="Tahoma" pitchFamily="34" charset="0"/>
              </a:rPr>
              <a:t>St Sostis (1858) Mesologi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Ορθογώνιο"/>
          <p:cNvSpPr/>
          <p:nvPr/>
        </p:nvSpPr>
        <p:spPr>
          <a:xfrm>
            <a:off x="0" y="0"/>
            <a:ext cx="2938625" cy="369332"/>
          </a:xfrm>
          <a:prstGeom prst="rect">
            <a:avLst/>
          </a:prstGeom>
        </p:spPr>
        <p:txBody>
          <a:bodyPr wrap="none">
            <a:spAutoFit/>
          </a:bodyPr>
          <a:lstStyle/>
          <a:p>
            <a:r>
              <a:rPr lang="en-US" b="1" dirty="0" smtClean="0">
                <a:solidFill>
                  <a:srgbClr val="FF0000"/>
                </a:solidFill>
                <a:latin typeface="Tahoma" pitchFamily="34" charset="0"/>
              </a:rPr>
              <a:t>Emvolo (1888) Salonika</a:t>
            </a:r>
            <a:endParaRPr lang="el-GR" b="1" dirty="0">
              <a:solidFill>
                <a:srgbClr val="FF0000"/>
              </a:solidFill>
              <a:latin typeface="Tahoma" pitchFamily="34" charset="0"/>
            </a:endParaRPr>
          </a:p>
        </p:txBody>
      </p:sp>
      <p:pic>
        <p:nvPicPr>
          <p:cNvPr id="9218" name="Picture 2" descr="C:\Users\dner 1\Pictures\ΧΙΩΤΗΣ\2010\Μ. ΕΜΒΟΛΟ ΔΕΚΕΜΒΡΙΟΣ\DSCN5543.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4 - Ορθογώνιο"/>
          <p:cNvSpPr/>
          <p:nvPr/>
        </p:nvSpPr>
        <p:spPr>
          <a:xfrm>
            <a:off x="0" y="214290"/>
            <a:ext cx="4232249" cy="369332"/>
          </a:xfrm>
          <a:prstGeom prst="rect">
            <a:avLst/>
          </a:prstGeom>
        </p:spPr>
        <p:txBody>
          <a:bodyPr wrap="none">
            <a:spAutoFit/>
          </a:bodyPr>
          <a:lstStyle/>
          <a:p>
            <a:r>
              <a:rPr lang="en-US" b="1" dirty="0" smtClean="0">
                <a:solidFill>
                  <a:srgbClr val="FF0000"/>
                </a:solidFill>
                <a:latin typeface="Tahoma" pitchFamily="34" charset="0"/>
              </a:rPr>
              <a:t>Emvolo (1911) Thessaloniki region</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imagesCAYNJ7ZN.jpg"/>
          <p:cNvPicPr>
            <a:picLocks noChangeAspect="1" noChangeArrowheads="1"/>
          </p:cNvPicPr>
          <p:nvPr/>
        </p:nvPicPr>
        <p:blipFill>
          <a:blip r:embed="rId3" cstate="print"/>
          <a:srcRect/>
          <a:stretch>
            <a:fillRect/>
          </a:stretch>
        </p:blipFill>
        <p:spPr bwMode="auto">
          <a:xfrm>
            <a:off x="0" y="500043"/>
            <a:ext cx="9144000" cy="6084916"/>
          </a:xfrm>
          <a:prstGeom prst="rect">
            <a:avLst/>
          </a:prstGeom>
          <a:noFill/>
        </p:spPr>
      </p:pic>
      <p:sp>
        <p:nvSpPr>
          <p:cNvPr id="2" name="1 - Ορθογώνιο"/>
          <p:cNvSpPr/>
          <p:nvPr/>
        </p:nvSpPr>
        <p:spPr>
          <a:xfrm>
            <a:off x="0" y="857232"/>
            <a:ext cx="2541080" cy="369332"/>
          </a:xfrm>
          <a:prstGeom prst="rect">
            <a:avLst/>
          </a:prstGeom>
        </p:spPr>
        <p:txBody>
          <a:bodyPr wrap="none">
            <a:spAutoFit/>
          </a:bodyPr>
          <a:lstStyle/>
          <a:p>
            <a:r>
              <a:rPr lang="en-US" b="1" dirty="0" smtClean="0">
                <a:solidFill>
                  <a:srgbClr val="FF0000"/>
                </a:solidFill>
                <a:latin typeface="Tahoma" pitchFamily="34" charset="0"/>
              </a:rPr>
              <a:t>Fanari (1888) Ios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Map Greece"/>
          <p:cNvPicPr>
            <a:picLocks noChangeAspect="1" noChangeArrowheads="1"/>
          </p:cNvPicPr>
          <p:nvPr/>
        </p:nvPicPr>
        <p:blipFill>
          <a:blip r:embed="rId3" cstate="print">
            <a:lum bright="-12000"/>
          </a:blip>
          <a:srcRect/>
          <a:stretch>
            <a:fillRect/>
          </a:stretch>
        </p:blipFill>
        <p:spPr bwMode="auto">
          <a:xfrm>
            <a:off x="609600" y="0"/>
            <a:ext cx="8001000" cy="6896100"/>
          </a:xfrm>
          <a:prstGeom prst="rect">
            <a:avLst/>
          </a:prstGeom>
          <a:noFill/>
          <a:ln w="9525">
            <a:noFill/>
            <a:miter lim="800000"/>
            <a:headEnd/>
            <a:tailEnd/>
          </a:ln>
        </p:spPr>
      </p:pic>
      <p:sp>
        <p:nvSpPr>
          <p:cNvPr id="32771" name="Oval 3"/>
          <p:cNvSpPr>
            <a:spLocks noChangeArrowheads="1"/>
          </p:cNvSpPr>
          <p:nvPr/>
        </p:nvSpPr>
        <p:spPr bwMode="auto">
          <a:xfrm>
            <a:off x="4191000" y="5257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2" name="Oval 4"/>
          <p:cNvSpPr>
            <a:spLocks noChangeArrowheads="1"/>
          </p:cNvSpPr>
          <p:nvPr/>
        </p:nvSpPr>
        <p:spPr bwMode="auto">
          <a:xfrm>
            <a:off x="4191000" y="4953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3" name="Oval 5"/>
          <p:cNvSpPr>
            <a:spLocks noChangeArrowheads="1"/>
          </p:cNvSpPr>
          <p:nvPr/>
        </p:nvSpPr>
        <p:spPr bwMode="auto">
          <a:xfrm>
            <a:off x="4006850" y="49974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4" name="Oval 6"/>
          <p:cNvSpPr>
            <a:spLocks noChangeArrowheads="1"/>
          </p:cNvSpPr>
          <p:nvPr/>
        </p:nvSpPr>
        <p:spPr bwMode="auto">
          <a:xfrm>
            <a:off x="38862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5" name="Oval 7"/>
          <p:cNvSpPr>
            <a:spLocks noChangeArrowheads="1"/>
          </p:cNvSpPr>
          <p:nvPr/>
        </p:nvSpPr>
        <p:spPr bwMode="auto">
          <a:xfrm>
            <a:off x="3581400" y="5029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6" name="Oval 8"/>
          <p:cNvSpPr>
            <a:spLocks noChangeArrowheads="1"/>
          </p:cNvSpPr>
          <p:nvPr/>
        </p:nvSpPr>
        <p:spPr bwMode="auto">
          <a:xfrm>
            <a:off x="34290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7" name="Oval 9"/>
          <p:cNvSpPr>
            <a:spLocks noChangeArrowheads="1"/>
          </p:cNvSpPr>
          <p:nvPr/>
        </p:nvSpPr>
        <p:spPr bwMode="auto">
          <a:xfrm>
            <a:off x="4495800" y="5181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8" name="Oval 10"/>
          <p:cNvSpPr>
            <a:spLocks noChangeArrowheads="1"/>
          </p:cNvSpPr>
          <p:nvPr/>
        </p:nvSpPr>
        <p:spPr bwMode="auto">
          <a:xfrm>
            <a:off x="4572000" y="5410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79" name="Oval 11"/>
          <p:cNvSpPr>
            <a:spLocks noChangeArrowheads="1"/>
          </p:cNvSpPr>
          <p:nvPr/>
        </p:nvSpPr>
        <p:spPr bwMode="auto">
          <a:xfrm>
            <a:off x="4800600" y="5562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0" name="Oval 12"/>
          <p:cNvSpPr>
            <a:spLocks noChangeArrowheads="1"/>
          </p:cNvSpPr>
          <p:nvPr/>
        </p:nvSpPr>
        <p:spPr bwMode="auto">
          <a:xfrm>
            <a:off x="4495800" y="4876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1" name="Oval 13"/>
          <p:cNvSpPr>
            <a:spLocks noChangeArrowheads="1"/>
          </p:cNvSpPr>
          <p:nvPr/>
        </p:nvSpPr>
        <p:spPr bwMode="auto">
          <a:xfrm>
            <a:off x="42672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2" name="Oval 14"/>
          <p:cNvSpPr>
            <a:spLocks noChangeArrowheads="1"/>
          </p:cNvSpPr>
          <p:nvPr/>
        </p:nvSpPr>
        <p:spPr bwMode="auto">
          <a:xfrm>
            <a:off x="44958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3" name="Oval 15"/>
          <p:cNvSpPr>
            <a:spLocks noChangeArrowheads="1"/>
          </p:cNvSpPr>
          <p:nvPr/>
        </p:nvSpPr>
        <p:spPr bwMode="auto">
          <a:xfrm>
            <a:off x="45720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4" name="Oval 16"/>
          <p:cNvSpPr>
            <a:spLocks noChangeArrowheads="1"/>
          </p:cNvSpPr>
          <p:nvPr/>
        </p:nvSpPr>
        <p:spPr bwMode="auto">
          <a:xfrm>
            <a:off x="47244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5" name="Oval 17"/>
          <p:cNvSpPr>
            <a:spLocks noChangeArrowheads="1"/>
          </p:cNvSpPr>
          <p:nvPr/>
        </p:nvSpPr>
        <p:spPr bwMode="auto">
          <a:xfrm>
            <a:off x="4724400" y="4191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6" name="Oval 18"/>
          <p:cNvSpPr>
            <a:spLocks noChangeArrowheads="1"/>
          </p:cNvSpPr>
          <p:nvPr/>
        </p:nvSpPr>
        <p:spPr bwMode="auto">
          <a:xfrm>
            <a:off x="4724400" y="4648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7" name="Oval 19"/>
          <p:cNvSpPr>
            <a:spLocks noChangeArrowheads="1"/>
          </p:cNvSpPr>
          <p:nvPr/>
        </p:nvSpPr>
        <p:spPr bwMode="auto">
          <a:xfrm>
            <a:off x="49530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8" name="Oval 20"/>
          <p:cNvSpPr>
            <a:spLocks noChangeArrowheads="1"/>
          </p:cNvSpPr>
          <p:nvPr/>
        </p:nvSpPr>
        <p:spPr bwMode="auto">
          <a:xfrm>
            <a:off x="5486400" y="6324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89" name="Oval 21"/>
          <p:cNvSpPr>
            <a:spLocks noChangeArrowheads="1"/>
          </p:cNvSpPr>
          <p:nvPr/>
        </p:nvSpPr>
        <p:spPr bwMode="auto">
          <a:xfrm>
            <a:off x="5029200" y="6096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0" name="Oval 22"/>
          <p:cNvSpPr>
            <a:spLocks noChangeArrowheads="1"/>
          </p:cNvSpPr>
          <p:nvPr/>
        </p:nvSpPr>
        <p:spPr bwMode="auto">
          <a:xfrm>
            <a:off x="53340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1" name="Oval 23"/>
          <p:cNvSpPr>
            <a:spLocks noChangeArrowheads="1"/>
          </p:cNvSpPr>
          <p:nvPr/>
        </p:nvSpPr>
        <p:spPr bwMode="auto">
          <a:xfrm>
            <a:off x="54864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2" name="Oval 24"/>
          <p:cNvSpPr>
            <a:spLocks noChangeArrowheads="1"/>
          </p:cNvSpPr>
          <p:nvPr/>
        </p:nvSpPr>
        <p:spPr bwMode="auto">
          <a:xfrm>
            <a:off x="5638800" y="5867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3" name="Oval 25"/>
          <p:cNvSpPr>
            <a:spLocks noChangeArrowheads="1"/>
          </p:cNvSpPr>
          <p:nvPr/>
        </p:nvSpPr>
        <p:spPr bwMode="auto">
          <a:xfrm>
            <a:off x="60198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4" name="Oval 26"/>
          <p:cNvSpPr>
            <a:spLocks noChangeArrowheads="1"/>
          </p:cNvSpPr>
          <p:nvPr/>
        </p:nvSpPr>
        <p:spPr bwMode="auto">
          <a:xfrm>
            <a:off x="6553200" y="5715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5" name="Oval 27"/>
          <p:cNvSpPr>
            <a:spLocks noChangeArrowheads="1"/>
          </p:cNvSpPr>
          <p:nvPr/>
        </p:nvSpPr>
        <p:spPr bwMode="auto">
          <a:xfrm>
            <a:off x="6934200" y="5638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6" name="Oval 28"/>
          <p:cNvSpPr>
            <a:spLocks noChangeArrowheads="1"/>
          </p:cNvSpPr>
          <p:nvPr/>
        </p:nvSpPr>
        <p:spPr bwMode="auto">
          <a:xfrm>
            <a:off x="6858000" y="6019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7" name="Oval 29"/>
          <p:cNvSpPr>
            <a:spLocks noChangeArrowheads="1"/>
          </p:cNvSpPr>
          <p:nvPr/>
        </p:nvSpPr>
        <p:spPr bwMode="auto">
          <a:xfrm>
            <a:off x="6172200" y="4953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8" name="Oval 30"/>
          <p:cNvSpPr>
            <a:spLocks noChangeArrowheads="1"/>
          </p:cNvSpPr>
          <p:nvPr/>
        </p:nvSpPr>
        <p:spPr bwMode="auto">
          <a:xfrm>
            <a:off x="57912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799" name="Oval 31"/>
          <p:cNvSpPr>
            <a:spLocks noChangeArrowheads="1"/>
          </p:cNvSpPr>
          <p:nvPr/>
        </p:nvSpPr>
        <p:spPr bwMode="auto">
          <a:xfrm>
            <a:off x="5410200" y="4724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0" name="Oval 32"/>
          <p:cNvSpPr>
            <a:spLocks noChangeArrowheads="1"/>
          </p:cNvSpPr>
          <p:nvPr/>
        </p:nvSpPr>
        <p:spPr bwMode="auto">
          <a:xfrm>
            <a:off x="55626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1" name="Oval 33"/>
          <p:cNvSpPr>
            <a:spLocks noChangeArrowheads="1"/>
          </p:cNvSpPr>
          <p:nvPr/>
        </p:nvSpPr>
        <p:spPr bwMode="auto">
          <a:xfrm>
            <a:off x="5638800" y="4648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2" name="Oval 34"/>
          <p:cNvSpPr>
            <a:spLocks noChangeArrowheads="1"/>
          </p:cNvSpPr>
          <p:nvPr/>
        </p:nvSpPr>
        <p:spPr bwMode="auto">
          <a:xfrm>
            <a:off x="5562600" y="4495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3" name="Oval 35"/>
          <p:cNvSpPr>
            <a:spLocks noChangeArrowheads="1"/>
          </p:cNvSpPr>
          <p:nvPr/>
        </p:nvSpPr>
        <p:spPr bwMode="auto">
          <a:xfrm>
            <a:off x="54102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4" name="Oval 36"/>
          <p:cNvSpPr>
            <a:spLocks noChangeArrowheads="1"/>
          </p:cNvSpPr>
          <p:nvPr/>
        </p:nvSpPr>
        <p:spPr bwMode="auto">
          <a:xfrm>
            <a:off x="58674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5" name="Oval 37"/>
          <p:cNvSpPr>
            <a:spLocks noChangeArrowheads="1"/>
          </p:cNvSpPr>
          <p:nvPr/>
        </p:nvSpPr>
        <p:spPr bwMode="auto">
          <a:xfrm>
            <a:off x="59436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6" name="Oval 38"/>
          <p:cNvSpPr>
            <a:spLocks noChangeArrowheads="1"/>
          </p:cNvSpPr>
          <p:nvPr/>
        </p:nvSpPr>
        <p:spPr bwMode="auto">
          <a:xfrm>
            <a:off x="64770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7" name="Oval 39"/>
          <p:cNvSpPr>
            <a:spLocks noChangeArrowheads="1"/>
          </p:cNvSpPr>
          <p:nvPr/>
        </p:nvSpPr>
        <p:spPr bwMode="auto">
          <a:xfrm>
            <a:off x="5715000" y="4114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8" name="Oval 40"/>
          <p:cNvSpPr>
            <a:spLocks noChangeArrowheads="1"/>
          </p:cNvSpPr>
          <p:nvPr/>
        </p:nvSpPr>
        <p:spPr bwMode="auto">
          <a:xfrm>
            <a:off x="5257800" y="4038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09" name="Oval 41"/>
          <p:cNvSpPr>
            <a:spLocks noChangeArrowheads="1"/>
          </p:cNvSpPr>
          <p:nvPr/>
        </p:nvSpPr>
        <p:spPr bwMode="auto">
          <a:xfrm>
            <a:off x="53340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0" name="Oval 42"/>
          <p:cNvSpPr>
            <a:spLocks noChangeArrowheads="1"/>
          </p:cNvSpPr>
          <p:nvPr/>
        </p:nvSpPr>
        <p:spPr bwMode="auto">
          <a:xfrm>
            <a:off x="57150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1" name="Oval 43"/>
          <p:cNvSpPr>
            <a:spLocks noChangeArrowheads="1"/>
          </p:cNvSpPr>
          <p:nvPr/>
        </p:nvSpPr>
        <p:spPr bwMode="auto">
          <a:xfrm>
            <a:off x="57912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2" name="Oval 44"/>
          <p:cNvSpPr>
            <a:spLocks noChangeArrowheads="1"/>
          </p:cNvSpPr>
          <p:nvPr/>
        </p:nvSpPr>
        <p:spPr bwMode="auto">
          <a:xfrm>
            <a:off x="59436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3" name="Oval 45"/>
          <p:cNvSpPr>
            <a:spLocks noChangeArrowheads="1"/>
          </p:cNvSpPr>
          <p:nvPr/>
        </p:nvSpPr>
        <p:spPr bwMode="auto">
          <a:xfrm>
            <a:off x="64008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4" name="Oval 46"/>
          <p:cNvSpPr>
            <a:spLocks noChangeArrowheads="1"/>
          </p:cNvSpPr>
          <p:nvPr/>
        </p:nvSpPr>
        <p:spPr bwMode="auto">
          <a:xfrm>
            <a:off x="7239000" y="4114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5" name="Oval 47"/>
          <p:cNvSpPr>
            <a:spLocks noChangeArrowheads="1"/>
          </p:cNvSpPr>
          <p:nvPr/>
        </p:nvSpPr>
        <p:spPr bwMode="auto">
          <a:xfrm>
            <a:off x="70866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6" name="Oval 48"/>
          <p:cNvSpPr>
            <a:spLocks noChangeArrowheads="1"/>
          </p:cNvSpPr>
          <p:nvPr/>
        </p:nvSpPr>
        <p:spPr bwMode="auto">
          <a:xfrm>
            <a:off x="8001000" y="4495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7" name="Oval 49"/>
          <p:cNvSpPr>
            <a:spLocks noChangeArrowheads="1"/>
          </p:cNvSpPr>
          <p:nvPr/>
        </p:nvSpPr>
        <p:spPr bwMode="auto">
          <a:xfrm>
            <a:off x="7848600" y="5029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8" name="Oval 50"/>
          <p:cNvSpPr>
            <a:spLocks noChangeArrowheads="1"/>
          </p:cNvSpPr>
          <p:nvPr/>
        </p:nvSpPr>
        <p:spPr bwMode="auto">
          <a:xfrm>
            <a:off x="83820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19" name="Oval 51"/>
          <p:cNvSpPr>
            <a:spLocks noChangeArrowheads="1"/>
          </p:cNvSpPr>
          <p:nvPr/>
        </p:nvSpPr>
        <p:spPr bwMode="auto">
          <a:xfrm>
            <a:off x="54864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0" name="Oval 52"/>
          <p:cNvSpPr>
            <a:spLocks noChangeArrowheads="1"/>
          </p:cNvSpPr>
          <p:nvPr/>
        </p:nvSpPr>
        <p:spPr bwMode="auto">
          <a:xfrm>
            <a:off x="55626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1" name="Oval 53"/>
          <p:cNvSpPr>
            <a:spLocks noChangeArrowheads="1"/>
          </p:cNvSpPr>
          <p:nvPr/>
        </p:nvSpPr>
        <p:spPr bwMode="auto">
          <a:xfrm>
            <a:off x="5715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2" name="Oval 54"/>
          <p:cNvSpPr>
            <a:spLocks noChangeArrowheads="1"/>
          </p:cNvSpPr>
          <p:nvPr/>
        </p:nvSpPr>
        <p:spPr bwMode="auto">
          <a:xfrm>
            <a:off x="51816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3" name="Oval 55"/>
          <p:cNvSpPr>
            <a:spLocks noChangeArrowheads="1"/>
          </p:cNvSpPr>
          <p:nvPr/>
        </p:nvSpPr>
        <p:spPr bwMode="auto">
          <a:xfrm>
            <a:off x="50292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4" name="Oval 56"/>
          <p:cNvSpPr>
            <a:spLocks noChangeArrowheads="1"/>
          </p:cNvSpPr>
          <p:nvPr/>
        </p:nvSpPr>
        <p:spPr bwMode="auto">
          <a:xfrm>
            <a:off x="47244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5" name="Oval 57"/>
          <p:cNvSpPr>
            <a:spLocks noChangeArrowheads="1"/>
          </p:cNvSpPr>
          <p:nvPr/>
        </p:nvSpPr>
        <p:spPr bwMode="auto">
          <a:xfrm>
            <a:off x="3048000" y="4572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6" name="Oval 58"/>
          <p:cNvSpPr>
            <a:spLocks noChangeArrowheads="1"/>
          </p:cNvSpPr>
          <p:nvPr/>
        </p:nvSpPr>
        <p:spPr bwMode="auto">
          <a:xfrm>
            <a:off x="28956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7" name="Oval 59"/>
          <p:cNvSpPr>
            <a:spLocks noChangeArrowheads="1"/>
          </p:cNvSpPr>
          <p:nvPr/>
        </p:nvSpPr>
        <p:spPr bwMode="auto">
          <a:xfrm>
            <a:off x="2819400" y="4038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8" name="Oval 60"/>
          <p:cNvSpPr>
            <a:spLocks noChangeArrowheads="1"/>
          </p:cNvSpPr>
          <p:nvPr/>
        </p:nvSpPr>
        <p:spPr bwMode="auto">
          <a:xfrm>
            <a:off x="32004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29" name="Oval 61"/>
          <p:cNvSpPr>
            <a:spLocks noChangeArrowheads="1"/>
          </p:cNvSpPr>
          <p:nvPr/>
        </p:nvSpPr>
        <p:spPr bwMode="auto">
          <a:xfrm>
            <a:off x="30480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0" name="Oval 62"/>
          <p:cNvSpPr>
            <a:spLocks noChangeArrowheads="1"/>
          </p:cNvSpPr>
          <p:nvPr/>
        </p:nvSpPr>
        <p:spPr bwMode="auto">
          <a:xfrm>
            <a:off x="35052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1" name="Oval 63"/>
          <p:cNvSpPr>
            <a:spLocks noChangeArrowheads="1"/>
          </p:cNvSpPr>
          <p:nvPr/>
        </p:nvSpPr>
        <p:spPr bwMode="auto">
          <a:xfrm>
            <a:off x="34290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2" name="Oval 64"/>
          <p:cNvSpPr>
            <a:spLocks noChangeArrowheads="1"/>
          </p:cNvSpPr>
          <p:nvPr/>
        </p:nvSpPr>
        <p:spPr bwMode="auto">
          <a:xfrm>
            <a:off x="35814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3" name="Oval 65"/>
          <p:cNvSpPr>
            <a:spLocks noChangeArrowheads="1"/>
          </p:cNvSpPr>
          <p:nvPr/>
        </p:nvSpPr>
        <p:spPr bwMode="auto">
          <a:xfrm>
            <a:off x="38100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4" name="Oval 66"/>
          <p:cNvSpPr>
            <a:spLocks noChangeArrowheads="1"/>
          </p:cNvSpPr>
          <p:nvPr/>
        </p:nvSpPr>
        <p:spPr bwMode="auto">
          <a:xfrm>
            <a:off x="32766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5" name="Oval 67"/>
          <p:cNvSpPr>
            <a:spLocks noChangeArrowheads="1"/>
          </p:cNvSpPr>
          <p:nvPr/>
        </p:nvSpPr>
        <p:spPr bwMode="auto">
          <a:xfrm>
            <a:off x="30480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6" name="Oval 68"/>
          <p:cNvSpPr>
            <a:spLocks noChangeArrowheads="1"/>
          </p:cNvSpPr>
          <p:nvPr/>
        </p:nvSpPr>
        <p:spPr bwMode="auto">
          <a:xfrm>
            <a:off x="41910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7" name="Oval 69"/>
          <p:cNvSpPr>
            <a:spLocks noChangeArrowheads="1"/>
          </p:cNvSpPr>
          <p:nvPr/>
        </p:nvSpPr>
        <p:spPr bwMode="auto">
          <a:xfrm>
            <a:off x="44196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8" name="Oval 70"/>
          <p:cNvSpPr>
            <a:spLocks noChangeArrowheads="1"/>
          </p:cNvSpPr>
          <p:nvPr/>
        </p:nvSpPr>
        <p:spPr bwMode="auto">
          <a:xfrm>
            <a:off x="46482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39" name="Oval 71"/>
          <p:cNvSpPr>
            <a:spLocks noChangeArrowheads="1"/>
          </p:cNvSpPr>
          <p:nvPr/>
        </p:nvSpPr>
        <p:spPr bwMode="auto">
          <a:xfrm>
            <a:off x="4800600" y="37782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0" name="Oval 72"/>
          <p:cNvSpPr>
            <a:spLocks noChangeArrowheads="1"/>
          </p:cNvSpPr>
          <p:nvPr/>
        </p:nvSpPr>
        <p:spPr bwMode="auto">
          <a:xfrm>
            <a:off x="26670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1" name="Oval 73"/>
          <p:cNvSpPr>
            <a:spLocks noChangeArrowheads="1"/>
          </p:cNvSpPr>
          <p:nvPr/>
        </p:nvSpPr>
        <p:spPr bwMode="auto">
          <a:xfrm>
            <a:off x="2590800" y="38544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2" name="Oval 74"/>
          <p:cNvSpPr>
            <a:spLocks noChangeArrowheads="1"/>
          </p:cNvSpPr>
          <p:nvPr/>
        </p:nvSpPr>
        <p:spPr bwMode="auto">
          <a:xfrm>
            <a:off x="25146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3" name="Oval 75"/>
          <p:cNvSpPr>
            <a:spLocks noChangeArrowheads="1"/>
          </p:cNvSpPr>
          <p:nvPr/>
        </p:nvSpPr>
        <p:spPr bwMode="auto">
          <a:xfrm>
            <a:off x="24384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4" name="Oval 76"/>
          <p:cNvSpPr>
            <a:spLocks noChangeArrowheads="1"/>
          </p:cNvSpPr>
          <p:nvPr/>
        </p:nvSpPr>
        <p:spPr bwMode="auto">
          <a:xfrm>
            <a:off x="2667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5" name="Oval 77"/>
          <p:cNvSpPr>
            <a:spLocks noChangeArrowheads="1"/>
          </p:cNvSpPr>
          <p:nvPr/>
        </p:nvSpPr>
        <p:spPr bwMode="auto">
          <a:xfrm>
            <a:off x="28194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6" name="Oval 78"/>
          <p:cNvSpPr>
            <a:spLocks noChangeArrowheads="1"/>
          </p:cNvSpPr>
          <p:nvPr/>
        </p:nvSpPr>
        <p:spPr bwMode="auto">
          <a:xfrm>
            <a:off x="28956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7" name="Oval 79"/>
          <p:cNvSpPr>
            <a:spLocks noChangeArrowheads="1"/>
          </p:cNvSpPr>
          <p:nvPr/>
        </p:nvSpPr>
        <p:spPr bwMode="auto">
          <a:xfrm>
            <a:off x="2590800" y="3505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8" name="Oval 80"/>
          <p:cNvSpPr>
            <a:spLocks noChangeArrowheads="1"/>
          </p:cNvSpPr>
          <p:nvPr/>
        </p:nvSpPr>
        <p:spPr bwMode="auto">
          <a:xfrm>
            <a:off x="2743200" y="3429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49" name="Oval 81"/>
          <p:cNvSpPr>
            <a:spLocks noChangeArrowheads="1"/>
          </p:cNvSpPr>
          <p:nvPr/>
        </p:nvSpPr>
        <p:spPr bwMode="auto">
          <a:xfrm>
            <a:off x="2590800" y="3352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0" name="Oval 82"/>
          <p:cNvSpPr>
            <a:spLocks noChangeArrowheads="1"/>
          </p:cNvSpPr>
          <p:nvPr/>
        </p:nvSpPr>
        <p:spPr bwMode="auto">
          <a:xfrm>
            <a:off x="2743200" y="3276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1" name="Oval 83"/>
          <p:cNvSpPr>
            <a:spLocks noChangeArrowheads="1"/>
          </p:cNvSpPr>
          <p:nvPr/>
        </p:nvSpPr>
        <p:spPr bwMode="auto">
          <a:xfrm>
            <a:off x="28956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2" name="Oval 84"/>
          <p:cNvSpPr>
            <a:spLocks noChangeArrowheads="1"/>
          </p:cNvSpPr>
          <p:nvPr/>
        </p:nvSpPr>
        <p:spPr bwMode="auto">
          <a:xfrm>
            <a:off x="22860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3" name="Oval 85"/>
          <p:cNvSpPr>
            <a:spLocks noChangeArrowheads="1"/>
          </p:cNvSpPr>
          <p:nvPr/>
        </p:nvSpPr>
        <p:spPr bwMode="auto">
          <a:xfrm>
            <a:off x="2209800" y="2971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4" name="Oval 86"/>
          <p:cNvSpPr>
            <a:spLocks noChangeArrowheads="1"/>
          </p:cNvSpPr>
          <p:nvPr/>
        </p:nvSpPr>
        <p:spPr bwMode="auto">
          <a:xfrm>
            <a:off x="21336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5" name="Oval 87"/>
          <p:cNvSpPr>
            <a:spLocks noChangeArrowheads="1"/>
          </p:cNvSpPr>
          <p:nvPr/>
        </p:nvSpPr>
        <p:spPr bwMode="auto">
          <a:xfrm>
            <a:off x="2286000" y="2819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6" name="Oval 88"/>
          <p:cNvSpPr>
            <a:spLocks noChangeArrowheads="1"/>
          </p:cNvSpPr>
          <p:nvPr/>
        </p:nvSpPr>
        <p:spPr bwMode="auto">
          <a:xfrm>
            <a:off x="21336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7" name="Oval 89"/>
          <p:cNvSpPr>
            <a:spLocks noChangeArrowheads="1"/>
          </p:cNvSpPr>
          <p:nvPr/>
        </p:nvSpPr>
        <p:spPr bwMode="auto">
          <a:xfrm>
            <a:off x="2057400" y="2590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8" name="Oval 90"/>
          <p:cNvSpPr>
            <a:spLocks noChangeArrowheads="1"/>
          </p:cNvSpPr>
          <p:nvPr/>
        </p:nvSpPr>
        <p:spPr bwMode="auto">
          <a:xfrm>
            <a:off x="20574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59" name="Oval 91"/>
          <p:cNvSpPr>
            <a:spLocks noChangeArrowheads="1"/>
          </p:cNvSpPr>
          <p:nvPr/>
        </p:nvSpPr>
        <p:spPr bwMode="auto">
          <a:xfrm>
            <a:off x="17526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0" name="Oval 92"/>
          <p:cNvSpPr>
            <a:spLocks noChangeArrowheads="1"/>
          </p:cNvSpPr>
          <p:nvPr/>
        </p:nvSpPr>
        <p:spPr bwMode="auto">
          <a:xfrm>
            <a:off x="4648200" y="5105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1" name="Oval 93"/>
          <p:cNvSpPr>
            <a:spLocks noChangeArrowheads="1"/>
          </p:cNvSpPr>
          <p:nvPr/>
        </p:nvSpPr>
        <p:spPr bwMode="auto">
          <a:xfrm>
            <a:off x="6477000" y="2971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2" name="Oval 94"/>
          <p:cNvSpPr>
            <a:spLocks noChangeArrowheads="1"/>
          </p:cNvSpPr>
          <p:nvPr/>
        </p:nvSpPr>
        <p:spPr bwMode="auto">
          <a:xfrm>
            <a:off x="60198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3" name="Oval 95"/>
          <p:cNvSpPr>
            <a:spLocks noChangeArrowheads="1"/>
          </p:cNvSpPr>
          <p:nvPr/>
        </p:nvSpPr>
        <p:spPr bwMode="auto">
          <a:xfrm>
            <a:off x="5334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4" name="Oval 96"/>
          <p:cNvSpPr>
            <a:spLocks noChangeArrowheads="1"/>
          </p:cNvSpPr>
          <p:nvPr/>
        </p:nvSpPr>
        <p:spPr bwMode="auto">
          <a:xfrm>
            <a:off x="6629400" y="2514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5" name="Oval 97"/>
          <p:cNvSpPr>
            <a:spLocks noChangeArrowheads="1"/>
          </p:cNvSpPr>
          <p:nvPr/>
        </p:nvSpPr>
        <p:spPr bwMode="auto">
          <a:xfrm>
            <a:off x="6324600" y="2209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6" name="Oval 98"/>
          <p:cNvSpPr>
            <a:spLocks noChangeArrowheads="1"/>
          </p:cNvSpPr>
          <p:nvPr/>
        </p:nvSpPr>
        <p:spPr bwMode="auto">
          <a:xfrm>
            <a:off x="60960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7" name="Oval 99"/>
          <p:cNvSpPr>
            <a:spLocks noChangeArrowheads="1"/>
          </p:cNvSpPr>
          <p:nvPr/>
        </p:nvSpPr>
        <p:spPr bwMode="auto">
          <a:xfrm>
            <a:off x="53340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8" name="Oval 100"/>
          <p:cNvSpPr>
            <a:spLocks noChangeArrowheads="1"/>
          </p:cNvSpPr>
          <p:nvPr/>
        </p:nvSpPr>
        <p:spPr bwMode="auto">
          <a:xfrm>
            <a:off x="5562600" y="198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69" name="Oval 101"/>
          <p:cNvSpPr>
            <a:spLocks noChangeArrowheads="1"/>
          </p:cNvSpPr>
          <p:nvPr/>
        </p:nvSpPr>
        <p:spPr bwMode="auto">
          <a:xfrm>
            <a:off x="5410200" y="198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0" name="Oval 102"/>
          <p:cNvSpPr>
            <a:spLocks noChangeArrowheads="1"/>
          </p:cNvSpPr>
          <p:nvPr/>
        </p:nvSpPr>
        <p:spPr bwMode="auto">
          <a:xfrm>
            <a:off x="5715000" y="1828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1" name="Oval 103"/>
          <p:cNvSpPr>
            <a:spLocks noChangeArrowheads="1"/>
          </p:cNvSpPr>
          <p:nvPr/>
        </p:nvSpPr>
        <p:spPr bwMode="auto">
          <a:xfrm>
            <a:off x="49530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2" name="Oval 104"/>
          <p:cNvSpPr>
            <a:spLocks noChangeArrowheads="1"/>
          </p:cNvSpPr>
          <p:nvPr/>
        </p:nvSpPr>
        <p:spPr bwMode="auto">
          <a:xfrm>
            <a:off x="5791200" y="1066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3" name="Oval 105"/>
          <p:cNvSpPr>
            <a:spLocks noChangeArrowheads="1"/>
          </p:cNvSpPr>
          <p:nvPr/>
        </p:nvSpPr>
        <p:spPr bwMode="auto">
          <a:xfrm>
            <a:off x="4343400" y="2057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4" name="Oval 106"/>
          <p:cNvSpPr>
            <a:spLocks noChangeArrowheads="1"/>
          </p:cNvSpPr>
          <p:nvPr/>
        </p:nvSpPr>
        <p:spPr bwMode="auto">
          <a:xfrm>
            <a:off x="3962400" y="1676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5" name="Oval 107"/>
          <p:cNvSpPr>
            <a:spLocks noChangeArrowheads="1"/>
          </p:cNvSpPr>
          <p:nvPr/>
        </p:nvSpPr>
        <p:spPr bwMode="auto">
          <a:xfrm>
            <a:off x="42672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6" name="Oval 108"/>
          <p:cNvSpPr>
            <a:spLocks noChangeArrowheads="1"/>
          </p:cNvSpPr>
          <p:nvPr/>
        </p:nvSpPr>
        <p:spPr bwMode="auto">
          <a:xfrm>
            <a:off x="44958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7" name="Oval 109"/>
          <p:cNvSpPr>
            <a:spLocks noChangeArrowheads="1"/>
          </p:cNvSpPr>
          <p:nvPr/>
        </p:nvSpPr>
        <p:spPr bwMode="auto">
          <a:xfrm>
            <a:off x="4572000" y="2667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8" name="Oval 110"/>
          <p:cNvSpPr>
            <a:spLocks noChangeArrowheads="1"/>
          </p:cNvSpPr>
          <p:nvPr/>
        </p:nvSpPr>
        <p:spPr bwMode="auto">
          <a:xfrm>
            <a:off x="44958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79" name="Oval 111"/>
          <p:cNvSpPr>
            <a:spLocks noChangeArrowheads="1"/>
          </p:cNvSpPr>
          <p:nvPr/>
        </p:nvSpPr>
        <p:spPr bwMode="auto">
          <a:xfrm>
            <a:off x="42672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0" name="Oval 112"/>
          <p:cNvSpPr>
            <a:spLocks noChangeArrowheads="1"/>
          </p:cNvSpPr>
          <p:nvPr/>
        </p:nvSpPr>
        <p:spPr bwMode="auto">
          <a:xfrm>
            <a:off x="41910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1" name="Oval 113"/>
          <p:cNvSpPr>
            <a:spLocks noChangeArrowheads="1"/>
          </p:cNvSpPr>
          <p:nvPr/>
        </p:nvSpPr>
        <p:spPr bwMode="auto">
          <a:xfrm>
            <a:off x="40386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2" name="Oval 114"/>
          <p:cNvSpPr>
            <a:spLocks noChangeArrowheads="1"/>
          </p:cNvSpPr>
          <p:nvPr/>
        </p:nvSpPr>
        <p:spPr bwMode="auto">
          <a:xfrm>
            <a:off x="42672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3" name="Oval 115"/>
          <p:cNvSpPr>
            <a:spLocks noChangeArrowheads="1"/>
          </p:cNvSpPr>
          <p:nvPr/>
        </p:nvSpPr>
        <p:spPr bwMode="auto">
          <a:xfrm>
            <a:off x="4419600" y="3200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4" name="Oval 116"/>
          <p:cNvSpPr>
            <a:spLocks noChangeArrowheads="1"/>
          </p:cNvSpPr>
          <p:nvPr/>
        </p:nvSpPr>
        <p:spPr bwMode="auto">
          <a:xfrm>
            <a:off x="4648200" y="3276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5" name="Oval 117"/>
          <p:cNvSpPr>
            <a:spLocks noChangeArrowheads="1"/>
          </p:cNvSpPr>
          <p:nvPr/>
        </p:nvSpPr>
        <p:spPr bwMode="auto">
          <a:xfrm>
            <a:off x="4724400" y="3352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6" name="Oval 118"/>
          <p:cNvSpPr>
            <a:spLocks noChangeArrowheads="1"/>
          </p:cNvSpPr>
          <p:nvPr/>
        </p:nvSpPr>
        <p:spPr bwMode="auto">
          <a:xfrm>
            <a:off x="5029200" y="3429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7" name="Oval 119"/>
          <p:cNvSpPr>
            <a:spLocks noChangeArrowheads="1"/>
          </p:cNvSpPr>
          <p:nvPr/>
        </p:nvSpPr>
        <p:spPr bwMode="auto">
          <a:xfrm>
            <a:off x="51054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2888" name="Text Box 120"/>
          <p:cNvSpPr txBox="1">
            <a:spLocks noChangeArrowheads="1"/>
          </p:cNvSpPr>
          <p:nvPr/>
        </p:nvSpPr>
        <p:spPr bwMode="auto">
          <a:xfrm>
            <a:off x="735013" y="5351463"/>
            <a:ext cx="3048000" cy="641350"/>
          </a:xfrm>
          <a:prstGeom prst="rect">
            <a:avLst/>
          </a:prstGeom>
          <a:noFill/>
          <a:ln w="9525" algn="ctr">
            <a:noFill/>
            <a:miter lim="800000"/>
            <a:headEnd/>
            <a:tailEnd/>
          </a:ln>
        </p:spPr>
        <p:txBody>
          <a:bodyPr lIns="91413" tIns="45706" rIns="91413" bIns="45706">
            <a:spAutoFit/>
          </a:bodyPr>
          <a:lstStyle/>
          <a:p>
            <a:pPr defTabSz="912813">
              <a:spcBef>
                <a:spcPct val="50000"/>
              </a:spcBef>
            </a:pPr>
            <a:r>
              <a:rPr lang="en-US" sz="1800" dirty="0">
                <a:solidFill>
                  <a:srgbClr val="FF0000"/>
                </a:solidFill>
                <a:latin typeface="Tahoma" pitchFamily="34" charset="0"/>
              </a:rPr>
              <a:t>Surveying the lighthouses network</a:t>
            </a:r>
          </a:p>
        </p:txBody>
      </p:sp>
      <p:sp>
        <p:nvSpPr>
          <p:cNvPr id="32889" name="Text Box 121"/>
          <p:cNvSpPr txBox="1">
            <a:spLocks noChangeArrowheads="1"/>
          </p:cNvSpPr>
          <p:nvPr/>
        </p:nvSpPr>
        <p:spPr bwMode="auto">
          <a:xfrm>
            <a:off x="838200" y="685800"/>
            <a:ext cx="3962400" cy="488950"/>
          </a:xfrm>
          <a:prstGeom prst="rect">
            <a:avLst/>
          </a:prstGeom>
          <a:noFill/>
          <a:ln w="9525">
            <a:noFill/>
            <a:miter lim="800000"/>
            <a:headEnd/>
            <a:tailEnd/>
          </a:ln>
        </p:spPr>
        <p:txBody>
          <a:bodyPr lIns="91413" tIns="45706" rIns="91413" bIns="45706">
            <a:spAutoFit/>
          </a:bodyPr>
          <a:lstStyle/>
          <a:p>
            <a:pPr defTabSz="912813">
              <a:spcBef>
                <a:spcPct val="50000"/>
              </a:spcBef>
            </a:pPr>
            <a:r>
              <a:rPr lang="en-US" sz="2600" b="1" dirty="0">
                <a:solidFill>
                  <a:srgbClr val="FF9933"/>
                </a:solidFill>
                <a:latin typeface="Tahoma" pitchFamily="34" charset="0"/>
              </a:rPr>
              <a:t>LIGHTHOUSES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ner 1\Pictures\ΧΙΩΤΗΣ\2010\ΜΥΤΙΛΗΝΗ\DSCN6249.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0" y="214290"/>
            <a:ext cx="3187091" cy="369332"/>
          </a:xfrm>
          <a:prstGeom prst="rect">
            <a:avLst/>
          </a:prstGeom>
        </p:spPr>
        <p:txBody>
          <a:bodyPr wrap="none">
            <a:spAutoFit/>
          </a:bodyPr>
          <a:lstStyle/>
          <a:p>
            <a:r>
              <a:rPr lang="en-US" b="1" dirty="0" smtClean="0">
                <a:solidFill>
                  <a:srgbClr val="FF0000"/>
                </a:solidFill>
                <a:latin typeface="Tahoma" pitchFamily="34" charset="0"/>
              </a:rPr>
              <a:t>Castro (1863) Mytilene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Επιφάνεια εργασίας\EEP\DSCN5692.JPG"/>
          <p:cNvPicPr>
            <a:picLocks noChangeAspect="1" noChangeArrowheads="1"/>
          </p:cNvPicPr>
          <p:nvPr/>
        </p:nvPicPr>
        <p:blipFill>
          <a:blip r:embed="rId3" cstate="print"/>
          <a:srcRect/>
          <a:stretch>
            <a:fillRect/>
          </a:stretch>
        </p:blipFill>
        <p:spPr bwMode="auto">
          <a:xfrm>
            <a:off x="0" y="0"/>
            <a:ext cx="9144487" cy="6858000"/>
          </a:xfrm>
          <a:prstGeom prst="rect">
            <a:avLst/>
          </a:prstGeom>
          <a:noFill/>
        </p:spPr>
      </p:pic>
      <p:sp>
        <p:nvSpPr>
          <p:cNvPr id="3" name="2 - Ορθογώνιο"/>
          <p:cNvSpPr/>
          <p:nvPr/>
        </p:nvSpPr>
        <p:spPr>
          <a:xfrm>
            <a:off x="0" y="0"/>
            <a:ext cx="2857488" cy="369332"/>
          </a:xfrm>
          <a:prstGeom prst="rect">
            <a:avLst/>
          </a:prstGeom>
        </p:spPr>
        <p:txBody>
          <a:bodyPr wrap="square">
            <a:spAutoFit/>
          </a:bodyPr>
          <a:lstStyle/>
          <a:p>
            <a:r>
              <a:rPr lang="en-US" b="1" dirty="0" smtClean="0">
                <a:solidFill>
                  <a:srgbClr val="FF0000"/>
                </a:solidFill>
                <a:latin typeface="Tahoma" pitchFamily="34" charset="0"/>
              </a:rPr>
              <a:t>Dana (18</a:t>
            </a:r>
            <a:r>
              <a:rPr lang="el-GR" b="1" dirty="0" smtClean="0">
                <a:solidFill>
                  <a:srgbClr val="FF0000"/>
                </a:solidFill>
                <a:latin typeface="Tahoma" pitchFamily="34" charset="0"/>
              </a:rPr>
              <a:t>70</a:t>
            </a:r>
            <a:r>
              <a:rPr lang="en-US" b="1" dirty="0" smtClean="0">
                <a:solidFill>
                  <a:srgbClr val="FF0000"/>
                </a:solidFill>
                <a:latin typeface="Tahoma" pitchFamily="34" charset="0"/>
              </a:rPr>
              <a:t>) Poros isl</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Επιφάνεια εργασίας\EEP\DSCN1028.jpg"/>
          <p:cNvPicPr>
            <a:picLocks noChangeAspect="1" noChangeArrowheads="1"/>
          </p:cNvPicPr>
          <p:nvPr/>
        </p:nvPicPr>
        <p:blipFill>
          <a:blip r:embed="rId3" cstate="print"/>
          <a:srcRect/>
          <a:stretch>
            <a:fillRect/>
          </a:stretch>
        </p:blipFill>
        <p:spPr bwMode="auto">
          <a:xfrm>
            <a:off x="2000232" y="0"/>
            <a:ext cx="5143611" cy="6859488"/>
          </a:xfrm>
          <a:prstGeom prst="rect">
            <a:avLst/>
          </a:prstGeom>
          <a:noFill/>
        </p:spPr>
      </p:pic>
      <p:sp>
        <p:nvSpPr>
          <p:cNvPr id="3" name="2 - Ορθογώνιο"/>
          <p:cNvSpPr/>
          <p:nvPr/>
        </p:nvSpPr>
        <p:spPr>
          <a:xfrm>
            <a:off x="0" y="0"/>
            <a:ext cx="1857372" cy="923330"/>
          </a:xfrm>
          <a:prstGeom prst="rect">
            <a:avLst/>
          </a:prstGeom>
        </p:spPr>
        <p:txBody>
          <a:bodyPr wrap="square">
            <a:spAutoFit/>
          </a:bodyPr>
          <a:lstStyle/>
          <a:p>
            <a:r>
              <a:rPr lang="en-US" b="1" dirty="0" smtClean="0">
                <a:solidFill>
                  <a:srgbClr val="FF0000"/>
                </a:solidFill>
                <a:latin typeface="Tahoma" pitchFamily="34" charset="0"/>
              </a:rPr>
              <a:t>Tenaro (1887) </a:t>
            </a:r>
            <a:r>
              <a:rPr lang="el-GR" b="1" dirty="0" smtClean="0">
                <a:solidFill>
                  <a:srgbClr val="FF0000"/>
                </a:solidFill>
                <a:latin typeface="Tahoma" pitchFamily="34" charset="0"/>
              </a:rPr>
              <a:t>Cape</a:t>
            </a:r>
            <a:r>
              <a:rPr lang="el-GR" dirty="0" smtClean="0"/>
              <a:t> </a:t>
            </a:r>
            <a:r>
              <a:rPr lang="el-GR" b="1" dirty="0" smtClean="0">
                <a:solidFill>
                  <a:srgbClr val="FF0000"/>
                </a:solidFill>
                <a:latin typeface="Tahoma" pitchFamily="34" charset="0"/>
              </a:rPr>
              <a:t>Matapas</a:t>
            </a:r>
            <a:r>
              <a:rPr lang="en-US" b="1" dirty="0" smtClean="0">
                <a:solidFill>
                  <a:srgbClr val="FF0000"/>
                </a:solidFill>
                <a:latin typeface="Tahoma" pitchFamily="34" charset="0"/>
              </a:rPr>
              <a:t> Peloponnese</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istrator\Επιφάνεια εργασίας\EEP\ΕΥΤΑΞΙΟΠΟΥΛΟΣ\ΚΑΤΑ ΤΗ ΔΙΑΡΚΕΙΑ\DSCN0101.JPG"/>
          <p:cNvPicPr>
            <a:picLocks noChangeAspect="1" noChangeArrowheads="1"/>
          </p:cNvPicPr>
          <p:nvPr/>
        </p:nvPicPr>
        <p:blipFill>
          <a:blip r:embed="rId3" cstate="print"/>
          <a:srcRect/>
          <a:stretch>
            <a:fillRect/>
          </a:stretch>
        </p:blipFill>
        <p:spPr bwMode="auto">
          <a:xfrm>
            <a:off x="0" y="-413"/>
            <a:ext cx="9145037" cy="6858413"/>
          </a:xfrm>
          <a:prstGeom prst="rect">
            <a:avLst/>
          </a:prstGeom>
          <a:noFill/>
        </p:spPr>
      </p:pic>
      <p:sp>
        <p:nvSpPr>
          <p:cNvPr id="3" name="2 - Ορθογώνιο"/>
          <p:cNvSpPr/>
          <p:nvPr/>
        </p:nvSpPr>
        <p:spPr>
          <a:xfrm>
            <a:off x="4071934" y="0"/>
            <a:ext cx="5500694" cy="369332"/>
          </a:xfrm>
          <a:prstGeom prst="rect">
            <a:avLst/>
          </a:prstGeom>
        </p:spPr>
        <p:txBody>
          <a:bodyPr wrap="square">
            <a:spAutoFit/>
          </a:bodyPr>
          <a:lstStyle/>
          <a:p>
            <a:r>
              <a:rPr lang="en-US" b="1" dirty="0" smtClean="0">
                <a:solidFill>
                  <a:srgbClr val="FF0000"/>
                </a:solidFill>
                <a:latin typeface="Tahoma" pitchFamily="34" charset="0"/>
              </a:rPr>
              <a:t>Tenaro (1887) </a:t>
            </a:r>
            <a:r>
              <a:rPr lang="el-GR" b="1" dirty="0" smtClean="0">
                <a:solidFill>
                  <a:srgbClr val="FF0000"/>
                </a:solidFill>
                <a:latin typeface="Tahoma" pitchFamily="34" charset="0"/>
              </a:rPr>
              <a:t>Cape</a:t>
            </a:r>
            <a:r>
              <a:rPr lang="el-GR" dirty="0" smtClean="0"/>
              <a:t> </a:t>
            </a:r>
            <a:r>
              <a:rPr lang="el-GR" b="1" dirty="0" smtClean="0">
                <a:solidFill>
                  <a:srgbClr val="FF0000"/>
                </a:solidFill>
                <a:latin typeface="Tahoma" pitchFamily="34" charset="0"/>
              </a:rPr>
              <a:t>Matapas</a:t>
            </a:r>
            <a:r>
              <a:rPr lang="en-US" b="1" dirty="0" smtClean="0">
                <a:solidFill>
                  <a:srgbClr val="FF0000"/>
                </a:solidFill>
                <a:latin typeface="Tahoma" pitchFamily="34" charset="0"/>
              </a:rPr>
              <a:t> Peloponnese</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Επιφάνεια εργασίας\EEP\ΕΥΤΑΞΙΟΠΟΥΛΟΣ\ΚΑΤΑ ΤΗ ΔΙΑΡΚΕΙΑ\DSCN0126.JPG"/>
          <p:cNvPicPr>
            <a:picLocks noChangeAspect="1" noChangeArrowheads="1"/>
          </p:cNvPicPr>
          <p:nvPr/>
        </p:nvPicPr>
        <p:blipFill>
          <a:blip r:embed="rId3" cstate="print"/>
          <a:srcRect/>
          <a:stretch>
            <a:fillRect/>
          </a:stretch>
        </p:blipFill>
        <p:spPr bwMode="auto">
          <a:xfrm>
            <a:off x="-1036" y="-412"/>
            <a:ext cx="9145036" cy="6858411"/>
          </a:xfrm>
          <a:prstGeom prst="rect">
            <a:avLst/>
          </a:prstGeom>
          <a:noFill/>
        </p:spPr>
      </p:pic>
      <p:sp>
        <p:nvSpPr>
          <p:cNvPr id="3" name="2 - Ορθογώνιο"/>
          <p:cNvSpPr/>
          <p:nvPr/>
        </p:nvSpPr>
        <p:spPr>
          <a:xfrm>
            <a:off x="0" y="0"/>
            <a:ext cx="5715024" cy="369332"/>
          </a:xfrm>
          <a:prstGeom prst="rect">
            <a:avLst/>
          </a:prstGeom>
        </p:spPr>
        <p:txBody>
          <a:bodyPr wrap="square">
            <a:spAutoFit/>
          </a:bodyPr>
          <a:lstStyle/>
          <a:p>
            <a:r>
              <a:rPr lang="en-US" b="1" dirty="0" smtClean="0">
                <a:solidFill>
                  <a:srgbClr val="FF0000"/>
                </a:solidFill>
                <a:latin typeface="Tahoma" pitchFamily="34" charset="0"/>
              </a:rPr>
              <a:t>Tenaro (1887) </a:t>
            </a:r>
            <a:r>
              <a:rPr lang="el-GR" b="1" dirty="0" smtClean="0">
                <a:solidFill>
                  <a:srgbClr val="FF0000"/>
                </a:solidFill>
                <a:latin typeface="Tahoma" pitchFamily="34" charset="0"/>
              </a:rPr>
              <a:t>Cape</a:t>
            </a:r>
            <a:r>
              <a:rPr lang="el-GR" dirty="0" smtClean="0"/>
              <a:t> </a:t>
            </a:r>
            <a:r>
              <a:rPr lang="el-GR" b="1" dirty="0" smtClean="0">
                <a:solidFill>
                  <a:srgbClr val="FF0000"/>
                </a:solidFill>
                <a:latin typeface="Tahoma" pitchFamily="34" charset="0"/>
              </a:rPr>
              <a:t>Matapas</a:t>
            </a:r>
            <a:r>
              <a:rPr lang="en-US" b="1" dirty="0" smtClean="0">
                <a:solidFill>
                  <a:srgbClr val="FF0000"/>
                </a:solidFill>
                <a:latin typeface="Tahoma" pitchFamily="34" charset="0"/>
              </a:rPr>
              <a:t> Peloponnese</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Επιφάνεια εργασίας\EEP\ΜΑΛΕΑΣ\ΜΑΛΕΑΣ 3\DSCN5772.JPG"/>
          <p:cNvPicPr>
            <a:picLocks noChangeAspect="1" noChangeArrowheads="1"/>
          </p:cNvPicPr>
          <p:nvPr/>
        </p:nvPicPr>
        <p:blipFill>
          <a:blip r:embed="rId3" cstate="print"/>
          <a:srcRect/>
          <a:stretch>
            <a:fillRect/>
          </a:stretch>
        </p:blipFill>
        <p:spPr bwMode="auto">
          <a:xfrm>
            <a:off x="48172" y="0"/>
            <a:ext cx="9095828" cy="6821508"/>
          </a:xfrm>
          <a:prstGeom prst="rect">
            <a:avLst/>
          </a:prstGeom>
          <a:noFill/>
        </p:spPr>
      </p:pic>
      <p:sp>
        <p:nvSpPr>
          <p:cNvPr id="2" name="1 - Ορθογώνιο"/>
          <p:cNvSpPr/>
          <p:nvPr/>
        </p:nvSpPr>
        <p:spPr>
          <a:xfrm>
            <a:off x="0" y="0"/>
            <a:ext cx="4572000" cy="369332"/>
          </a:xfrm>
          <a:prstGeom prst="rect">
            <a:avLst/>
          </a:prstGeom>
        </p:spPr>
        <p:txBody>
          <a:bodyPr>
            <a:spAutoFit/>
          </a:bodyPr>
          <a:lstStyle/>
          <a:p>
            <a:r>
              <a:rPr lang="en-US" b="1" dirty="0" smtClean="0">
                <a:solidFill>
                  <a:srgbClr val="FF0000"/>
                </a:solidFill>
                <a:latin typeface="Tahoma" pitchFamily="34" charset="0"/>
              </a:rPr>
              <a:t>Cape Maleas (1883) Peloponnese</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Επιφάνεια εργασίας\EEP\DSCN1024.jpg"/>
          <p:cNvPicPr>
            <a:picLocks noChangeAspect="1" noChangeArrowheads="1"/>
          </p:cNvPicPr>
          <p:nvPr/>
        </p:nvPicPr>
        <p:blipFill>
          <a:blip r:embed="rId3" cstate="print"/>
          <a:srcRect/>
          <a:stretch>
            <a:fillRect/>
          </a:stretch>
        </p:blipFill>
        <p:spPr bwMode="auto">
          <a:xfrm>
            <a:off x="2016000" y="-1"/>
            <a:ext cx="5144572" cy="6858211"/>
          </a:xfrm>
          <a:prstGeom prst="rect">
            <a:avLst/>
          </a:prstGeom>
          <a:noFill/>
        </p:spPr>
      </p:pic>
      <p:sp>
        <p:nvSpPr>
          <p:cNvPr id="3" name="2 - Ορθογώνιο"/>
          <p:cNvSpPr/>
          <p:nvPr/>
        </p:nvSpPr>
        <p:spPr>
          <a:xfrm>
            <a:off x="0" y="0"/>
            <a:ext cx="1857372" cy="923330"/>
          </a:xfrm>
          <a:prstGeom prst="rect">
            <a:avLst/>
          </a:prstGeom>
        </p:spPr>
        <p:txBody>
          <a:bodyPr wrap="square">
            <a:spAutoFit/>
          </a:bodyPr>
          <a:lstStyle/>
          <a:p>
            <a:r>
              <a:rPr lang="en-US" b="1" dirty="0" smtClean="0">
                <a:solidFill>
                  <a:srgbClr val="FF0000"/>
                </a:solidFill>
                <a:latin typeface="Tahoma" pitchFamily="34" charset="0"/>
              </a:rPr>
              <a:t>Tenaro (1887) </a:t>
            </a:r>
            <a:r>
              <a:rPr lang="el-GR" b="1" dirty="0" smtClean="0">
                <a:solidFill>
                  <a:srgbClr val="FF0000"/>
                </a:solidFill>
                <a:latin typeface="Tahoma" pitchFamily="34" charset="0"/>
              </a:rPr>
              <a:t>Cape</a:t>
            </a:r>
            <a:r>
              <a:rPr lang="el-GR" dirty="0" smtClean="0"/>
              <a:t> </a:t>
            </a:r>
            <a:r>
              <a:rPr lang="el-GR" b="1" dirty="0" smtClean="0">
                <a:solidFill>
                  <a:srgbClr val="FF0000"/>
                </a:solidFill>
                <a:latin typeface="Tahoma" pitchFamily="34" charset="0"/>
              </a:rPr>
              <a:t>Matapas</a:t>
            </a:r>
            <a:r>
              <a:rPr lang="en-US" b="1" dirty="0" smtClean="0">
                <a:solidFill>
                  <a:srgbClr val="FF0000"/>
                </a:solidFill>
                <a:latin typeface="Tahoma" pitchFamily="34" charset="0"/>
              </a:rPr>
              <a:t> Peloponnese</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zurva6"/>
          <p:cNvPicPr>
            <a:picLocks noChangeAspect="1" noChangeArrowheads="1"/>
          </p:cNvPicPr>
          <p:nvPr/>
        </p:nvPicPr>
        <p:blipFill>
          <a:blip r:embed="rId3" cstate="print"/>
          <a:srcRect/>
          <a:stretch>
            <a:fillRect/>
          </a:stretch>
        </p:blipFill>
        <p:spPr bwMode="auto">
          <a:xfrm>
            <a:off x="1000100" y="3981"/>
            <a:ext cx="7572396" cy="6854019"/>
          </a:xfrm>
          <a:prstGeom prst="rect">
            <a:avLst/>
          </a:prstGeom>
          <a:noFill/>
          <a:ln w="9525">
            <a:noFill/>
            <a:miter lim="800000"/>
            <a:headEnd/>
            <a:tailEnd/>
          </a:ln>
        </p:spPr>
      </p:pic>
      <p:sp>
        <p:nvSpPr>
          <p:cNvPr id="3" name="2 - Ορθογώνιο"/>
          <p:cNvSpPr/>
          <p:nvPr/>
        </p:nvSpPr>
        <p:spPr>
          <a:xfrm>
            <a:off x="1214414" y="0"/>
            <a:ext cx="4572000" cy="369332"/>
          </a:xfrm>
          <a:prstGeom prst="rect">
            <a:avLst/>
          </a:prstGeom>
        </p:spPr>
        <p:txBody>
          <a:bodyPr>
            <a:spAutoFit/>
          </a:bodyPr>
          <a:lstStyle/>
          <a:p>
            <a:r>
              <a:rPr lang="en-US" b="1" dirty="0" smtClean="0">
                <a:solidFill>
                  <a:srgbClr val="FF0000"/>
                </a:solidFill>
                <a:latin typeface="Tahoma" pitchFamily="34" charset="0"/>
              </a:rPr>
              <a:t>Zourva (1883) Hydra isl</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arxeia\Επιφάνεια εργασίας\doykato\ΔΟΥΚΑΤΟ\Εικόνα 07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2 - Ορθογώνιο"/>
          <p:cNvSpPr/>
          <p:nvPr/>
        </p:nvSpPr>
        <p:spPr>
          <a:xfrm>
            <a:off x="0" y="0"/>
            <a:ext cx="4572000" cy="369332"/>
          </a:xfrm>
          <a:prstGeom prst="rect">
            <a:avLst/>
          </a:prstGeom>
        </p:spPr>
        <p:txBody>
          <a:bodyPr>
            <a:spAutoFit/>
          </a:bodyPr>
          <a:lstStyle/>
          <a:p>
            <a:r>
              <a:rPr lang="en-US" b="1" dirty="0" smtClean="0">
                <a:solidFill>
                  <a:srgbClr val="FF0000"/>
                </a:solidFill>
                <a:latin typeface="Tahoma" pitchFamily="34" charset="0"/>
              </a:rPr>
              <a:t>Cape Doucato (1890) Lefkada isl</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57158" y="0"/>
            <a:ext cx="8223085"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accent2"/>
                </a:solidFill>
              </a:rPr>
              <a:t>IALA Seminar in Athens</a:t>
            </a:r>
          </a:p>
          <a:p>
            <a:pPr marL="0" marR="0" lvl="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accent2"/>
                </a:solidFill>
              </a:rPr>
              <a:t>hosted by Hellenic Lighthouse Service</a:t>
            </a:r>
          </a:p>
        </p:txBody>
      </p:sp>
      <p:sp>
        <p:nvSpPr>
          <p:cNvPr id="6146" name="Rectangle 2"/>
          <p:cNvSpPr>
            <a:spLocks noChangeArrowheads="1"/>
          </p:cNvSpPr>
          <p:nvPr/>
        </p:nvSpPr>
        <p:spPr bwMode="auto">
          <a:xfrm>
            <a:off x="1214414" y="1857364"/>
            <a:ext cx="6341801" cy="410881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nSpc>
                <a:spcPct val="150000"/>
              </a:lnSpc>
            </a:pPr>
            <a:r>
              <a:rPr lang="en-US" b="1" dirty="0" smtClean="0">
                <a:solidFill>
                  <a:srgbClr val="FF0000"/>
                </a:solidFill>
                <a:latin typeface="Tahoma" pitchFamily="34" charset="0"/>
              </a:rPr>
              <a:t>Seminar topic: Preservation of Historical Lighthouses</a:t>
            </a:r>
            <a:endParaRPr lang="el-GR" b="1" dirty="0" smtClean="0">
              <a:solidFill>
                <a:srgbClr val="FF0000"/>
              </a:solidFill>
              <a:latin typeface="Tahoma" pitchFamily="34" charset="0"/>
            </a:endParaRPr>
          </a:p>
          <a:p>
            <a:pPr>
              <a:lnSpc>
                <a:spcPct val="150000"/>
              </a:lnSpc>
            </a:pPr>
            <a:r>
              <a:rPr lang="en-US" b="1" dirty="0" smtClean="0">
                <a:solidFill>
                  <a:srgbClr val="FF0000"/>
                </a:solidFill>
                <a:latin typeface="Tahoma" pitchFamily="34" charset="0"/>
              </a:rPr>
              <a:t>Date</a:t>
            </a:r>
            <a:r>
              <a:rPr lang="el-GR" b="1" dirty="0" smtClean="0">
                <a:solidFill>
                  <a:srgbClr val="FF0000"/>
                </a:solidFill>
                <a:latin typeface="Tahoma" pitchFamily="34" charset="0"/>
              </a:rPr>
              <a:t>: </a:t>
            </a:r>
            <a:r>
              <a:rPr lang="en-US" b="1" dirty="0" smtClean="0">
                <a:solidFill>
                  <a:srgbClr val="FF0000"/>
                </a:solidFill>
                <a:latin typeface="Tahoma" pitchFamily="34" charset="0"/>
              </a:rPr>
              <a:t>June</a:t>
            </a:r>
            <a:r>
              <a:rPr lang="el-GR" b="1" dirty="0" smtClean="0">
                <a:solidFill>
                  <a:srgbClr val="FF0000"/>
                </a:solidFill>
                <a:latin typeface="Tahoma" pitchFamily="34" charset="0"/>
              </a:rPr>
              <a:t> 2013</a:t>
            </a:r>
          </a:p>
          <a:p>
            <a:pPr>
              <a:lnSpc>
                <a:spcPct val="150000"/>
              </a:lnSpc>
            </a:pPr>
            <a:r>
              <a:rPr lang="en-US" b="1" dirty="0" smtClean="0">
                <a:solidFill>
                  <a:srgbClr val="FF0000"/>
                </a:solidFill>
                <a:latin typeface="Tahoma" pitchFamily="34" charset="0"/>
              </a:rPr>
              <a:t>Duration</a:t>
            </a:r>
            <a:r>
              <a:rPr lang="en-GB" b="1" dirty="0" smtClean="0">
                <a:solidFill>
                  <a:srgbClr val="FF0000"/>
                </a:solidFill>
                <a:latin typeface="Tahoma" pitchFamily="34" charset="0"/>
              </a:rPr>
              <a:t>: 5 </a:t>
            </a:r>
            <a:r>
              <a:rPr lang="en-US" b="1" dirty="0" smtClean="0">
                <a:solidFill>
                  <a:srgbClr val="FF0000"/>
                </a:solidFill>
                <a:latin typeface="Tahoma" pitchFamily="34" charset="0"/>
              </a:rPr>
              <a:t>days</a:t>
            </a:r>
            <a:r>
              <a:rPr lang="en-GB" b="1" dirty="0" smtClean="0">
                <a:solidFill>
                  <a:srgbClr val="FF0000"/>
                </a:solidFill>
                <a:latin typeface="Tahoma" pitchFamily="34" charset="0"/>
              </a:rPr>
              <a:t> (</a:t>
            </a:r>
            <a:r>
              <a:rPr lang="en-US" b="1" dirty="0" smtClean="0">
                <a:solidFill>
                  <a:srgbClr val="FF0000"/>
                </a:solidFill>
                <a:latin typeface="Tahoma" pitchFamily="34" charset="0"/>
              </a:rPr>
              <a:t>Monday afternoon-Friday midday</a:t>
            </a:r>
            <a:r>
              <a:rPr lang="en-GB" b="1" dirty="0" smtClean="0">
                <a:solidFill>
                  <a:srgbClr val="FF0000"/>
                </a:solidFill>
                <a:latin typeface="Tahoma" pitchFamily="34" charset="0"/>
              </a:rPr>
              <a:t>)</a:t>
            </a:r>
            <a:endParaRPr lang="el-GR" b="1" dirty="0" smtClean="0">
              <a:solidFill>
                <a:srgbClr val="FF0000"/>
              </a:solidFill>
              <a:latin typeface="Tahoma" pitchFamily="34" charset="0"/>
            </a:endParaRPr>
          </a:p>
          <a:p>
            <a:pPr>
              <a:lnSpc>
                <a:spcPct val="150000"/>
              </a:lnSpc>
            </a:pPr>
            <a:r>
              <a:rPr lang="en-US" b="1" dirty="0" smtClean="0">
                <a:solidFill>
                  <a:srgbClr val="FF0000"/>
                </a:solidFill>
                <a:latin typeface="Tahoma" pitchFamily="34" charset="0"/>
              </a:rPr>
              <a:t>Place</a:t>
            </a:r>
            <a:r>
              <a:rPr lang="en-GB" b="1" dirty="0" smtClean="0">
                <a:solidFill>
                  <a:srgbClr val="FF0000"/>
                </a:solidFill>
                <a:latin typeface="Tahoma" pitchFamily="34" charset="0"/>
              </a:rPr>
              <a:t>: 	- </a:t>
            </a:r>
            <a:r>
              <a:rPr lang="en-US" b="1" dirty="0" smtClean="0">
                <a:solidFill>
                  <a:srgbClr val="FF0000"/>
                </a:solidFill>
                <a:latin typeface="Tahoma" pitchFamily="34" charset="0"/>
              </a:rPr>
              <a:t>Maritime Museum</a:t>
            </a:r>
            <a:r>
              <a:rPr lang="en-GB" b="1" dirty="0" smtClean="0">
                <a:solidFill>
                  <a:srgbClr val="FF0000"/>
                </a:solidFill>
                <a:latin typeface="Tahoma" pitchFamily="34" charset="0"/>
              </a:rPr>
              <a:t>, Piraeus</a:t>
            </a:r>
            <a:endParaRPr lang="el-GR" b="1" dirty="0" smtClean="0">
              <a:solidFill>
                <a:srgbClr val="FF0000"/>
              </a:solidFill>
              <a:latin typeface="Tahoma" pitchFamily="34" charset="0"/>
            </a:endParaRPr>
          </a:p>
          <a:p>
            <a:pPr>
              <a:lnSpc>
                <a:spcPct val="150000"/>
              </a:lnSpc>
            </a:pPr>
            <a:r>
              <a:rPr lang="en-GB" b="1" dirty="0" smtClean="0">
                <a:solidFill>
                  <a:srgbClr val="FF0000"/>
                </a:solidFill>
                <a:latin typeface="Tahoma" pitchFamily="34" charset="0"/>
              </a:rPr>
              <a:t>	- </a:t>
            </a:r>
            <a:r>
              <a:rPr lang="en-US" b="1" dirty="0" smtClean="0">
                <a:solidFill>
                  <a:srgbClr val="FF0000"/>
                </a:solidFill>
                <a:latin typeface="Tahoma" pitchFamily="34" charset="0"/>
              </a:rPr>
              <a:t>Laskaridis Foundation, Piraeus</a:t>
            </a:r>
          </a:p>
          <a:p>
            <a:pPr>
              <a:lnSpc>
                <a:spcPct val="150000"/>
              </a:lnSpc>
            </a:pPr>
            <a:r>
              <a:rPr lang="en-US" b="1" dirty="0" smtClean="0">
                <a:solidFill>
                  <a:srgbClr val="FF0000"/>
                </a:solidFill>
                <a:latin typeface="Tahoma" pitchFamily="34" charset="0"/>
              </a:rPr>
              <a:t>Registration fee: 200-300 € </a:t>
            </a:r>
          </a:p>
          <a:p>
            <a:pPr>
              <a:lnSpc>
                <a:spcPct val="150000"/>
              </a:lnSpc>
            </a:pPr>
            <a:r>
              <a:rPr lang="en-US" b="1" dirty="0" smtClean="0">
                <a:solidFill>
                  <a:srgbClr val="FF0000"/>
                </a:solidFill>
                <a:latin typeface="Tahoma" pitchFamily="34" charset="0"/>
              </a:rPr>
              <a:t> (will be decided by the organizing committee)</a:t>
            </a:r>
          </a:p>
          <a:p>
            <a:pPr>
              <a:lnSpc>
                <a:spcPct val="150000"/>
              </a:lnSpc>
            </a:pPr>
            <a:r>
              <a:rPr lang="en-US" b="1" dirty="0" smtClean="0">
                <a:solidFill>
                  <a:srgbClr val="FF0000"/>
                </a:solidFill>
                <a:latin typeface="Tahoma" pitchFamily="34" charset="0"/>
              </a:rPr>
              <a:t>-Free attendance for students</a:t>
            </a:r>
            <a:endParaRPr lang="en-GB"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lang="en-GB" b="1" dirty="0" smtClean="0">
              <a:solidFill>
                <a:srgbClr val="FF0000"/>
              </a:solidFill>
              <a:latin typeface="Tahoma"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en-GB"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Map Greece"/>
          <p:cNvPicPr>
            <a:picLocks noChangeAspect="1" noChangeArrowheads="1"/>
          </p:cNvPicPr>
          <p:nvPr/>
        </p:nvPicPr>
        <p:blipFill>
          <a:blip r:embed="rId3" cstate="print">
            <a:lum bright="-12000"/>
          </a:blip>
          <a:srcRect/>
          <a:stretch>
            <a:fillRect/>
          </a:stretch>
        </p:blipFill>
        <p:spPr bwMode="auto">
          <a:xfrm>
            <a:off x="609600" y="0"/>
            <a:ext cx="8001000" cy="6896100"/>
          </a:xfrm>
          <a:prstGeom prst="rect">
            <a:avLst/>
          </a:prstGeom>
          <a:noFill/>
          <a:ln w="9525">
            <a:noFill/>
            <a:miter lim="800000"/>
            <a:headEnd/>
            <a:tailEnd/>
          </a:ln>
        </p:spPr>
      </p:pic>
      <p:sp>
        <p:nvSpPr>
          <p:cNvPr id="38915" name="Oval 3"/>
          <p:cNvSpPr>
            <a:spLocks noChangeArrowheads="1"/>
          </p:cNvSpPr>
          <p:nvPr/>
        </p:nvSpPr>
        <p:spPr bwMode="auto">
          <a:xfrm>
            <a:off x="4191000" y="5257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16" name="Oval 4"/>
          <p:cNvSpPr>
            <a:spLocks noChangeArrowheads="1"/>
          </p:cNvSpPr>
          <p:nvPr/>
        </p:nvSpPr>
        <p:spPr bwMode="auto">
          <a:xfrm>
            <a:off x="4191000" y="4953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17" name="Oval 5"/>
          <p:cNvSpPr>
            <a:spLocks noChangeArrowheads="1"/>
          </p:cNvSpPr>
          <p:nvPr/>
        </p:nvSpPr>
        <p:spPr bwMode="auto">
          <a:xfrm>
            <a:off x="4006850" y="49974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18" name="Oval 6"/>
          <p:cNvSpPr>
            <a:spLocks noChangeArrowheads="1"/>
          </p:cNvSpPr>
          <p:nvPr/>
        </p:nvSpPr>
        <p:spPr bwMode="auto">
          <a:xfrm>
            <a:off x="38862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19" name="Oval 7"/>
          <p:cNvSpPr>
            <a:spLocks noChangeArrowheads="1"/>
          </p:cNvSpPr>
          <p:nvPr/>
        </p:nvSpPr>
        <p:spPr bwMode="auto">
          <a:xfrm>
            <a:off x="3581400" y="5029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0" name="Oval 8"/>
          <p:cNvSpPr>
            <a:spLocks noChangeArrowheads="1"/>
          </p:cNvSpPr>
          <p:nvPr/>
        </p:nvSpPr>
        <p:spPr bwMode="auto">
          <a:xfrm>
            <a:off x="34290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1" name="Oval 9"/>
          <p:cNvSpPr>
            <a:spLocks noChangeArrowheads="1"/>
          </p:cNvSpPr>
          <p:nvPr/>
        </p:nvSpPr>
        <p:spPr bwMode="auto">
          <a:xfrm>
            <a:off x="4495800" y="5181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2" name="Oval 10"/>
          <p:cNvSpPr>
            <a:spLocks noChangeArrowheads="1"/>
          </p:cNvSpPr>
          <p:nvPr/>
        </p:nvSpPr>
        <p:spPr bwMode="auto">
          <a:xfrm>
            <a:off x="4572000" y="5410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3" name="Oval 11"/>
          <p:cNvSpPr>
            <a:spLocks noChangeArrowheads="1"/>
          </p:cNvSpPr>
          <p:nvPr/>
        </p:nvSpPr>
        <p:spPr bwMode="auto">
          <a:xfrm>
            <a:off x="4800600" y="5562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4" name="Oval 12"/>
          <p:cNvSpPr>
            <a:spLocks noChangeArrowheads="1"/>
          </p:cNvSpPr>
          <p:nvPr/>
        </p:nvSpPr>
        <p:spPr bwMode="auto">
          <a:xfrm>
            <a:off x="4495800" y="4876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5" name="Oval 13"/>
          <p:cNvSpPr>
            <a:spLocks noChangeArrowheads="1"/>
          </p:cNvSpPr>
          <p:nvPr/>
        </p:nvSpPr>
        <p:spPr bwMode="auto">
          <a:xfrm>
            <a:off x="42672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6" name="Oval 14"/>
          <p:cNvSpPr>
            <a:spLocks noChangeArrowheads="1"/>
          </p:cNvSpPr>
          <p:nvPr/>
        </p:nvSpPr>
        <p:spPr bwMode="auto">
          <a:xfrm>
            <a:off x="44958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7" name="Oval 15"/>
          <p:cNvSpPr>
            <a:spLocks noChangeArrowheads="1"/>
          </p:cNvSpPr>
          <p:nvPr/>
        </p:nvSpPr>
        <p:spPr bwMode="auto">
          <a:xfrm>
            <a:off x="45720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8" name="Oval 16"/>
          <p:cNvSpPr>
            <a:spLocks noChangeArrowheads="1"/>
          </p:cNvSpPr>
          <p:nvPr/>
        </p:nvSpPr>
        <p:spPr bwMode="auto">
          <a:xfrm>
            <a:off x="47244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29" name="Oval 17"/>
          <p:cNvSpPr>
            <a:spLocks noChangeArrowheads="1"/>
          </p:cNvSpPr>
          <p:nvPr/>
        </p:nvSpPr>
        <p:spPr bwMode="auto">
          <a:xfrm>
            <a:off x="4724400" y="4191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0" name="Oval 18"/>
          <p:cNvSpPr>
            <a:spLocks noChangeArrowheads="1"/>
          </p:cNvSpPr>
          <p:nvPr/>
        </p:nvSpPr>
        <p:spPr bwMode="auto">
          <a:xfrm>
            <a:off x="4724400" y="4648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1" name="Oval 19"/>
          <p:cNvSpPr>
            <a:spLocks noChangeArrowheads="1"/>
          </p:cNvSpPr>
          <p:nvPr/>
        </p:nvSpPr>
        <p:spPr bwMode="auto">
          <a:xfrm>
            <a:off x="49530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2" name="Oval 20"/>
          <p:cNvSpPr>
            <a:spLocks noChangeArrowheads="1"/>
          </p:cNvSpPr>
          <p:nvPr/>
        </p:nvSpPr>
        <p:spPr bwMode="auto">
          <a:xfrm>
            <a:off x="5486400" y="6324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3" name="Oval 21"/>
          <p:cNvSpPr>
            <a:spLocks noChangeArrowheads="1"/>
          </p:cNvSpPr>
          <p:nvPr/>
        </p:nvSpPr>
        <p:spPr bwMode="auto">
          <a:xfrm>
            <a:off x="5029200" y="6096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4" name="Oval 22"/>
          <p:cNvSpPr>
            <a:spLocks noChangeArrowheads="1"/>
          </p:cNvSpPr>
          <p:nvPr/>
        </p:nvSpPr>
        <p:spPr bwMode="auto">
          <a:xfrm>
            <a:off x="53340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5" name="Oval 23"/>
          <p:cNvSpPr>
            <a:spLocks noChangeArrowheads="1"/>
          </p:cNvSpPr>
          <p:nvPr/>
        </p:nvSpPr>
        <p:spPr bwMode="auto">
          <a:xfrm>
            <a:off x="54864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6" name="Oval 24"/>
          <p:cNvSpPr>
            <a:spLocks noChangeArrowheads="1"/>
          </p:cNvSpPr>
          <p:nvPr/>
        </p:nvSpPr>
        <p:spPr bwMode="auto">
          <a:xfrm>
            <a:off x="5638800" y="5867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7" name="Oval 25"/>
          <p:cNvSpPr>
            <a:spLocks noChangeArrowheads="1"/>
          </p:cNvSpPr>
          <p:nvPr/>
        </p:nvSpPr>
        <p:spPr bwMode="auto">
          <a:xfrm>
            <a:off x="6019800" y="579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8" name="Oval 26"/>
          <p:cNvSpPr>
            <a:spLocks noChangeArrowheads="1"/>
          </p:cNvSpPr>
          <p:nvPr/>
        </p:nvSpPr>
        <p:spPr bwMode="auto">
          <a:xfrm>
            <a:off x="6553200" y="5715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39" name="Oval 27"/>
          <p:cNvSpPr>
            <a:spLocks noChangeArrowheads="1"/>
          </p:cNvSpPr>
          <p:nvPr/>
        </p:nvSpPr>
        <p:spPr bwMode="auto">
          <a:xfrm>
            <a:off x="6934200" y="5638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0" name="Oval 28"/>
          <p:cNvSpPr>
            <a:spLocks noChangeArrowheads="1"/>
          </p:cNvSpPr>
          <p:nvPr/>
        </p:nvSpPr>
        <p:spPr bwMode="auto">
          <a:xfrm>
            <a:off x="6858000" y="6019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1" name="Oval 29"/>
          <p:cNvSpPr>
            <a:spLocks noChangeArrowheads="1"/>
          </p:cNvSpPr>
          <p:nvPr/>
        </p:nvSpPr>
        <p:spPr bwMode="auto">
          <a:xfrm>
            <a:off x="6172200" y="4953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2" name="Oval 30"/>
          <p:cNvSpPr>
            <a:spLocks noChangeArrowheads="1"/>
          </p:cNvSpPr>
          <p:nvPr/>
        </p:nvSpPr>
        <p:spPr bwMode="auto">
          <a:xfrm>
            <a:off x="57912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3" name="Oval 31"/>
          <p:cNvSpPr>
            <a:spLocks noChangeArrowheads="1"/>
          </p:cNvSpPr>
          <p:nvPr/>
        </p:nvSpPr>
        <p:spPr bwMode="auto">
          <a:xfrm>
            <a:off x="5410200" y="4724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4" name="Oval 32"/>
          <p:cNvSpPr>
            <a:spLocks noChangeArrowheads="1"/>
          </p:cNvSpPr>
          <p:nvPr/>
        </p:nvSpPr>
        <p:spPr bwMode="auto">
          <a:xfrm>
            <a:off x="55626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5" name="Oval 33"/>
          <p:cNvSpPr>
            <a:spLocks noChangeArrowheads="1"/>
          </p:cNvSpPr>
          <p:nvPr/>
        </p:nvSpPr>
        <p:spPr bwMode="auto">
          <a:xfrm>
            <a:off x="5638800" y="4648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6" name="Oval 34"/>
          <p:cNvSpPr>
            <a:spLocks noChangeArrowheads="1"/>
          </p:cNvSpPr>
          <p:nvPr/>
        </p:nvSpPr>
        <p:spPr bwMode="auto">
          <a:xfrm>
            <a:off x="5562600" y="4495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7" name="Oval 35"/>
          <p:cNvSpPr>
            <a:spLocks noChangeArrowheads="1"/>
          </p:cNvSpPr>
          <p:nvPr/>
        </p:nvSpPr>
        <p:spPr bwMode="auto">
          <a:xfrm>
            <a:off x="54102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8" name="Oval 36"/>
          <p:cNvSpPr>
            <a:spLocks noChangeArrowheads="1"/>
          </p:cNvSpPr>
          <p:nvPr/>
        </p:nvSpPr>
        <p:spPr bwMode="auto">
          <a:xfrm>
            <a:off x="58674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49" name="Oval 37"/>
          <p:cNvSpPr>
            <a:spLocks noChangeArrowheads="1"/>
          </p:cNvSpPr>
          <p:nvPr/>
        </p:nvSpPr>
        <p:spPr bwMode="auto">
          <a:xfrm>
            <a:off x="59436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0" name="Oval 38"/>
          <p:cNvSpPr>
            <a:spLocks noChangeArrowheads="1"/>
          </p:cNvSpPr>
          <p:nvPr/>
        </p:nvSpPr>
        <p:spPr bwMode="auto">
          <a:xfrm>
            <a:off x="6477000" y="4419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1" name="Oval 39"/>
          <p:cNvSpPr>
            <a:spLocks noChangeArrowheads="1"/>
          </p:cNvSpPr>
          <p:nvPr/>
        </p:nvSpPr>
        <p:spPr bwMode="auto">
          <a:xfrm>
            <a:off x="5715000" y="4114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2" name="Oval 40"/>
          <p:cNvSpPr>
            <a:spLocks noChangeArrowheads="1"/>
          </p:cNvSpPr>
          <p:nvPr/>
        </p:nvSpPr>
        <p:spPr bwMode="auto">
          <a:xfrm>
            <a:off x="5257800" y="4038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3" name="Oval 41"/>
          <p:cNvSpPr>
            <a:spLocks noChangeArrowheads="1"/>
          </p:cNvSpPr>
          <p:nvPr/>
        </p:nvSpPr>
        <p:spPr bwMode="auto">
          <a:xfrm>
            <a:off x="53340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4" name="Oval 42"/>
          <p:cNvSpPr>
            <a:spLocks noChangeArrowheads="1"/>
          </p:cNvSpPr>
          <p:nvPr/>
        </p:nvSpPr>
        <p:spPr bwMode="auto">
          <a:xfrm>
            <a:off x="57150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5" name="Oval 43"/>
          <p:cNvSpPr>
            <a:spLocks noChangeArrowheads="1"/>
          </p:cNvSpPr>
          <p:nvPr/>
        </p:nvSpPr>
        <p:spPr bwMode="auto">
          <a:xfrm>
            <a:off x="57912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6" name="Oval 44"/>
          <p:cNvSpPr>
            <a:spLocks noChangeArrowheads="1"/>
          </p:cNvSpPr>
          <p:nvPr/>
        </p:nvSpPr>
        <p:spPr bwMode="auto">
          <a:xfrm>
            <a:off x="59436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7" name="Oval 45"/>
          <p:cNvSpPr>
            <a:spLocks noChangeArrowheads="1"/>
          </p:cNvSpPr>
          <p:nvPr/>
        </p:nvSpPr>
        <p:spPr bwMode="auto">
          <a:xfrm>
            <a:off x="64008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8" name="Oval 46"/>
          <p:cNvSpPr>
            <a:spLocks noChangeArrowheads="1"/>
          </p:cNvSpPr>
          <p:nvPr/>
        </p:nvSpPr>
        <p:spPr bwMode="auto">
          <a:xfrm>
            <a:off x="7239000" y="4114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59" name="Oval 47"/>
          <p:cNvSpPr>
            <a:spLocks noChangeArrowheads="1"/>
          </p:cNvSpPr>
          <p:nvPr/>
        </p:nvSpPr>
        <p:spPr bwMode="auto">
          <a:xfrm>
            <a:off x="7086600" y="4800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0" name="Oval 48"/>
          <p:cNvSpPr>
            <a:spLocks noChangeArrowheads="1"/>
          </p:cNvSpPr>
          <p:nvPr/>
        </p:nvSpPr>
        <p:spPr bwMode="auto">
          <a:xfrm>
            <a:off x="8001000" y="4495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1" name="Oval 49"/>
          <p:cNvSpPr>
            <a:spLocks noChangeArrowheads="1"/>
          </p:cNvSpPr>
          <p:nvPr/>
        </p:nvSpPr>
        <p:spPr bwMode="auto">
          <a:xfrm>
            <a:off x="7848600" y="5029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2" name="Oval 50"/>
          <p:cNvSpPr>
            <a:spLocks noChangeArrowheads="1"/>
          </p:cNvSpPr>
          <p:nvPr/>
        </p:nvSpPr>
        <p:spPr bwMode="auto">
          <a:xfrm>
            <a:off x="8382000" y="4343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3" name="Oval 51"/>
          <p:cNvSpPr>
            <a:spLocks noChangeArrowheads="1"/>
          </p:cNvSpPr>
          <p:nvPr/>
        </p:nvSpPr>
        <p:spPr bwMode="auto">
          <a:xfrm>
            <a:off x="54864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4" name="Oval 52"/>
          <p:cNvSpPr>
            <a:spLocks noChangeArrowheads="1"/>
          </p:cNvSpPr>
          <p:nvPr/>
        </p:nvSpPr>
        <p:spPr bwMode="auto">
          <a:xfrm>
            <a:off x="55626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5" name="Oval 53"/>
          <p:cNvSpPr>
            <a:spLocks noChangeArrowheads="1"/>
          </p:cNvSpPr>
          <p:nvPr/>
        </p:nvSpPr>
        <p:spPr bwMode="auto">
          <a:xfrm>
            <a:off x="5715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6" name="Oval 54"/>
          <p:cNvSpPr>
            <a:spLocks noChangeArrowheads="1"/>
          </p:cNvSpPr>
          <p:nvPr/>
        </p:nvSpPr>
        <p:spPr bwMode="auto">
          <a:xfrm>
            <a:off x="51816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7" name="Oval 55"/>
          <p:cNvSpPr>
            <a:spLocks noChangeArrowheads="1"/>
          </p:cNvSpPr>
          <p:nvPr/>
        </p:nvSpPr>
        <p:spPr bwMode="auto">
          <a:xfrm>
            <a:off x="50292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8" name="Oval 56"/>
          <p:cNvSpPr>
            <a:spLocks noChangeArrowheads="1"/>
          </p:cNvSpPr>
          <p:nvPr/>
        </p:nvSpPr>
        <p:spPr bwMode="auto">
          <a:xfrm>
            <a:off x="47244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69" name="Oval 57"/>
          <p:cNvSpPr>
            <a:spLocks noChangeArrowheads="1"/>
          </p:cNvSpPr>
          <p:nvPr/>
        </p:nvSpPr>
        <p:spPr bwMode="auto">
          <a:xfrm>
            <a:off x="3048000" y="4572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0" name="Oval 58"/>
          <p:cNvSpPr>
            <a:spLocks noChangeArrowheads="1"/>
          </p:cNvSpPr>
          <p:nvPr/>
        </p:nvSpPr>
        <p:spPr bwMode="auto">
          <a:xfrm>
            <a:off x="28956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1" name="Oval 59"/>
          <p:cNvSpPr>
            <a:spLocks noChangeArrowheads="1"/>
          </p:cNvSpPr>
          <p:nvPr/>
        </p:nvSpPr>
        <p:spPr bwMode="auto">
          <a:xfrm>
            <a:off x="2819400" y="4038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2" name="Oval 60"/>
          <p:cNvSpPr>
            <a:spLocks noChangeArrowheads="1"/>
          </p:cNvSpPr>
          <p:nvPr/>
        </p:nvSpPr>
        <p:spPr bwMode="auto">
          <a:xfrm>
            <a:off x="3200400" y="4267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3" name="Oval 61"/>
          <p:cNvSpPr>
            <a:spLocks noChangeArrowheads="1"/>
          </p:cNvSpPr>
          <p:nvPr/>
        </p:nvSpPr>
        <p:spPr bwMode="auto">
          <a:xfrm>
            <a:off x="30480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4" name="Oval 62"/>
          <p:cNvSpPr>
            <a:spLocks noChangeArrowheads="1"/>
          </p:cNvSpPr>
          <p:nvPr/>
        </p:nvSpPr>
        <p:spPr bwMode="auto">
          <a:xfrm>
            <a:off x="35052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5" name="Oval 63"/>
          <p:cNvSpPr>
            <a:spLocks noChangeArrowheads="1"/>
          </p:cNvSpPr>
          <p:nvPr/>
        </p:nvSpPr>
        <p:spPr bwMode="auto">
          <a:xfrm>
            <a:off x="34290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6" name="Oval 64"/>
          <p:cNvSpPr>
            <a:spLocks noChangeArrowheads="1"/>
          </p:cNvSpPr>
          <p:nvPr/>
        </p:nvSpPr>
        <p:spPr bwMode="auto">
          <a:xfrm>
            <a:off x="35814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7" name="Oval 65"/>
          <p:cNvSpPr>
            <a:spLocks noChangeArrowheads="1"/>
          </p:cNvSpPr>
          <p:nvPr/>
        </p:nvSpPr>
        <p:spPr bwMode="auto">
          <a:xfrm>
            <a:off x="3810000" y="3581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8" name="Oval 66"/>
          <p:cNvSpPr>
            <a:spLocks noChangeArrowheads="1"/>
          </p:cNvSpPr>
          <p:nvPr/>
        </p:nvSpPr>
        <p:spPr bwMode="auto">
          <a:xfrm>
            <a:off x="32766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79" name="Oval 67"/>
          <p:cNvSpPr>
            <a:spLocks noChangeArrowheads="1"/>
          </p:cNvSpPr>
          <p:nvPr/>
        </p:nvSpPr>
        <p:spPr bwMode="auto">
          <a:xfrm>
            <a:off x="30480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0" name="Oval 68"/>
          <p:cNvSpPr>
            <a:spLocks noChangeArrowheads="1"/>
          </p:cNvSpPr>
          <p:nvPr/>
        </p:nvSpPr>
        <p:spPr bwMode="auto">
          <a:xfrm>
            <a:off x="4191000" y="3733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1" name="Oval 69"/>
          <p:cNvSpPr>
            <a:spLocks noChangeArrowheads="1"/>
          </p:cNvSpPr>
          <p:nvPr/>
        </p:nvSpPr>
        <p:spPr bwMode="auto">
          <a:xfrm>
            <a:off x="44196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2" name="Oval 70"/>
          <p:cNvSpPr>
            <a:spLocks noChangeArrowheads="1"/>
          </p:cNvSpPr>
          <p:nvPr/>
        </p:nvSpPr>
        <p:spPr bwMode="auto">
          <a:xfrm>
            <a:off x="46482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3" name="Oval 71"/>
          <p:cNvSpPr>
            <a:spLocks noChangeArrowheads="1"/>
          </p:cNvSpPr>
          <p:nvPr/>
        </p:nvSpPr>
        <p:spPr bwMode="auto">
          <a:xfrm>
            <a:off x="4800600" y="37782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4" name="Oval 72"/>
          <p:cNvSpPr>
            <a:spLocks noChangeArrowheads="1"/>
          </p:cNvSpPr>
          <p:nvPr/>
        </p:nvSpPr>
        <p:spPr bwMode="auto">
          <a:xfrm>
            <a:off x="2667000" y="3962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5" name="Oval 73"/>
          <p:cNvSpPr>
            <a:spLocks noChangeArrowheads="1"/>
          </p:cNvSpPr>
          <p:nvPr/>
        </p:nvSpPr>
        <p:spPr bwMode="auto">
          <a:xfrm>
            <a:off x="2590800" y="385445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6" name="Oval 74"/>
          <p:cNvSpPr>
            <a:spLocks noChangeArrowheads="1"/>
          </p:cNvSpPr>
          <p:nvPr/>
        </p:nvSpPr>
        <p:spPr bwMode="auto">
          <a:xfrm>
            <a:off x="2514600" y="3886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7" name="Oval 75"/>
          <p:cNvSpPr>
            <a:spLocks noChangeArrowheads="1"/>
          </p:cNvSpPr>
          <p:nvPr/>
        </p:nvSpPr>
        <p:spPr bwMode="auto">
          <a:xfrm>
            <a:off x="24384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8" name="Oval 76"/>
          <p:cNvSpPr>
            <a:spLocks noChangeArrowheads="1"/>
          </p:cNvSpPr>
          <p:nvPr/>
        </p:nvSpPr>
        <p:spPr bwMode="auto">
          <a:xfrm>
            <a:off x="2667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89" name="Oval 77"/>
          <p:cNvSpPr>
            <a:spLocks noChangeArrowheads="1"/>
          </p:cNvSpPr>
          <p:nvPr/>
        </p:nvSpPr>
        <p:spPr bwMode="auto">
          <a:xfrm>
            <a:off x="2819400" y="3810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0" name="Oval 78"/>
          <p:cNvSpPr>
            <a:spLocks noChangeArrowheads="1"/>
          </p:cNvSpPr>
          <p:nvPr/>
        </p:nvSpPr>
        <p:spPr bwMode="auto">
          <a:xfrm>
            <a:off x="28956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1" name="Oval 79"/>
          <p:cNvSpPr>
            <a:spLocks noChangeArrowheads="1"/>
          </p:cNvSpPr>
          <p:nvPr/>
        </p:nvSpPr>
        <p:spPr bwMode="auto">
          <a:xfrm>
            <a:off x="2590800" y="3505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2" name="Oval 80"/>
          <p:cNvSpPr>
            <a:spLocks noChangeArrowheads="1"/>
          </p:cNvSpPr>
          <p:nvPr/>
        </p:nvSpPr>
        <p:spPr bwMode="auto">
          <a:xfrm>
            <a:off x="2743200" y="3429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3" name="Oval 81"/>
          <p:cNvSpPr>
            <a:spLocks noChangeArrowheads="1"/>
          </p:cNvSpPr>
          <p:nvPr/>
        </p:nvSpPr>
        <p:spPr bwMode="auto">
          <a:xfrm>
            <a:off x="2590800" y="3352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4" name="Oval 82"/>
          <p:cNvSpPr>
            <a:spLocks noChangeArrowheads="1"/>
          </p:cNvSpPr>
          <p:nvPr/>
        </p:nvSpPr>
        <p:spPr bwMode="auto">
          <a:xfrm>
            <a:off x="2743200" y="3276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5" name="Oval 83"/>
          <p:cNvSpPr>
            <a:spLocks noChangeArrowheads="1"/>
          </p:cNvSpPr>
          <p:nvPr/>
        </p:nvSpPr>
        <p:spPr bwMode="auto">
          <a:xfrm>
            <a:off x="28956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6" name="Oval 84"/>
          <p:cNvSpPr>
            <a:spLocks noChangeArrowheads="1"/>
          </p:cNvSpPr>
          <p:nvPr/>
        </p:nvSpPr>
        <p:spPr bwMode="auto">
          <a:xfrm>
            <a:off x="22860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7" name="Oval 85"/>
          <p:cNvSpPr>
            <a:spLocks noChangeArrowheads="1"/>
          </p:cNvSpPr>
          <p:nvPr/>
        </p:nvSpPr>
        <p:spPr bwMode="auto">
          <a:xfrm>
            <a:off x="2209800" y="2971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8" name="Oval 86"/>
          <p:cNvSpPr>
            <a:spLocks noChangeArrowheads="1"/>
          </p:cNvSpPr>
          <p:nvPr/>
        </p:nvSpPr>
        <p:spPr bwMode="auto">
          <a:xfrm>
            <a:off x="21336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8999" name="Oval 87"/>
          <p:cNvSpPr>
            <a:spLocks noChangeArrowheads="1"/>
          </p:cNvSpPr>
          <p:nvPr/>
        </p:nvSpPr>
        <p:spPr bwMode="auto">
          <a:xfrm>
            <a:off x="2286000" y="2819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0" name="Oval 88"/>
          <p:cNvSpPr>
            <a:spLocks noChangeArrowheads="1"/>
          </p:cNvSpPr>
          <p:nvPr/>
        </p:nvSpPr>
        <p:spPr bwMode="auto">
          <a:xfrm>
            <a:off x="21336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1" name="Oval 89"/>
          <p:cNvSpPr>
            <a:spLocks noChangeArrowheads="1"/>
          </p:cNvSpPr>
          <p:nvPr/>
        </p:nvSpPr>
        <p:spPr bwMode="auto">
          <a:xfrm>
            <a:off x="2057400" y="2590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2" name="Oval 90"/>
          <p:cNvSpPr>
            <a:spLocks noChangeArrowheads="1"/>
          </p:cNvSpPr>
          <p:nvPr/>
        </p:nvSpPr>
        <p:spPr bwMode="auto">
          <a:xfrm>
            <a:off x="20574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3" name="Oval 91"/>
          <p:cNvSpPr>
            <a:spLocks noChangeArrowheads="1"/>
          </p:cNvSpPr>
          <p:nvPr/>
        </p:nvSpPr>
        <p:spPr bwMode="auto">
          <a:xfrm>
            <a:off x="17526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4" name="Oval 92"/>
          <p:cNvSpPr>
            <a:spLocks noChangeArrowheads="1"/>
          </p:cNvSpPr>
          <p:nvPr/>
        </p:nvSpPr>
        <p:spPr bwMode="auto">
          <a:xfrm>
            <a:off x="4648200" y="5105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5" name="Oval 93"/>
          <p:cNvSpPr>
            <a:spLocks noChangeArrowheads="1"/>
          </p:cNvSpPr>
          <p:nvPr/>
        </p:nvSpPr>
        <p:spPr bwMode="auto">
          <a:xfrm>
            <a:off x="6477000" y="2971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6" name="Oval 94"/>
          <p:cNvSpPr>
            <a:spLocks noChangeArrowheads="1"/>
          </p:cNvSpPr>
          <p:nvPr/>
        </p:nvSpPr>
        <p:spPr bwMode="auto">
          <a:xfrm>
            <a:off x="60198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7" name="Oval 95"/>
          <p:cNvSpPr>
            <a:spLocks noChangeArrowheads="1"/>
          </p:cNvSpPr>
          <p:nvPr/>
        </p:nvSpPr>
        <p:spPr bwMode="auto">
          <a:xfrm>
            <a:off x="5334000" y="3657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8" name="Oval 96"/>
          <p:cNvSpPr>
            <a:spLocks noChangeArrowheads="1"/>
          </p:cNvSpPr>
          <p:nvPr/>
        </p:nvSpPr>
        <p:spPr bwMode="auto">
          <a:xfrm>
            <a:off x="6629400" y="2514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09" name="Oval 97"/>
          <p:cNvSpPr>
            <a:spLocks noChangeArrowheads="1"/>
          </p:cNvSpPr>
          <p:nvPr/>
        </p:nvSpPr>
        <p:spPr bwMode="auto">
          <a:xfrm>
            <a:off x="6324600" y="2209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0" name="Oval 98"/>
          <p:cNvSpPr>
            <a:spLocks noChangeArrowheads="1"/>
          </p:cNvSpPr>
          <p:nvPr/>
        </p:nvSpPr>
        <p:spPr bwMode="auto">
          <a:xfrm>
            <a:off x="60960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1" name="Oval 99"/>
          <p:cNvSpPr>
            <a:spLocks noChangeArrowheads="1"/>
          </p:cNvSpPr>
          <p:nvPr/>
        </p:nvSpPr>
        <p:spPr bwMode="auto">
          <a:xfrm>
            <a:off x="53340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2" name="Oval 100"/>
          <p:cNvSpPr>
            <a:spLocks noChangeArrowheads="1"/>
          </p:cNvSpPr>
          <p:nvPr/>
        </p:nvSpPr>
        <p:spPr bwMode="auto">
          <a:xfrm>
            <a:off x="5562600" y="198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3" name="Oval 101"/>
          <p:cNvSpPr>
            <a:spLocks noChangeArrowheads="1"/>
          </p:cNvSpPr>
          <p:nvPr/>
        </p:nvSpPr>
        <p:spPr bwMode="auto">
          <a:xfrm>
            <a:off x="5410200" y="1981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4" name="Oval 102"/>
          <p:cNvSpPr>
            <a:spLocks noChangeArrowheads="1"/>
          </p:cNvSpPr>
          <p:nvPr/>
        </p:nvSpPr>
        <p:spPr bwMode="auto">
          <a:xfrm>
            <a:off x="5715000" y="1828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5" name="Oval 103"/>
          <p:cNvSpPr>
            <a:spLocks noChangeArrowheads="1"/>
          </p:cNvSpPr>
          <p:nvPr/>
        </p:nvSpPr>
        <p:spPr bwMode="auto">
          <a:xfrm>
            <a:off x="4953000" y="2438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6" name="Oval 104"/>
          <p:cNvSpPr>
            <a:spLocks noChangeArrowheads="1"/>
          </p:cNvSpPr>
          <p:nvPr/>
        </p:nvSpPr>
        <p:spPr bwMode="auto">
          <a:xfrm>
            <a:off x="5791200" y="1066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7" name="Oval 105"/>
          <p:cNvSpPr>
            <a:spLocks noChangeArrowheads="1"/>
          </p:cNvSpPr>
          <p:nvPr/>
        </p:nvSpPr>
        <p:spPr bwMode="auto">
          <a:xfrm>
            <a:off x="4343400" y="2057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8" name="Oval 106"/>
          <p:cNvSpPr>
            <a:spLocks noChangeArrowheads="1"/>
          </p:cNvSpPr>
          <p:nvPr/>
        </p:nvSpPr>
        <p:spPr bwMode="auto">
          <a:xfrm>
            <a:off x="3962400" y="1676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19" name="Oval 107"/>
          <p:cNvSpPr>
            <a:spLocks noChangeArrowheads="1"/>
          </p:cNvSpPr>
          <p:nvPr/>
        </p:nvSpPr>
        <p:spPr bwMode="auto">
          <a:xfrm>
            <a:off x="42672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0" name="Oval 108"/>
          <p:cNvSpPr>
            <a:spLocks noChangeArrowheads="1"/>
          </p:cNvSpPr>
          <p:nvPr/>
        </p:nvSpPr>
        <p:spPr bwMode="auto">
          <a:xfrm>
            <a:off x="4495800" y="2743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1" name="Oval 109"/>
          <p:cNvSpPr>
            <a:spLocks noChangeArrowheads="1"/>
          </p:cNvSpPr>
          <p:nvPr/>
        </p:nvSpPr>
        <p:spPr bwMode="auto">
          <a:xfrm>
            <a:off x="4572000" y="2667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2" name="Oval 110"/>
          <p:cNvSpPr>
            <a:spLocks noChangeArrowheads="1"/>
          </p:cNvSpPr>
          <p:nvPr/>
        </p:nvSpPr>
        <p:spPr bwMode="auto">
          <a:xfrm>
            <a:off x="44958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3" name="Oval 111"/>
          <p:cNvSpPr>
            <a:spLocks noChangeArrowheads="1"/>
          </p:cNvSpPr>
          <p:nvPr/>
        </p:nvSpPr>
        <p:spPr bwMode="auto">
          <a:xfrm>
            <a:off x="4267200" y="2895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4" name="Oval 112"/>
          <p:cNvSpPr>
            <a:spLocks noChangeArrowheads="1"/>
          </p:cNvSpPr>
          <p:nvPr/>
        </p:nvSpPr>
        <p:spPr bwMode="auto">
          <a:xfrm>
            <a:off x="41910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5" name="Oval 113"/>
          <p:cNvSpPr>
            <a:spLocks noChangeArrowheads="1"/>
          </p:cNvSpPr>
          <p:nvPr/>
        </p:nvSpPr>
        <p:spPr bwMode="auto">
          <a:xfrm>
            <a:off x="40386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6" name="Oval 114"/>
          <p:cNvSpPr>
            <a:spLocks noChangeArrowheads="1"/>
          </p:cNvSpPr>
          <p:nvPr/>
        </p:nvSpPr>
        <p:spPr bwMode="auto">
          <a:xfrm>
            <a:off x="4267200" y="31242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7" name="Oval 115"/>
          <p:cNvSpPr>
            <a:spLocks noChangeArrowheads="1"/>
          </p:cNvSpPr>
          <p:nvPr/>
        </p:nvSpPr>
        <p:spPr bwMode="auto">
          <a:xfrm>
            <a:off x="4419600" y="32004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8" name="Oval 116"/>
          <p:cNvSpPr>
            <a:spLocks noChangeArrowheads="1"/>
          </p:cNvSpPr>
          <p:nvPr/>
        </p:nvSpPr>
        <p:spPr bwMode="auto">
          <a:xfrm>
            <a:off x="4648200" y="32766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29" name="Oval 117"/>
          <p:cNvSpPr>
            <a:spLocks noChangeArrowheads="1"/>
          </p:cNvSpPr>
          <p:nvPr/>
        </p:nvSpPr>
        <p:spPr bwMode="auto">
          <a:xfrm>
            <a:off x="4724400" y="33528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30" name="Oval 118"/>
          <p:cNvSpPr>
            <a:spLocks noChangeArrowheads="1"/>
          </p:cNvSpPr>
          <p:nvPr/>
        </p:nvSpPr>
        <p:spPr bwMode="auto">
          <a:xfrm>
            <a:off x="5029200" y="3429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31" name="Oval 119"/>
          <p:cNvSpPr>
            <a:spLocks noChangeArrowheads="1"/>
          </p:cNvSpPr>
          <p:nvPr/>
        </p:nvSpPr>
        <p:spPr bwMode="auto">
          <a:xfrm>
            <a:off x="5105400" y="3048000"/>
            <a:ext cx="107950" cy="107950"/>
          </a:xfrm>
          <a:prstGeom prst="ellipse">
            <a:avLst/>
          </a:prstGeom>
          <a:solidFill>
            <a:srgbClr val="FFFF00"/>
          </a:solidFill>
          <a:ln w="9525">
            <a:solidFill>
              <a:srgbClr val="FFFF66"/>
            </a:solidFill>
            <a:round/>
            <a:headEnd/>
            <a:tailEnd/>
          </a:ln>
        </p:spPr>
        <p:txBody>
          <a:bodyPr wrap="none" anchor="ctr"/>
          <a:lstStyle/>
          <a:p>
            <a:endParaRPr lang="el-GR" sz="1800" dirty="0"/>
          </a:p>
        </p:txBody>
      </p:sp>
      <p:sp>
        <p:nvSpPr>
          <p:cNvPr id="39032" name="Text Box 120"/>
          <p:cNvSpPr txBox="1">
            <a:spLocks noChangeArrowheads="1"/>
          </p:cNvSpPr>
          <p:nvPr/>
        </p:nvSpPr>
        <p:spPr bwMode="auto">
          <a:xfrm>
            <a:off x="735013" y="5351463"/>
            <a:ext cx="3048000" cy="641350"/>
          </a:xfrm>
          <a:prstGeom prst="rect">
            <a:avLst/>
          </a:prstGeom>
          <a:noFill/>
          <a:ln w="9525" algn="ctr">
            <a:noFill/>
            <a:miter lim="800000"/>
            <a:headEnd/>
            <a:tailEnd/>
          </a:ln>
        </p:spPr>
        <p:txBody>
          <a:bodyPr lIns="91413" tIns="45706" rIns="91413" bIns="45706">
            <a:spAutoFit/>
          </a:bodyPr>
          <a:lstStyle/>
          <a:p>
            <a:pPr defTabSz="912813">
              <a:spcBef>
                <a:spcPct val="50000"/>
              </a:spcBef>
            </a:pPr>
            <a:r>
              <a:rPr lang="en-US" sz="1800" dirty="0">
                <a:solidFill>
                  <a:srgbClr val="FF0000"/>
                </a:solidFill>
                <a:latin typeface="Tahoma" pitchFamily="34" charset="0"/>
              </a:rPr>
              <a:t>Surveying the lighthouses network</a:t>
            </a:r>
          </a:p>
        </p:txBody>
      </p:sp>
      <p:sp>
        <p:nvSpPr>
          <p:cNvPr id="39033" name="Text Box 121"/>
          <p:cNvSpPr txBox="1">
            <a:spLocks noChangeArrowheads="1"/>
          </p:cNvSpPr>
          <p:nvPr/>
        </p:nvSpPr>
        <p:spPr bwMode="auto">
          <a:xfrm>
            <a:off x="838200" y="685800"/>
            <a:ext cx="3962400" cy="488950"/>
          </a:xfrm>
          <a:prstGeom prst="rect">
            <a:avLst/>
          </a:prstGeom>
          <a:noFill/>
          <a:ln w="9525">
            <a:noFill/>
            <a:miter lim="800000"/>
            <a:headEnd/>
            <a:tailEnd/>
          </a:ln>
        </p:spPr>
        <p:txBody>
          <a:bodyPr lIns="91413" tIns="45706" rIns="91413" bIns="45706">
            <a:spAutoFit/>
          </a:bodyPr>
          <a:lstStyle/>
          <a:p>
            <a:pPr defTabSz="912813">
              <a:spcBef>
                <a:spcPct val="50000"/>
              </a:spcBef>
            </a:pPr>
            <a:r>
              <a:rPr lang="en-US" sz="2600" b="1" dirty="0">
                <a:solidFill>
                  <a:srgbClr val="FF9933"/>
                </a:solidFill>
                <a:latin typeface="Tahoma" pitchFamily="34" charset="0"/>
              </a:rPr>
              <a:t>LIGHTHOUSES</a:t>
            </a:r>
          </a:p>
        </p:txBody>
      </p:sp>
      <p:sp>
        <p:nvSpPr>
          <p:cNvPr id="39034" name="Rectangle 122"/>
          <p:cNvSpPr>
            <a:spLocks noChangeArrowheads="1"/>
          </p:cNvSpPr>
          <p:nvPr/>
        </p:nvSpPr>
        <p:spPr bwMode="auto">
          <a:xfrm rot="-1365038">
            <a:off x="1943100" y="2220913"/>
            <a:ext cx="874713" cy="2784475"/>
          </a:xfrm>
          <a:prstGeom prst="rect">
            <a:avLst/>
          </a:prstGeom>
          <a:noFill/>
          <a:ln w="38100">
            <a:solidFill>
              <a:srgbClr val="CC0000"/>
            </a:solidFill>
            <a:miter lim="800000"/>
            <a:headEnd/>
            <a:tailEnd/>
          </a:ln>
        </p:spPr>
        <p:txBody>
          <a:bodyPr wrap="none" anchor="ctr"/>
          <a:lstStyle/>
          <a:p>
            <a:endParaRPr lang="el-GR" sz="1800" dirty="0"/>
          </a:p>
        </p:txBody>
      </p:sp>
      <p:sp>
        <p:nvSpPr>
          <p:cNvPr id="39035" name="Rectangle 123"/>
          <p:cNvSpPr>
            <a:spLocks noChangeArrowheads="1"/>
          </p:cNvSpPr>
          <p:nvPr/>
        </p:nvSpPr>
        <p:spPr bwMode="auto">
          <a:xfrm rot="-1365038">
            <a:off x="4494213" y="5086350"/>
            <a:ext cx="373062" cy="782638"/>
          </a:xfrm>
          <a:prstGeom prst="rect">
            <a:avLst/>
          </a:prstGeom>
          <a:noFill/>
          <a:ln w="38100">
            <a:solidFill>
              <a:srgbClr val="CC0000"/>
            </a:solidFill>
            <a:miter lim="800000"/>
            <a:headEnd/>
            <a:tailEnd/>
          </a:ln>
        </p:spPr>
        <p:txBody>
          <a:bodyPr wrap="none" anchor="ctr"/>
          <a:lstStyle/>
          <a:p>
            <a:endParaRPr lang="el-GR" sz="1800" dirty="0"/>
          </a:p>
        </p:txBody>
      </p:sp>
      <p:sp>
        <p:nvSpPr>
          <p:cNvPr id="39036" name="Rectangle 124"/>
          <p:cNvSpPr>
            <a:spLocks noChangeArrowheads="1"/>
          </p:cNvSpPr>
          <p:nvPr/>
        </p:nvSpPr>
        <p:spPr bwMode="auto">
          <a:xfrm rot="-1049999">
            <a:off x="5932488" y="1658938"/>
            <a:ext cx="1081087" cy="2428875"/>
          </a:xfrm>
          <a:prstGeom prst="rect">
            <a:avLst/>
          </a:prstGeom>
          <a:noFill/>
          <a:ln w="38100">
            <a:solidFill>
              <a:srgbClr val="FFFF00"/>
            </a:solidFill>
            <a:miter lim="800000"/>
            <a:headEnd/>
            <a:tailEnd/>
          </a:ln>
        </p:spPr>
        <p:txBody>
          <a:bodyPr wrap="none" anchor="ctr"/>
          <a:lstStyle/>
          <a:p>
            <a:endParaRPr lang="el-GR" sz="1800" dirty="0"/>
          </a:p>
        </p:txBody>
      </p:sp>
      <p:sp>
        <p:nvSpPr>
          <p:cNvPr id="39037" name="Rectangle 126"/>
          <p:cNvSpPr>
            <a:spLocks noChangeArrowheads="1"/>
          </p:cNvSpPr>
          <p:nvPr/>
        </p:nvSpPr>
        <p:spPr bwMode="auto">
          <a:xfrm>
            <a:off x="4643438" y="5516563"/>
            <a:ext cx="2736850" cy="1008062"/>
          </a:xfrm>
          <a:prstGeom prst="rect">
            <a:avLst/>
          </a:prstGeom>
          <a:noFill/>
          <a:ln w="38100" algn="ctr">
            <a:solidFill>
              <a:srgbClr val="FFFF00"/>
            </a:solidFill>
            <a:miter lim="800000"/>
            <a:headEnd/>
            <a:tailEnd/>
          </a:ln>
        </p:spPr>
        <p:txBody>
          <a:bodyPr wrap="none" anchor="ctr"/>
          <a:lstStyle/>
          <a:p>
            <a:endParaRPr lang="el-GR" sz="1800" dirty="0"/>
          </a:p>
        </p:txBody>
      </p:sp>
      <p:sp>
        <p:nvSpPr>
          <p:cNvPr id="39038" name="Rectangle 127"/>
          <p:cNvSpPr>
            <a:spLocks noChangeArrowheads="1"/>
          </p:cNvSpPr>
          <p:nvPr/>
        </p:nvSpPr>
        <p:spPr bwMode="auto">
          <a:xfrm>
            <a:off x="3851275" y="1557338"/>
            <a:ext cx="2089150" cy="719137"/>
          </a:xfrm>
          <a:prstGeom prst="rect">
            <a:avLst/>
          </a:prstGeom>
          <a:noFill/>
          <a:ln w="38100" algn="ctr">
            <a:solidFill>
              <a:srgbClr val="FFFF00"/>
            </a:solidFill>
            <a:miter lim="800000"/>
            <a:headEnd/>
            <a:tailEnd/>
          </a:ln>
        </p:spPr>
        <p:txBody>
          <a:bodyPr wrap="none" anchor="ctr"/>
          <a:lstStyle/>
          <a:p>
            <a:endParaRPr lang="el-GR" sz="1800" dirty="0"/>
          </a:p>
        </p:txBody>
      </p:sp>
      <p:sp>
        <p:nvSpPr>
          <p:cNvPr id="39039" name="Rectangle 129"/>
          <p:cNvSpPr>
            <a:spLocks noChangeArrowheads="1"/>
          </p:cNvSpPr>
          <p:nvPr/>
        </p:nvSpPr>
        <p:spPr bwMode="auto">
          <a:xfrm>
            <a:off x="4284663" y="3429000"/>
            <a:ext cx="2592387" cy="1655763"/>
          </a:xfrm>
          <a:prstGeom prst="rect">
            <a:avLst/>
          </a:prstGeom>
          <a:noFill/>
          <a:ln w="38100" algn="ctr">
            <a:solidFill>
              <a:srgbClr val="6699FF"/>
            </a:solidFill>
            <a:miter lim="800000"/>
            <a:headEnd/>
            <a:tailEnd/>
          </a:ln>
        </p:spPr>
        <p:txBody>
          <a:bodyPr wrap="none" anchor="ctr"/>
          <a:lstStyle/>
          <a:p>
            <a:endParaRPr lang="el-GR" sz="1800" dirty="0"/>
          </a:p>
        </p:txBody>
      </p:sp>
      <p:sp>
        <p:nvSpPr>
          <p:cNvPr id="39040" name="Rectangle 130"/>
          <p:cNvSpPr>
            <a:spLocks noChangeArrowheads="1"/>
          </p:cNvSpPr>
          <p:nvPr/>
        </p:nvSpPr>
        <p:spPr bwMode="auto">
          <a:xfrm>
            <a:off x="3995738" y="2349500"/>
            <a:ext cx="1512887" cy="1366838"/>
          </a:xfrm>
          <a:prstGeom prst="rect">
            <a:avLst/>
          </a:prstGeom>
          <a:noFill/>
          <a:ln w="38100" algn="ctr">
            <a:solidFill>
              <a:srgbClr val="6699FF"/>
            </a:solidFill>
            <a:miter lim="800000"/>
            <a:headEnd/>
            <a:tailEnd/>
          </a:ln>
        </p:spPr>
        <p:txBody>
          <a:bodyPr wrap="none" anchor="ctr"/>
          <a:lstStyle/>
          <a:p>
            <a:endParaRPr lang="el-GR" sz="1800" dirty="0"/>
          </a:p>
        </p:txBody>
      </p:sp>
      <p:sp>
        <p:nvSpPr>
          <p:cNvPr id="39041" name="Rectangle 131"/>
          <p:cNvSpPr>
            <a:spLocks noChangeArrowheads="1"/>
          </p:cNvSpPr>
          <p:nvPr/>
        </p:nvSpPr>
        <p:spPr bwMode="auto">
          <a:xfrm rot="1163265">
            <a:off x="2524125" y="3281363"/>
            <a:ext cx="1800225" cy="722312"/>
          </a:xfrm>
          <a:prstGeom prst="rect">
            <a:avLst/>
          </a:prstGeom>
          <a:noFill/>
          <a:ln w="38100" algn="ctr">
            <a:solidFill>
              <a:srgbClr val="6699FF"/>
            </a:solidFill>
            <a:miter lim="800000"/>
            <a:headEnd/>
            <a:tailEnd/>
          </a:ln>
        </p:spPr>
        <p:txBody>
          <a:bodyPr wrap="none" anchor="ctr"/>
          <a:lstStyle/>
          <a:p>
            <a:endParaRPr lang="el-GR" sz="1800" dirty="0"/>
          </a:p>
        </p:txBody>
      </p:sp>
      <p:sp>
        <p:nvSpPr>
          <p:cNvPr id="39042" name="Rectangle 132"/>
          <p:cNvSpPr>
            <a:spLocks noChangeArrowheads="1"/>
          </p:cNvSpPr>
          <p:nvPr/>
        </p:nvSpPr>
        <p:spPr bwMode="auto">
          <a:xfrm rot="3043107">
            <a:off x="2817019" y="4098131"/>
            <a:ext cx="1898650" cy="1023938"/>
          </a:xfrm>
          <a:prstGeom prst="rect">
            <a:avLst/>
          </a:prstGeom>
          <a:noFill/>
          <a:ln w="38100" algn="ctr">
            <a:solidFill>
              <a:srgbClr val="6699FF"/>
            </a:solidFill>
            <a:miter lim="800000"/>
            <a:headEnd/>
            <a:tailEnd/>
          </a:ln>
        </p:spPr>
        <p:txBody>
          <a:bodyPr wrap="none" anchor="ctr"/>
          <a:lstStyle/>
          <a:p>
            <a:endParaRPr lang="el-GR" sz="1800" dirty="0"/>
          </a:p>
        </p:txBody>
      </p:sp>
      <p:sp>
        <p:nvSpPr>
          <p:cNvPr id="39043" name="Rectangle 133"/>
          <p:cNvSpPr>
            <a:spLocks noChangeArrowheads="1"/>
          </p:cNvSpPr>
          <p:nvPr/>
        </p:nvSpPr>
        <p:spPr bwMode="auto">
          <a:xfrm>
            <a:off x="5651500" y="981075"/>
            <a:ext cx="360363" cy="287338"/>
          </a:xfrm>
          <a:prstGeom prst="rect">
            <a:avLst/>
          </a:prstGeom>
          <a:noFill/>
          <a:ln w="38100" algn="ctr">
            <a:solidFill>
              <a:srgbClr val="6699FF"/>
            </a:solidFill>
            <a:miter lim="800000"/>
            <a:headEnd/>
            <a:tailEnd/>
          </a:ln>
        </p:spPr>
        <p:txBody>
          <a:bodyPr wrap="none" anchor="ctr"/>
          <a:lstStyle/>
          <a:p>
            <a:endParaRPr lang="el-GR" sz="1800" dirty="0"/>
          </a:p>
        </p:txBody>
      </p:sp>
      <p:sp>
        <p:nvSpPr>
          <p:cNvPr id="39044" name="Rectangle 134"/>
          <p:cNvSpPr>
            <a:spLocks noChangeArrowheads="1"/>
          </p:cNvSpPr>
          <p:nvPr/>
        </p:nvSpPr>
        <p:spPr bwMode="auto">
          <a:xfrm>
            <a:off x="7019925" y="4005263"/>
            <a:ext cx="1584325" cy="1439862"/>
          </a:xfrm>
          <a:prstGeom prst="rect">
            <a:avLst/>
          </a:prstGeom>
          <a:noFill/>
          <a:ln w="38100" algn="ctr">
            <a:solidFill>
              <a:srgbClr val="00CC66"/>
            </a:solidFill>
            <a:miter lim="800000"/>
            <a:headEnd/>
            <a:tailEnd/>
          </a:ln>
        </p:spPr>
        <p:txBody>
          <a:bodyPr wrap="none" anchor="ctr"/>
          <a:lstStyle/>
          <a:p>
            <a:endParaRPr lang="el-GR" sz="1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698214" y="328953"/>
            <a:ext cx="7863050" cy="549381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lang="en-US" b="1" dirty="0" smtClean="0">
                <a:solidFill>
                  <a:srgbClr val="FF0000"/>
                </a:solidFill>
                <a:latin typeface="Tahoma" pitchFamily="34" charset="0"/>
              </a:rPr>
              <a:t>Program schedule</a:t>
            </a:r>
            <a:endParaRPr lang="el-GR" b="1" dirty="0" smtClean="0">
              <a:solidFill>
                <a:srgbClr val="FF0000"/>
              </a:solidFill>
              <a:latin typeface="Tahoma" pitchFamily="34" charset="0"/>
            </a:endParaRPr>
          </a:p>
          <a:p>
            <a:pPr lvl="0" algn="just" eaLnBrk="0" fontAlgn="base" hangingPunct="0">
              <a:lnSpc>
                <a:spcPct val="150000"/>
              </a:lnSpc>
              <a:spcBef>
                <a:spcPct val="0"/>
              </a:spcBef>
              <a:spcAft>
                <a:spcPct val="0"/>
              </a:spcAft>
            </a:pPr>
            <a:r>
              <a:rPr lang="en-US" b="1" dirty="0" smtClean="0">
                <a:solidFill>
                  <a:srgbClr val="FF0000"/>
                </a:solidFill>
                <a:latin typeface="Tahoma" pitchFamily="34" charset="0"/>
              </a:rPr>
              <a:t>Monday </a:t>
            </a:r>
            <a:r>
              <a:rPr lang="en-GB" b="1" dirty="0" smtClean="0">
                <a:solidFill>
                  <a:srgbClr val="FF0000"/>
                </a:solidFill>
                <a:latin typeface="Tahoma" pitchFamily="34" charset="0"/>
              </a:rPr>
              <a:t> </a:t>
            </a:r>
            <a:r>
              <a:rPr lang="en-GB" b="1" dirty="0" smtClean="0">
                <a:solidFill>
                  <a:srgbClr val="FF0000"/>
                </a:solidFill>
                <a:latin typeface="Tahoma" pitchFamily="34" charset="0"/>
              </a:rPr>
              <a:t>(Laskaridis Foundation or </a:t>
            </a:r>
            <a:r>
              <a:rPr lang="en-US" b="1" dirty="0" smtClean="0">
                <a:solidFill>
                  <a:srgbClr val="FF0000"/>
                </a:solidFill>
                <a:latin typeface="Tahoma" pitchFamily="34" charset="0"/>
              </a:rPr>
              <a:t>Maritime </a:t>
            </a:r>
            <a:r>
              <a:rPr lang="en-US" b="1" dirty="0" smtClean="0">
                <a:solidFill>
                  <a:srgbClr val="FF0000"/>
                </a:solidFill>
                <a:latin typeface="Tahoma" pitchFamily="34" charset="0"/>
              </a:rPr>
              <a:t>Museum</a:t>
            </a:r>
            <a:r>
              <a:rPr lang="en-GB" b="1" dirty="0" smtClean="0">
                <a:solidFill>
                  <a:srgbClr val="FF0000"/>
                </a:solidFill>
                <a:latin typeface="Tahoma" pitchFamily="34" charset="0"/>
              </a:rPr>
              <a:t>)</a:t>
            </a:r>
          </a:p>
          <a:p>
            <a:pPr lvl="0" algn="just" eaLnBrk="0" fontAlgn="base" hangingPunct="0">
              <a:lnSpc>
                <a:spcPct val="150000"/>
              </a:lnSpc>
              <a:spcBef>
                <a:spcPct val="0"/>
              </a:spcBef>
              <a:spcAft>
                <a:spcPct val="0"/>
              </a:spcAft>
            </a:pPr>
            <a:r>
              <a:rPr lang="en-US" b="1" dirty="0" smtClean="0">
                <a:solidFill>
                  <a:srgbClr val="FF0000"/>
                </a:solidFill>
                <a:latin typeface="Tahoma" pitchFamily="34" charset="0"/>
              </a:rPr>
              <a:t>16:00-18:00       Registration</a:t>
            </a:r>
            <a:r>
              <a:rPr lang="en-GB" b="1" dirty="0" smtClean="0">
                <a:solidFill>
                  <a:srgbClr val="FF0000"/>
                </a:solidFill>
                <a:latin typeface="Tahoma" pitchFamily="34" charset="0"/>
              </a:rPr>
              <a:t>,</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GB" b="1" dirty="0" smtClean="0">
                <a:solidFill>
                  <a:srgbClr val="FF0000"/>
                </a:solidFill>
                <a:latin typeface="Tahoma" pitchFamily="34" charset="0"/>
              </a:rPr>
              <a:t>18:00-21:00	 Greetings, exhibitions opening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Event</a:t>
            </a:r>
            <a:r>
              <a:rPr lang="en-GB" b="1" dirty="0" smtClean="0">
                <a:solidFill>
                  <a:srgbClr val="FF0000"/>
                </a:solidFill>
                <a:latin typeface="Tahoma" pitchFamily="34" charset="0"/>
              </a:rPr>
              <a:t>:  </a:t>
            </a:r>
            <a:r>
              <a:rPr lang="en-US" b="1" dirty="0" smtClean="0">
                <a:solidFill>
                  <a:srgbClr val="FF0000"/>
                </a:solidFill>
                <a:latin typeface="Tahoma" pitchFamily="34" charset="0"/>
              </a:rPr>
              <a:t>Navy Orchestra</a:t>
            </a:r>
            <a:r>
              <a:rPr lang="en-GB" b="1" dirty="0" smtClean="0">
                <a:solidFill>
                  <a:srgbClr val="FF0000"/>
                </a:solidFill>
                <a:latin typeface="Tahoma" pitchFamily="34" charset="0"/>
              </a:rPr>
              <a:t>, </a:t>
            </a:r>
            <a:r>
              <a:rPr lang="en-US" b="1" dirty="0" smtClean="0">
                <a:solidFill>
                  <a:srgbClr val="FF0000"/>
                </a:solidFill>
                <a:latin typeface="Tahoma" pitchFamily="34" charset="0"/>
              </a:rPr>
              <a:t>reception</a:t>
            </a:r>
            <a:r>
              <a:rPr lang="en-GB" b="1" dirty="0" smtClean="0">
                <a:solidFill>
                  <a:srgbClr val="FF0000"/>
                </a:solidFill>
                <a:latin typeface="Tahoma" pitchFamily="34" charset="0"/>
              </a:rPr>
              <a:t> (Hellenic Lighthouse Service)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Greetings</a:t>
            </a:r>
            <a:r>
              <a:rPr lang="el-GR" b="1" dirty="0" smtClean="0">
                <a:solidFill>
                  <a:srgbClr val="FF0000"/>
                </a:solidFill>
                <a:latin typeface="Tahoma" pitchFamily="34" charset="0"/>
              </a:rPr>
              <a:t>:	1. </a:t>
            </a:r>
            <a:r>
              <a:rPr lang="en-US" b="1" dirty="0" smtClean="0">
                <a:solidFill>
                  <a:srgbClr val="FF0000"/>
                </a:solidFill>
                <a:latin typeface="Tahoma" pitchFamily="34" charset="0"/>
              </a:rPr>
              <a:t>Hellenic Navy Representative</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		</a:t>
            </a:r>
            <a:r>
              <a:rPr lang="en-GB" b="1" dirty="0" smtClean="0">
                <a:solidFill>
                  <a:srgbClr val="FF0000"/>
                </a:solidFill>
                <a:latin typeface="Tahoma" pitchFamily="34" charset="0"/>
              </a:rPr>
              <a:t>2. Director of the Hellenic Lighthouse Service</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GB" b="1" dirty="0" smtClean="0">
                <a:solidFill>
                  <a:srgbClr val="FF0000"/>
                </a:solidFill>
                <a:latin typeface="Tahoma" pitchFamily="34" charset="0"/>
              </a:rPr>
              <a:t>		</a:t>
            </a:r>
            <a:r>
              <a:rPr lang="el-GR" b="1" dirty="0" smtClean="0">
                <a:solidFill>
                  <a:srgbClr val="FF0000"/>
                </a:solidFill>
                <a:latin typeface="Tahoma" pitchFamily="34" charset="0"/>
              </a:rPr>
              <a:t>3. </a:t>
            </a:r>
            <a:r>
              <a:rPr lang="en-US" b="1" dirty="0" smtClean="0">
                <a:solidFill>
                  <a:srgbClr val="FF0000"/>
                </a:solidFill>
                <a:latin typeface="Tahoma" pitchFamily="34" charset="0"/>
              </a:rPr>
              <a:t>Bob McIntosh</a:t>
            </a:r>
            <a:r>
              <a:rPr lang="el-GR" b="1" dirty="0" smtClean="0">
                <a:solidFill>
                  <a:srgbClr val="FF0000"/>
                </a:solidFill>
                <a:latin typeface="Tahoma" pitchFamily="34" charset="0"/>
              </a:rPr>
              <a:t>, </a:t>
            </a:r>
            <a:r>
              <a:rPr lang="en-US" b="1" dirty="0" smtClean="0">
                <a:solidFill>
                  <a:srgbClr val="FF0000"/>
                </a:solidFill>
                <a:latin typeface="Tahoma" pitchFamily="34" charset="0"/>
              </a:rPr>
              <a:t>IALA</a:t>
            </a:r>
            <a:endParaRPr lang="el-GR" b="1" dirty="0" smtClean="0">
              <a:solidFill>
                <a:srgbClr val="FF0000"/>
              </a:solidFill>
              <a:latin typeface="Tahoma" pitchFamily="34" charset="0"/>
            </a:endParaRPr>
          </a:p>
          <a:p>
            <a:pPr lvl="0" algn="just" eaLnBrk="0" fontAlgn="base" hangingPunct="0">
              <a:lnSpc>
                <a:spcPct val="150000"/>
              </a:lnSpc>
              <a:spcBef>
                <a:spcPct val="0"/>
              </a:spcBef>
              <a:spcAft>
                <a:spcPct val="0"/>
              </a:spcAft>
            </a:pPr>
            <a:r>
              <a:rPr lang="en-GB" b="1" dirty="0" smtClean="0">
                <a:solidFill>
                  <a:srgbClr val="FF0000"/>
                </a:solidFill>
                <a:latin typeface="Tahoma" pitchFamily="34" charset="0"/>
              </a:rPr>
              <a:t>		4. </a:t>
            </a:r>
            <a:r>
              <a:rPr lang="en-US" b="1" dirty="0" smtClean="0">
                <a:solidFill>
                  <a:srgbClr val="FF0000"/>
                </a:solidFill>
                <a:latin typeface="Tahoma" pitchFamily="34" charset="0"/>
              </a:rPr>
              <a:t>Maritime Museum Representative</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GB" b="1" dirty="0" smtClean="0">
                <a:solidFill>
                  <a:srgbClr val="FF0000"/>
                </a:solidFill>
                <a:latin typeface="Tahoma" pitchFamily="34" charset="0"/>
              </a:rPr>
              <a:t>		5. </a:t>
            </a:r>
            <a:r>
              <a:rPr lang="en-US" b="1" dirty="0" smtClean="0">
                <a:solidFill>
                  <a:srgbClr val="FF0000"/>
                </a:solidFill>
                <a:latin typeface="Tahoma" pitchFamily="34" charset="0"/>
              </a:rPr>
              <a:t>Laskaridis Foundation Representative</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GB" b="1" dirty="0" smtClean="0">
                <a:solidFill>
                  <a:srgbClr val="FF0000"/>
                </a:solidFill>
                <a:latin typeface="Tahoma" pitchFamily="34" charset="0"/>
              </a:rPr>
              <a:t>		6. </a:t>
            </a:r>
            <a:r>
              <a:rPr lang="en-US" b="1" dirty="0" smtClean="0">
                <a:solidFill>
                  <a:srgbClr val="FF0000"/>
                </a:solidFill>
                <a:latin typeface="Tahoma" pitchFamily="34" charset="0"/>
              </a:rPr>
              <a:t>Ministry of Culture Representative </a:t>
            </a:r>
            <a:r>
              <a:rPr lang="en-GB" b="1" dirty="0" smtClean="0">
                <a:solidFill>
                  <a:srgbClr val="FF0000"/>
                </a:solidFill>
                <a:latin typeface="Tahoma" pitchFamily="34" charset="0"/>
              </a:rPr>
              <a:t>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		</a:t>
            </a:r>
            <a:r>
              <a:rPr lang="el-GR" b="1" dirty="0" smtClean="0">
                <a:solidFill>
                  <a:srgbClr val="FF0000"/>
                </a:solidFill>
                <a:latin typeface="Tahoma" pitchFamily="34" charset="0"/>
              </a:rPr>
              <a:t>7. </a:t>
            </a:r>
            <a:r>
              <a:rPr lang="en-US" b="1" dirty="0" smtClean="0">
                <a:solidFill>
                  <a:srgbClr val="FF0000"/>
                </a:solidFill>
                <a:latin typeface="Tahoma" pitchFamily="34" charset="0"/>
              </a:rPr>
              <a:t>Municipality of Piraeus Representative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		8.  </a:t>
            </a:r>
            <a:r>
              <a:rPr lang="en-US" b="1" dirty="0" smtClean="0">
                <a:solidFill>
                  <a:srgbClr val="FF0000"/>
                </a:solidFill>
                <a:latin typeface="Tahoma" pitchFamily="34" charset="0"/>
              </a:rPr>
              <a:t>I. Papayianni, Prof. AUTH</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620399" y="500042"/>
            <a:ext cx="7983276" cy="507831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lang="en-US" b="1" dirty="0" smtClean="0">
                <a:solidFill>
                  <a:srgbClr val="FF0000"/>
                </a:solidFill>
                <a:latin typeface="Tahoma" pitchFamily="34" charset="0"/>
              </a:rPr>
              <a:t>Tuesday- Wednesday </a:t>
            </a:r>
          </a:p>
          <a:p>
            <a:pPr lvl="0" algn="just" fontAlgn="base">
              <a:lnSpc>
                <a:spcPct val="150000"/>
              </a:lnSpc>
              <a:spcBef>
                <a:spcPct val="0"/>
              </a:spcBef>
              <a:spcAft>
                <a:spcPct val="0"/>
              </a:spcAft>
            </a:pPr>
            <a:r>
              <a:rPr lang="en-US" b="1" dirty="0" smtClean="0">
                <a:solidFill>
                  <a:srgbClr val="FF0000"/>
                </a:solidFill>
                <a:latin typeface="Tahoma" pitchFamily="34" charset="0"/>
              </a:rPr>
              <a:t>(Maritime Museum)</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0</a:t>
            </a:r>
            <a:r>
              <a:rPr lang="el-GR" b="1" dirty="0" smtClean="0">
                <a:solidFill>
                  <a:srgbClr val="FF0000"/>
                </a:solidFill>
                <a:latin typeface="Tahoma" pitchFamily="34" charset="0"/>
              </a:rPr>
              <a:t>8:30-</a:t>
            </a:r>
            <a:r>
              <a:rPr lang="en-US" b="1" dirty="0" smtClean="0">
                <a:solidFill>
                  <a:srgbClr val="FF0000"/>
                </a:solidFill>
                <a:latin typeface="Tahoma" pitchFamily="34" charset="0"/>
              </a:rPr>
              <a:t>0</a:t>
            </a:r>
            <a:r>
              <a:rPr lang="el-GR" b="1" dirty="0" smtClean="0">
                <a:solidFill>
                  <a:srgbClr val="FF0000"/>
                </a:solidFill>
                <a:latin typeface="Tahoma" pitchFamily="34" charset="0"/>
              </a:rPr>
              <a:t>9:00</a:t>
            </a:r>
            <a:r>
              <a:rPr lang="en-US" b="1" dirty="0" smtClean="0">
                <a:solidFill>
                  <a:srgbClr val="FF0000"/>
                </a:solidFill>
                <a:latin typeface="Tahoma" pitchFamily="34" charset="0"/>
              </a:rPr>
              <a:t>  Coffee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0</a:t>
            </a:r>
            <a:r>
              <a:rPr lang="el-GR" b="1" dirty="0" smtClean="0">
                <a:solidFill>
                  <a:srgbClr val="FF0000"/>
                </a:solidFill>
                <a:latin typeface="Tahoma" pitchFamily="34" charset="0"/>
              </a:rPr>
              <a:t>9:00-11:00</a:t>
            </a:r>
            <a:r>
              <a:rPr lang="en-US" b="1" dirty="0" smtClean="0">
                <a:solidFill>
                  <a:srgbClr val="FF0000"/>
                </a:solidFill>
                <a:latin typeface="Tahoma" pitchFamily="34" charset="0"/>
              </a:rPr>
              <a:t>  Session </a:t>
            </a:r>
            <a:r>
              <a:rPr lang="el-GR" b="1" dirty="0" smtClean="0">
                <a:solidFill>
                  <a:srgbClr val="FF0000"/>
                </a:solidFill>
                <a:latin typeface="Tahoma" pitchFamily="34" charset="0"/>
              </a:rPr>
              <a:t>Ι</a:t>
            </a: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11:00-11:30</a:t>
            </a:r>
            <a:r>
              <a:rPr lang="en-US" b="1" dirty="0" smtClean="0">
                <a:solidFill>
                  <a:srgbClr val="FF0000"/>
                </a:solidFill>
                <a:latin typeface="Tahoma" pitchFamily="34" charset="0"/>
              </a:rPr>
              <a:t>  Coffee break </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11:30-13:30  </a:t>
            </a:r>
            <a:r>
              <a:rPr lang="en-US" b="1" dirty="0" smtClean="0">
                <a:solidFill>
                  <a:srgbClr val="FF0000"/>
                </a:solidFill>
                <a:latin typeface="Tahoma" pitchFamily="34" charset="0"/>
              </a:rPr>
              <a:t>Session II</a:t>
            </a:r>
            <a:r>
              <a:rPr lang="el-GR" b="1" dirty="0" smtClean="0">
                <a:solidFill>
                  <a:srgbClr val="FF0000"/>
                </a:solidFill>
                <a:latin typeface="Tahoma" pitchFamily="34" charset="0"/>
              </a:rPr>
              <a:t> </a:t>
            </a: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13:30-15:00  </a:t>
            </a:r>
            <a:r>
              <a:rPr lang="en-US" b="1" dirty="0" smtClean="0">
                <a:solidFill>
                  <a:srgbClr val="FF0000"/>
                </a:solidFill>
                <a:latin typeface="Tahoma" pitchFamily="34" charset="0"/>
              </a:rPr>
              <a:t>Lunch Break</a:t>
            </a:r>
            <a:endParaRPr lang="el-GR" b="1" dirty="0" smtClean="0">
              <a:solidFill>
                <a:srgbClr val="FF0000"/>
              </a:solidFill>
              <a:latin typeface="Tahoma" pitchFamily="34" charset="0"/>
            </a:endParaRPr>
          </a:p>
          <a:p>
            <a:pPr lvl="0" algn="just" eaLnBrk="0" fontAlgn="base" hangingPunct="0">
              <a:lnSpc>
                <a:spcPct val="150000"/>
              </a:lnSpc>
              <a:spcBef>
                <a:spcPct val="0"/>
              </a:spcBef>
              <a:spcAft>
                <a:spcPct val="0"/>
              </a:spcAft>
            </a:pPr>
            <a:r>
              <a:rPr lang="el-GR" b="1" dirty="0" smtClean="0">
                <a:solidFill>
                  <a:srgbClr val="FF0000"/>
                </a:solidFill>
                <a:latin typeface="Tahoma" pitchFamily="34" charset="0"/>
              </a:rPr>
              <a:t>15:00-17:00  </a:t>
            </a:r>
            <a:r>
              <a:rPr lang="en-US" b="1" dirty="0" smtClean="0">
                <a:solidFill>
                  <a:srgbClr val="FF0000"/>
                </a:solidFill>
                <a:latin typeface="Tahoma" pitchFamily="34" charset="0"/>
              </a:rPr>
              <a:t>Session II</a:t>
            </a:r>
            <a:r>
              <a:rPr lang="el-GR" b="1" dirty="0" smtClean="0">
                <a:solidFill>
                  <a:srgbClr val="FF0000"/>
                </a:solidFill>
                <a:latin typeface="Tahoma" pitchFamily="34" charset="0"/>
              </a:rPr>
              <a:t>Ι </a:t>
            </a:r>
            <a:endParaRPr lang="en-US" b="1" dirty="0" smtClean="0">
              <a:solidFill>
                <a:srgbClr val="FF0000"/>
              </a:solidFill>
              <a:latin typeface="Tahoma" pitchFamily="34" charset="0"/>
            </a:endParaRPr>
          </a:p>
          <a:p>
            <a:pPr lvl="0" algn="just" eaLnBrk="0" fontAlgn="base" hangingPunct="0">
              <a:lnSpc>
                <a:spcPct val="150000"/>
              </a:lnSpc>
              <a:spcBef>
                <a:spcPct val="0"/>
              </a:spcBef>
              <a:spcAft>
                <a:spcPct val="0"/>
              </a:spcAft>
            </a:pPr>
            <a:endParaRPr lang="en-US" b="1" dirty="0" smtClean="0">
              <a:solidFill>
                <a:srgbClr val="FF0000"/>
              </a:solidFill>
              <a:latin typeface="Tahoma" pitchFamily="34" charset="0"/>
            </a:endParaRPr>
          </a:p>
          <a:p>
            <a:pPr lvl="0" algn="just" eaLnBrk="0" fontAlgn="base" hangingPunct="0">
              <a:lnSpc>
                <a:spcPct val="150000"/>
              </a:lnSpc>
              <a:spcBef>
                <a:spcPct val="0"/>
              </a:spcBef>
              <a:spcAft>
                <a:spcPct val="0"/>
              </a:spcAft>
            </a:pPr>
            <a:r>
              <a:rPr lang="el-GR" b="1" dirty="0" smtClean="0">
                <a:solidFill>
                  <a:srgbClr val="FF0000"/>
                </a:solidFill>
                <a:latin typeface="Tahoma" pitchFamily="34" charset="0"/>
              </a:rPr>
              <a:t>(</a:t>
            </a:r>
            <a:r>
              <a:rPr lang="en-US" b="1" dirty="0" smtClean="0">
                <a:solidFill>
                  <a:srgbClr val="FF0000"/>
                </a:solidFill>
                <a:latin typeface="Tahoma" pitchFamily="34" charset="0"/>
              </a:rPr>
              <a:t>Laskaridis Foundation</a:t>
            </a:r>
            <a:r>
              <a:rPr lang="el-GR" b="1" dirty="0" smtClean="0">
                <a:solidFill>
                  <a:srgbClr val="FF0000"/>
                </a:solidFill>
                <a:latin typeface="Tahoma" pitchFamily="34" charset="0"/>
              </a:rPr>
              <a:t>) </a:t>
            </a: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19:00 -21:00  </a:t>
            </a:r>
            <a:r>
              <a:rPr lang="en-US" b="1" dirty="0" smtClean="0">
                <a:solidFill>
                  <a:srgbClr val="FF0000"/>
                </a:solidFill>
                <a:latin typeface="Tahoma" pitchFamily="34" charset="0"/>
              </a:rPr>
              <a:t>Lectures regarding Lighthouse</a:t>
            </a:r>
            <a:r>
              <a:rPr lang="el-GR" b="1" dirty="0" smtClean="0">
                <a:solidFill>
                  <a:srgbClr val="FF0000"/>
                </a:solidFill>
                <a:latin typeface="Tahoma" pitchFamily="34" charset="0"/>
              </a:rPr>
              <a:t>-</a:t>
            </a:r>
            <a:r>
              <a:rPr lang="en-US" b="1" dirty="0" smtClean="0">
                <a:solidFill>
                  <a:srgbClr val="FF0000"/>
                </a:solidFill>
                <a:latin typeface="Tahoma" pitchFamily="34" charset="0"/>
              </a:rPr>
              <a:t>art</a:t>
            </a:r>
            <a:r>
              <a:rPr lang="el-GR" b="1" dirty="0" smtClean="0">
                <a:solidFill>
                  <a:srgbClr val="FF0000"/>
                </a:solidFill>
                <a:latin typeface="Tahoma" pitchFamily="34" charset="0"/>
              </a:rPr>
              <a:t>-</a:t>
            </a:r>
            <a:r>
              <a:rPr lang="en-US" b="1" dirty="0" smtClean="0">
                <a:solidFill>
                  <a:srgbClr val="FF0000"/>
                </a:solidFill>
                <a:latin typeface="Tahoma" pitchFamily="34" charset="0"/>
              </a:rPr>
              <a:t>scenery</a:t>
            </a:r>
            <a:r>
              <a:rPr lang="el-GR" b="1" dirty="0" smtClean="0">
                <a:solidFill>
                  <a:srgbClr val="FF0000"/>
                </a:solidFill>
                <a:latin typeface="Tahoma" pitchFamily="34" charset="0"/>
              </a:rPr>
              <a:t>, </a:t>
            </a:r>
            <a:endParaRPr lang="en-US"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                         Documentary films projection related to Lighthouses </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541890" y="1120399"/>
            <a:ext cx="8060220" cy="335989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lang="en-US" b="1" dirty="0" smtClean="0">
                <a:solidFill>
                  <a:srgbClr val="FF0000"/>
                </a:solidFill>
                <a:latin typeface="Tahoma" pitchFamily="34" charset="0"/>
              </a:rPr>
              <a:t>Thursday</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8:00-16:00	Technical visit to Lighthouse of Dana in Poros island</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20:00		</a:t>
            </a:r>
            <a:r>
              <a:rPr lang="en-US" b="1" dirty="0" smtClean="0">
                <a:solidFill>
                  <a:srgbClr val="FF0000"/>
                </a:solidFill>
                <a:latin typeface="Tahoma" pitchFamily="34" charset="0"/>
              </a:rPr>
              <a:t>Farewell dinner</a:t>
            </a:r>
            <a:r>
              <a:rPr lang="el-GR" b="1" dirty="0" smtClean="0">
                <a:solidFill>
                  <a:srgbClr val="FF0000"/>
                </a:solidFill>
                <a:latin typeface="Tahoma" pitchFamily="34" charset="0"/>
              </a:rPr>
              <a:t>	</a:t>
            </a:r>
            <a:endParaRPr lang="en-US"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Friday  </a:t>
            </a: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(Laskaridis Foundation)</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9:00-11:00    	</a:t>
            </a:r>
            <a:r>
              <a:rPr lang="en-US" b="1" dirty="0" smtClean="0">
                <a:solidFill>
                  <a:srgbClr val="FF0000"/>
                </a:solidFill>
                <a:latin typeface="Tahoma" pitchFamily="34" charset="0"/>
              </a:rPr>
              <a:t>Seminar closure</a:t>
            </a:r>
            <a:r>
              <a:rPr lang="el-GR" b="1" dirty="0" smtClean="0">
                <a:solidFill>
                  <a:srgbClr val="FF0000"/>
                </a:solidFill>
                <a:latin typeface="Tahoma" pitchFamily="34" charset="0"/>
              </a:rPr>
              <a:t>, </a:t>
            </a:r>
            <a:r>
              <a:rPr lang="en-US" b="1" dirty="0" smtClean="0">
                <a:solidFill>
                  <a:srgbClr val="FF0000"/>
                </a:solidFill>
                <a:latin typeface="Tahoma" pitchFamily="34" charset="0"/>
              </a:rPr>
              <a:t>Conclusions</a:t>
            </a:r>
            <a:r>
              <a:rPr lang="el-GR" b="1" dirty="0" smtClean="0">
                <a:solidFill>
                  <a:srgbClr val="FF0000"/>
                </a:solidFill>
                <a:latin typeface="Tahoma" pitchFamily="34" charset="0"/>
              </a:rPr>
              <a:t>, </a:t>
            </a:r>
            <a:r>
              <a:rPr lang="en-US" b="1" dirty="0" smtClean="0">
                <a:solidFill>
                  <a:srgbClr val="FF0000"/>
                </a:solidFill>
                <a:latin typeface="Tahoma" pitchFamily="34" charset="0"/>
              </a:rPr>
              <a:t>Proposals</a:t>
            </a:r>
            <a:r>
              <a:rPr lang="el-GR" b="1" dirty="0" smtClean="0">
                <a:solidFill>
                  <a:srgbClr val="FF0000"/>
                </a:solidFill>
                <a:latin typeface="Tahoma" pitchFamily="34" charset="0"/>
              </a:rPr>
              <a:t> </a:t>
            </a:r>
          </a:p>
          <a:p>
            <a:pPr marL="0" marR="0" lvl="0" indent="0" algn="just" defTabSz="914400" rtl="0" eaLnBrk="0" fontAlgn="base" latinLnBrk="0" hangingPunct="0">
              <a:lnSpc>
                <a:spcPct val="150000"/>
              </a:lnSpc>
              <a:spcBef>
                <a:spcPct val="0"/>
              </a:spcBef>
              <a:spcAft>
                <a:spcPct val="0"/>
              </a:spcAft>
              <a:buClrTx/>
              <a:buSzTx/>
              <a:buFontTx/>
              <a:buNone/>
              <a:tabLst/>
            </a:pPr>
            <a:r>
              <a:rPr lang="el-GR" b="1" dirty="0" smtClean="0">
                <a:solidFill>
                  <a:srgbClr val="FF0000"/>
                </a:solidFill>
                <a:latin typeface="Tahoma" pitchFamily="34" charset="0"/>
              </a:rPr>
              <a:t>12:00-14:00	</a:t>
            </a:r>
            <a:r>
              <a:rPr lang="en-US" b="1" dirty="0" smtClean="0">
                <a:solidFill>
                  <a:srgbClr val="FF0000"/>
                </a:solidFill>
                <a:latin typeface="Tahoma" pitchFamily="34" charset="0"/>
              </a:rPr>
              <a:t>Visit to Acropolis Museum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57377" y="714356"/>
            <a:ext cx="8765541" cy="507831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lang="en-GB" b="1" dirty="0" smtClean="0">
                <a:solidFill>
                  <a:srgbClr val="FF0000"/>
                </a:solidFill>
                <a:latin typeface="Tahoma" pitchFamily="34" charset="0"/>
              </a:rPr>
              <a:t>Parallel activities</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Laskaridis Foundation</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lang="en-US" b="1" dirty="0" smtClean="0">
                <a:solidFill>
                  <a:srgbClr val="FF0000"/>
                </a:solidFill>
                <a:latin typeface="Tahoma" pitchFamily="34" charset="0"/>
              </a:rPr>
              <a:t> Exhibition “Lighthouses: from the past to the future”</a:t>
            </a:r>
          </a:p>
          <a:p>
            <a:pPr marL="0" marR="0" lvl="0" indent="0" algn="just" defTabSz="914400" rtl="0" eaLnBrk="0" fontAlgn="base" latinLnBrk="0" hangingPunct="0">
              <a:lnSpc>
                <a:spcPct val="150000"/>
              </a:lnSpc>
              <a:spcBef>
                <a:spcPct val="0"/>
              </a:spcBef>
              <a:spcAft>
                <a:spcPct val="0"/>
              </a:spcAft>
              <a:buClrTx/>
              <a:buSzTx/>
              <a:tabLst/>
            </a:pPr>
            <a:r>
              <a:rPr lang="en-US" b="1" dirty="0" smtClean="0">
                <a:solidFill>
                  <a:srgbClr val="FF0000"/>
                </a:solidFill>
                <a:latin typeface="Tahoma" pitchFamily="34" charset="0"/>
              </a:rPr>
              <a:t>  (Aristotle University of Thessaloniki)</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lang="en-US" b="1" dirty="0" smtClean="0">
                <a:solidFill>
                  <a:srgbClr val="FF0000"/>
                </a:solidFill>
                <a:latin typeface="Tahoma" pitchFamily="34" charset="0"/>
              </a:rPr>
              <a:t> Photographic exhibitions of artists </a:t>
            </a:r>
          </a:p>
          <a:p>
            <a:pPr marL="0" marR="0" lvl="0" indent="0" algn="just" defTabSz="914400" rtl="0" eaLnBrk="0" fontAlgn="base" latinLnBrk="0" hangingPunct="0">
              <a:lnSpc>
                <a:spcPct val="150000"/>
              </a:lnSpc>
              <a:spcBef>
                <a:spcPct val="0"/>
              </a:spcBef>
              <a:spcAft>
                <a:spcPct val="0"/>
              </a:spcAft>
              <a:buClrTx/>
              <a:buSzTx/>
              <a:buFontTx/>
              <a:buChar char="-"/>
              <a:tabLst/>
            </a:pPr>
            <a:r>
              <a:rPr lang="en-GB" b="1" dirty="0" smtClean="0">
                <a:solidFill>
                  <a:srgbClr val="FF0000"/>
                </a:solidFill>
                <a:latin typeface="Tahoma" pitchFamily="34" charset="0"/>
              </a:rPr>
              <a:t> Exhibition of architectural Lighthouse designs </a:t>
            </a:r>
          </a:p>
          <a:p>
            <a:pPr marL="0" marR="0" lvl="0" indent="0" algn="just" defTabSz="914400" rtl="0" eaLnBrk="0" fontAlgn="base" latinLnBrk="0" hangingPunct="0">
              <a:lnSpc>
                <a:spcPct val="150000"/>
              </a:lnSpc>
              <a:spcBef>
                <a:spcPct val="0"/>
              </a:spcBef>
              <a:spcAft>
                <a:spcPct val="0"/>
              </a:spcAft>
              <a:buClrTx/>
              <a:buSzTx/>
              <a:tabLst/>
            </a:pPr>
            <a:r>
              <a:rPr lang="en-GB" b="1" dirty="0" smtClean="0">
                <a:solidFill>
                  <a:srgbClr val="FF0000"/>
                </a:solidFill>
                <a:latin typeface="Tahoma" pitchFamily="34" charset="0"/>
              </a:rPr>
              <a:t> (National Technical University of Athens)</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lang="en-US" b="1" dirty="0" smtClean="0">
                <a:solidFill>
                  <a:srgbClr val="FF0000"/>
                </a:solidFill>
                <a:latin typeface="Tahoma" pitchFamily="34" charset="0"/>
              </a:rPr>
              <a:t> Projection of Documentary films related to Lighthouse </a:t>
            </a:r>
          </a:p>
          <a:p>
            <a:pPr marL="0" marR="0" lvl="0" indent="0" algn="just" defTabSz="914400" rtl="0" eaLnBrk="0" fontAlgn="base" latinLnBrk="0" hangingPunct="0">
              <a:lnSpc>
                <a:spcPct val="150000"/>
              </a:lnSpc>
              <a:spcBef>
                <a:spcPct val="0"/>
              </a:spcBef>
              <a:spcAft>
                <a:spcPct val="0"/>
              </a:spcAft>
              <a:buClrTx/>
              <a:buSzTx/>
              <a:tabLst/>
            </a:pPr>
            <a:r>
              <a:rPr lang="en-US" b="1" dirty="0" smtClean="0">
                <a:solidFill>
                  <a:srgbClr val="FF0000"/>
                </a:solidFill>
                <a:latin typeface="Tahoma" pitchFamily="34" charset="0"/>
              </a:rPr>
              <a:t> (from Greece and other countries)</a:t>
            </a:r>
          </a:p>
          <a:p>
            <a:pPr marL="0" marR="0" lvl="0" indent="0" algn="just" defTabSz="914400" rtl="0" eaLnBrk="0" fontAlgn="base" latinLnBrk="0" hangingPunct="0">
              <a:lnSpc>
                <a:spcPct val="150000"/>
              </a:lnSpc>
              <a:spcBef>
                <a:spcPct val="0"/>
              </a:spcBef>
              <a:spcAft>
                <a:spcPct val="0"/>
              </a:spcAft>
              <a:buClrTx/>
              <a:buSzTx/>
              <a:buFontTx/>
              <a:buChar char="-"/>
              <a:tabLst/>
            </a:pPr>
            <a:endParaRPr lang="el-GR" b="1" dirty="0" smtClean="0">
              <a:solidFill>
                <a:srgbClr val="FF0000"/>
              </a:solidFill>
              <a:latin typeface="Tahoma" pitchFamily="34" charset="0"/>
            </a:endParaRPr>
          </a:p>
          <a:p>
            <a:pPr lvl="0" algn="just" eaLnBrk="0" fontAlgn="base" hangingPunct="0">
              <a:lnSpc>
                <a:spcPct val="150000"/>
              </a:lnSpc>
              <a:spcBef>
                <a:spcPct val="0"/>
              </a:spcBef>
              <a:spcAft>
                <a:spcPct val="0"/>
              </a:spcAft>
            </a:pPr>
            <a:r>
              <a:rPr lang="en-US" b="1" dirty="0" smtClean="0">
                <a:solidFill>
                  <a:srgbClr val="FF0000"/>
                </a:solidFill>
                <a:latin typeface="Tahoma" pitchFamily="34" charset="0"/>
              </a:rPr>
              <a:t>Maritime Museum</a:t>
            </a:r>
            <a:endParaRPr lang="el-GR" b="1" dirty="0" smtClean="0">
              <a:solidFill>
                <a:srgbClr val="FF0000"/>
              </a:solidFill>
              <a:latin typeface="Tahoma"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 Exhibition of old Lighthouse objects from the Hellenic Lighthouse Service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1351677"/>
            <a:ext cx="8460971" cy="175432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lang="en-US" b="1" dirty="0" smtClean="0">
                <a:solidFill>
                  <a:srgbClr val="FF0000"/>
                </a:solidFill>
                <a:latin typeface="Tahoma" pitchFamily="34" charset="0"/>
              </a:rPr>
              <a:t>  Accompanying members programme</a:t>
            </a:r>
            <a:endParaRPr lang="el-GR" b="1" dirty="0" smtClean="0">
              <a:solidFill>
                <a:srgbClr val="FF0000"/>
              </a:solidFill>
              <a:latin typeface="Tahoma"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lang="en-US" b="1" dirty="0" smtClean="0">
                <a:solidFill>
                  <a:srgbClr val="FF0000"/>
                </a:solidFill>
                <a:latin typeface="Tahoma" pitchFamily="34" charset="0"/>
              </a:rPr>
              <a:t>- Tuesday: Visit to Sounio (transfer+guiding)</a:t>
            </a:r>
            <a:endParaRPr lang="el-GR" b="1" dirty="0" smtClean="0">
              <a:solidFill>
                <a:srgbClr val="FF0000"/>
              </a:solidFill>
              <a:latin typeface="Tahoma"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lang="en-US" b="1" dirty="0" smtClean="0">
                <a:solidFill>
                  <a:srgbClr val="FF0000"/>
                </a:solidFill>
                <a:latin typeface="Tahoma" pitchFamily="34" charset="0"/>
              </a:rPr>
              <a:t>Wednesday: Visit to Loutraki, Lighthouse Melagavi (transfer+guiding) </a:t>
            </a:r>
          </a:p>
          <a:p>
            <a:pPr marL="0" marR="0" lvl="0" indent="0" algn="l" defTabSz="914400" rtl="0" eaLnBrk="0" fontAlgn="base" latinLnBrk="0" hangingPunct="0">
              <a:lnSpc>
                <a:spcPct val="150000"/>
              </a:lnSpc>
              <a:spcBef>
                <a:spcPct val="0"/>
              </a:spcBef>
              <a:spcAft>
                <a:spcPct val="0"/>
              </a:spcAft>
              <a:buClrTx/>
              <a:buSzTx/>
              <a:tabLst/>
            </a:pPr>
            <a:r>
              <a:rPr lang="en-US" b="1" dirty="0" smtClean="0">
                <a:solidFill>
                  <a:srgbClr val="FF0000"/>
                </a:solidFill>
                <a:latin typeface="Tahoma" pitchFamily="34" charset="0"/>
              </a:rPr>
              <a:t>  or Saint Marina of  Marathona (Summer camp of Navy)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642910" y="714356"/>
            <a:ext cx="7715304" cy="3323987"/>
          </a:xfrm>
          <a:prstGeom prst="rect">
            <a:avLst/>
          </a:prstGeom>
        </p:spPr>
        <p:txBody>
          <a:bodyPr wrap="square">
            <a:spAutoFit/>
          </a:bodyPr>
          <a:lstStyle/>
          <a:p>
            <a:pPr algn="ctr">
              <a:lnSpc>
                <a:spcPct val="150000"/>
              </a:lnSpc>
            </a:pPr>
            <a:r>
              <a:rPr lang="en-US" sz="3200" b="1" dirty="0" smtClean="0">
                <a:solidFill>
                  <a:srgbClr val="FF0000"/>
                </a:solidFill>
                <a:latin typeface="Tahoma" pitchFamily="34" charset="0"/>
              </a:rPr>
              <a:t>Hellenic Maritime Museum</a:t>
            </a:r>
          </a:p>
          <a:p>
            <a:pPr>
              <a:lnSpc>
                <a:spcPct val="150000"/>
              </a:lnSpc>
            </a:pPr>
            <a:r>
              <a:rPr lang="en-US" b="1" dirty="0" smtClean="0">
                <a:solidFill>
                  <a:srgbClr val="FF0000"/>
                </a:solidFill>
                <a:latin typeface="Tahoma" pitchFamily="34" charset="0"/>
              </a:rPr>
              <a:t>address: Akti Themistokleous, Freatida, ZC 18537, Piraeus</a:t>
            </a:r>
          </a:p>
          <a:p>
            <a:pPr>
              <a:lnSpc>
                <a:spcPct val="150000"/>
              </a:lnSpc>
            </a:pPr>
            <a:r>
              <a:rPr lang="en-US" b="1" dirty="0" smtClean="0">
                <a:solidFill>
                  <a:srgbClr val="FF0000"/>
                </a:solidFill>
                <a:latin typeface="Tahoma" pitchFamily="34" charset="0"/>
              </a:rPr>
              <a:t>tel: +30 210 4516264, +30 210 4516822</a:t>
            </a:r>
          </a:p>
          <a:p>
            <a:pPr>
              <a:lnSpc>
                <a:spcPct val="150000"/>
              </a:lnSpc>
            </a:pPr>
            <a:r>
              <a:rPr lang="en-US" b="1" dirty="0" smtClean="0">
                <a:solidFill>
                  <a:srgbClr val="FF0000"/>
                </a:solidFill>
                <a:latin typeface="Tahoma" pitchFamily="34" charset="0"/>
              </a:rPr>
              <a:t>fax: +30 210 4512277</a:t>
            </a:r>
          </a:p>
          <a:p>
            <a:pPr>
              <a:lnSpc>
                <a:spcPct val="150000"/>
              </a:lnSpc>
            </a:pPr>
            <a:r>
              <a:rPr lang="en-US" b="1" dirty="0" smtClean="0">
                <a:solidFill>
                  <a:srgbClr val="FF0000"/>
                </a:solidFill>
                <a:latin typeface="Tahoma" pitchFamily="34" charset="0"/>
              </a:rPr>
              <a:t>email: </a:t>
            </a:r>
            <a:r>
              <a:rPr lang="en-US" b="1" dirty="0" smtClean="0">
                <a:solidFill>
                  <a:srgbClr val="FF0000"/>
                </a:solidFill>
                <a:latin typeface="Tahoma" pitchFamily="34" charset="0"/>
                <a:hlinkClick r:id="rId2"/>
              </a:rPr>
              <a:t>nme@ath.forthnet.gr</a:t>
            </a:r>
            <a:endParaRPr lang="en-US" b="1" dirty="0" smtClean="0">
              <a:solidFill>
                <a:srgbClr val="FF0000"/>
              </a:solidFill>
              <a:latin typeface="Tahoma" pitchFamily="34" charset="0"/>
            </a:endParaRPr>
          </a:p>
          <a:p>
            <a:pPr>
              <a:lnSpc>
                <a:spcPct val="150000"/>
              </a:lnSpc>
            </a:pPr>
            <a:r>
              <a:rPr lang="en-US" b="1" dirty="0" smtClean="0">
                <a:solidFill>
                  <a:srgbClr val="FF0000"/>
                </a:solidFill>
                <a:latin typeface="Tahoma" pitchFamily="34" charset="0"/>
              </a:rPr>
              <a:t>website: </a:t>
            </a:r>
            <a:r>
              <a:rPr lang="en-US" b="1" dirty="0" smtClean="0">
                <a:solidFill>
                  <a:srgbClr val="FF0000"/>
                </a:solidFill>
                <a:latin typeface="Tahoma" pitchFamily="34" charset="0"/>
                <a:hlinkClick r:id="rId3"/>
              </a:rPr>
              <a:t>www.hmm.gr</a:t>
            </a:r>
            <a:endParaRPr lang="en-US" b="1" dirty="0" smtClean="0">
              <a:solidFill>
                <a:srgbClr val="FF0000"/>
              </a:solidFill>
              <a:latin typeface="Tahoma" pitchFamily="34" charset="0"/>
            </a:endParaRPr>
          </a:p>
          <a:p>
            <a:pPr>
              <a:lnSpc>
                <a:spcPct val="150000"/>
              </a:lnSpc>
            </a:pPr>
            <a:endParaRPr lang="en-US"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Εγκαίνια 5-10- 2011 008.jpg"/>
          <p:cNvPicPr>
            <a:picLocks noChangeAspect="1" noChangeArrowheads="1"/>
          </p:cNvPicPr>
          <p:nvPr/>
        </p:nvPicPr>
        <p:blipFill>
          <a:blip r:embed="rId3" cstate="print"/>
          <a:srcRect/>
          <a:stretch>
            <a:fillRect/>
          </a:stretch>
        </p:blipFill>
        <p:spPr bwMode="auto">
          <a:xfrm>
            <a:off x="0" y="428604"/>
            <a:ext cx="9144000" cy="6073046"/>
          </a:xfrm>
          <a:prstGeom prst="rect">
            <a:avLst/>
          </a:prstGeom>
          <a:noFill/>
        </p:spPr>
      </p:pic>
      <p:sp>
        <p:nvSpPr>
          <p:cNvPr id="4" name="3 - Ορθογώνιο"/>
          <p:cNvSpPr/>
          <p:nvPr/>
        </p:nvSpPr>
        <p:spPr>
          <a:xfrm>
            <a:off x="0" y="0"/>
            <a:ext cx="5214942" cy="369332"/>
          </a:xfrm>
          <a:prstGeom prst="rect">
            <a:avLst/>
          </a:prstGeom>
        </p:spPr>
        <p:txBody>
          <a:bodyPr wrap="square">
            <a:spAutoFit/>
          </a:bodyPr>
          <a:lstStyle/>
          <a:p>
            <a:r>
              <a:rPr lang="en-US" b="1" dirty="0" smtClean="0">
                <a:solidFill>
                  <a:srgbClr val="FF0000"/>
                </a:solidFill>
                <a:latin typeface="Tahoma" pitchFamily="34" charset="0"/>
              </a:rPr>
              <a:t>Maritime Museum, the paintings section </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DSC_3335.jpg"/>
          <p:cNvPicPr>
            <a:picLocks noChangeAspect="1" noChangeArrowheads="1"/>
          </p:cNvPicPr>
          <p:nvPr/>
        </p:nvPicPr>
        <p:blipFill>
          <a:blip r:embed="rId2" cstate="print"/>
          <a:srcRect/>
          <a:stretch>
            <a:fillRect/>
          </a:stretch>
        </p:blipFill>
        <p:spPr bwMode="auto">
          <a:xfrm>
            <a:off x="0" y="1142984"/>
            <a:ext cx="9143999" cy="4584772"/>
          </a:xfrm>
          <a:prstGeom prst="rect">
            <a:avLst/>
          </a:prstGeom>
          <a:noFill/>
        </p:spPr>
      </p:pic>
      <p:sp>
        <p:nvSpPr>
          <p:cNvPr id="3" name="2 - Ορθογώνιο"/>
          <p:cNvSpPr/>
          <p:nvPr/>
        </p:nvSpPr>
        <p:spPr>
          <a:xfrm>
            <a:off x="0" y="0"/>
            <a:ext cx="5286380" cy="369332"/>
          </a:xfrm>
          <a:prstGeom prst="rect">
            <a:avLst/>
          </a:prstGeom>
        </p:spPr>
        <p:txBody>
          <a:bodyPr wrap="square">
            <a:spAutoFit/>
          </a:bodyPr>
          <a:lstStyle/>
          <a:p>
            <a:r>
              <a:rPr lang="en-US" b="1" dirty="0" smtClean="0">
                <a:solidFill>
                  <a:srgbClr val="FF0000"/>
                </a:solidFill>
                <a:latin typeface="Tahoma" pitchFamily="34" charset="0"/>
              </a:rPr>
              <a:t>Maritime Museum, the paintings section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Ημερίδα. 35.jpg"/>
          <p:cNvPicPr>
            <a:picLocks noChangeAspect="1" noChangeArrowheads="1"/>
          </p:cNvPicPr>
          <p:nvPr/>
        </p:nvPicPr>
        <p:blipFill>
          <a:blip r:embed="rId3" cstate="print"/>
          <a:srcRect/>
          <a:stretch>
            <a:fillRect/>
          </a:stretch>
        </p:blipFill>
        <p:spPr bwMode="auto">
          <a:xfrm>
            <a:off x="0" y="500042"/>
            <a:ext cx="9144000" cy="6073046"/>
          </a:xfrm>
          <a:prstGeom prst="rect">
            <a:avLst/>
          </a:prstGeom>
          <a:noFill/>
        </p:spPr>
      </p:pic>
      <p:sp>
        <p:nvSpPr>
          <p:cNvPr id="3" name="2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Maritime Museum, the paintings section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Aika</a:t>
            </a:r>
            <a:r>
              <a:rPr lang="el-GR" b="1" dirty="0" smtClean="0">
                <a:solidFill>
                  <a:srgbClr val="FF0000"/>
                </a:solidFill>
                <a:latin typeface="Tahoma" pitchFamily="34" charset="0"/>
              </a:rPr>
              <a:t>terin</a:t>
            </a:r>
            <a:r>
              <a:rPr lang="en-US" b="1" dirty="0" smtClean="0">
                <a:solidFill>
                  <a:srgbClr val="FF0000"/>
                </a:solidFill>
                <a:latin typeface="Tahoma" pitchFamily="34" charset="0"/>
              </a:rPr>
              <a:t>is</a:t>
            </a:r>
            <a:r>
              <a:rPr lang="el-GR" b="1" dirty="0" smtClean="0">
                <a:solidFill>
                  <a:srgbClr val="FF0000"/>
                </a:solidFill>
                <a:latin typeface="Tahoma" pitchFamily="34" charset="0"/>
              </a:rPr>
              <a:t> Laskaridi</a:t>
            </a:r>
            <a:r>
              <a:rPr lang="en-US" b="1" dirty="0" smtClean="0">
                <a:solidFill>
                  <a:srgbClr val="FF0000"/>
                </a:solidFill>
                <a:latin typeface="Tahoma" pitchFamily="34" charset="0"/>
              </a:rPr>
              <a:t>s Foundation</a:t>
            </a:r>
            <a:endParaRPr lang="el-GR" b="1" dirty="0" smtClean="0">
              <a:solidFill>
                <a:srgbClr val="FF0000"/>
              </a:solidFill>
              <a:latin typeface="Tahoma" pitchFamily="34" charset="0"/>
            </a:endParaRPr>
          </a:p>
        </p:txBody>
      </p:sp>
      <p:sp>
        <p:nvSpPr>
          <p:cNvPr id="3" name="2 - Ορθογώνιο"/>
          <p:cNvSpPr/>
          <p:nvPr/>
        </p:nvSpPr>
        <p:spPr>
          <a:xfrm>
            <a:off x="642910" y="714356"/>
            <a:ext cx="7715304" cy="3323987"/>
          </a:xfrm>
          <a:prstGeom prst="rect">
            <a:avLst/>
          </a:prstGeom>
        </p:spPr>
        <p:txBody>
          <a:bodyPr wrap="square">
            <a:spAutoFit/>
          </a:bodyPr>
          <a:lstStyle/>
          <a:p>
            <a:pPr algn="ctr">
              <a:lnSpc>
                <a:spcPct val="150000"/>
              </a:lnSpc>
            </a:pPr>
            <a:r>
              <a:rPr lang="en-US" sz="3200" b="1" dirty="0" smtClean="0">
                <a:solidFill>
                  <a:srgbClr val="FF0000"/>
                </a:solidFill>
                <a:latin typeface="Tahoma" pitchFamily="34" charset="0"/>
              </a:rPr>
              <a:t>Aikaterinis Laskaridis Foundation </a:t>
            </a:r>
          </a:p>
          <a:p>
            <a:pPr>
              <a:lnSpc>
                <a:spcPct val="150000"/>
              </a:lnSpc>
            </a:pPr>
            <a:r>
              <a:rPr lang="en-US" b="1" dirty="0" smtClean="0">
                <a:solidFill>
                  <a:srgbClr val="FF0000"/>
                </a:solidFill>
                <a:latin typeface="Tahoma" pitchFamily="34" charset="0"/>
              </a:rPr>
              <a:t>address: 2</a:t>
            </a:r>
            <a:r>
              <a:rPr lang="en-US" b="1" baseline="30000" dirty="0" smtClean="0">
                <a:solidFill>
                  <a:srgbClr val="FF0000"/>
                </a:solidFill>
                <a:latin typeface="Tahoma" pitchFamily="34" charset="0"/>
              </a:rPr>
              <a:t>nd</a:t>
            </a:r>
            <a:r>
              <a:rPr lang="en-US" b="1" dirty="0" smtClean="0">
                <a:solidFill>
                  <a:srgbClr val="FF0000"/>
                </a:solidFill>
                <a:latin typeface="Tahoma" pitchFamily="34" charset="0"/>
              </a:rPr>
              <a:t> Merarhias &amp; Akti Moutsopoulou, ZC 18535, Piraeus</a:t>
            </a:r>
          </a:p>
          <a:p>
            <a:pPr>
              <a:lnSpc>
                <a:spcPct val="150000"/>
              </a:lnSpc>
            </a:pPr>
            <a:r>
              <a:rPr lang="en-US" b="1" dirty="0" smtClean="0">
                <a:solidFill>
                  <a:srgbClr val="FF0000"/>
                </a:solidFill>
                <a:latin typeface="Tahoma" pitchFamily="34" charset="0"/>
              </a:rPr>
              <a:t>tel: +30 210 4297540 -1-2</a:t>
            </a:r>
          </a:p>
          <a:p>
            <a:pPr>
              <a:lnSpc>
                <a:spcPct val="150000"/>
              </a:lnSpc>
            </a:pPr>
            <a:r>
              <a:rPr lang="en-US" b="1" dirty="0" smtClean="0">
                <a:solidFill>
                  <a:srgbClr val="FF0000"/>
                </a:solidFill>
                <a:latin typeface="Tahoma" pitchFamily="34" charset="0"/>
              </a:rPr>
              <a:t>fax: +30 210 4296024</a:t>
            </a:r>
          </a:p>
          <a:p>
            <a:pPr>
              <a:lnSpc>
                <a:spcPct val="150000"/>
              </a:lnSpc>
            </a:pPr>
            <a:r>
              <a:rPr lang="en-US" b="1" dirty="0" smtClean="0">
                <a:solidFill>
                  <a:srgbClr val="FF0000"/>
                </a:solidFill>
                <a:latin typeface="Tahoma" pitchFamily="34" charset="0"/>
              </a:rPr>
              <a:t>email: </a:t>
            </a:r>
            <a:r>
              <a:rPr lang="en-US" b="1" dirty="0" smtClean="0">
                <a:solidFill>
                  <a:srgbClr val="FF0000"/>
                </a:solidFill>
                <a:latin typeface="Tahoma" pitchFamily="34" charset="0"/>
                <a:hlinkClick r:id="rId2"/>
              </a:rPr>
              <a:t>info@laskaridou.gr</a:t>
            </a:r>
            <a:endParaRPr lang="en-US" b="1" dirty="0" smtClean="0">
              <a:solidFill>
                <a:srgbClr val="FF0000"/>
              </a:solidFill>
              <a:latin typeface="Tahoma" pitchFamily="34" charset="0"/>
            </a:endParaRPr>
          </a:p>
          <a:p>
            <a:pPr>
              <a:lnSpc>
                <a:spcPct val="150000"/>
              </a:lnSpc>
            </a:pPr>
            <a:r>
              <a:rPr lang="en-US" b="1" dirty="0" smtClean="0">
                <a:solidFill>
                  <a:srgbClr val="FF0000"/>
                </a:solidFill>
                <a:latin typeface="Tahoma" pitchFamily="34" charset="0"/>
              </a:rPr>
              <a:t>website: </a:t>
            </a:r>
            <a:r>
              <a:rPr lang="en-US" b="1" dirty="0" smtClean="0">
                <a:solidFill>
                  <a:srgbClr val="FF0000"/>
                </a:solidFill>
                <a:latin typeface="Tahoma" pitchFamily="34" charset="0"/>
                <a:hlinkClick r:id="rId3"/>
              </a:rPr>
              <a:t>www.laskaridou.gr</a:t>
            </a:r>
            <a:endParaRPr lang="en-US" b="1" dirty="0" smtClean="0">
              <a:solidFill>
                <a:srgbClr val="FF0000"/>
              </a:solidFill>
              <a:latin typeface="Tahoma" pitchFamily="34" charset="0"/>
            </a:endParaRPr>
          </a:p>
          <a:p>
            <a:pPr>
              <a:lnSpc>
                <a:spcPct val="150000"/>
              </a:lnSpc>
            </a:pPr>
            <a:endParaRPr lang="en-US"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143108" y="-17311"/>
            <a:ext cx="4857784" cy="6868891"/>
          </a:xfrm>
          <a:prstGeom prst="rect">
            <a:avLst/>
          </a:prstGeom>
          <a:noFill/>
          <a:ln w="9525">
            <a:noFill/>
            <a:miter lim="800000"/>
            <a:headEnd/>
            <a:tailEnd/>
          </a:ln>
          <a:effectLst/>
        </p:spPr>
      </p:pic>
      <p:sp>
        <p:nvSpPr>
          <p:cNvPr id="3" name="2 - Ορθογώνιο"/>
          <p:cNvSpPr/>
          <p:nvPr/>
        </p:nvSpPr>
        <p:spPr>
          <a:xfrm>
            <a:off x="0" y="285728"/>
            <a:ext cx="2143108" cy="2031325"/>
          </a:xfrm>
          <a:prstGeom prst="rect">
            <a:avLst/>
          </a:prstGeom>
        </p:spPr>
        <p:txBody>
          <a:bodyPr wrap="square">
            <a:spAutoFit/>
          </a:bodyPr>
          <a:lstStyle/>
          <a:p>
            <a:r>
              <a:rPr lang="en-US" b="1" dirty="0" smtClean="0">
                <a:solidFill>
                  <a:srgbClr val="FF0000"/>
                </a:solidFill>
                <a:latin typeface="Tahoma" pitchFamily="34" charset="0"/>
              </a:rPr>
              <a:t>Gaidaros (1848)</a:t>
            </a:r>
          </a:p>
          <a:p>
            <a:r>
              <a:rPr lang="en-US" b="1" dirty="0" smtClean="0">
                <a:solidFill>
                  <a:srgbClr val="FF0000"/>
                </a:solidFill>
                <a:latin typeface="Tahoma" pitchFamily="34" charset="0"/>
              </a:rPr>
              <a:t>Siros isl </a:t>
            </a:r>
          </a:p>
          <a:p>
            <a:r>
              <a:rPr lang="en-US" b="1" dirty="0" smtClean="0">
                <a:solidFill>
                  <a:srgbClr val="FF0000"/>
                </a:solidFill>
                <a:latin typeface="Tahoma" pitchFamily="34" charset="0"/>
              </a:rPr>
              <a:t>The first lighthouse of the earlier Greece Architect </a:t>
            </a:r>
            <a:r>
              <a:rPr lang="en-US" b="1" dirty="0">
                <a:solidFill>
                  <a:srgbClr val="FF0000"/>
                </a:solidFill>
                <a:latin typeface="Tahoma" pitchFamily="34" charset="0"/>
              </a:rPr>
              <a:t>Johann B</a:t>
            </a:r>
            <a:r>
              <a:rPr lang="el-GR" b="1" dirty="0">
                <a:solidFill>
                  <a:srgbClr val="FF0000"/>
                </a:solidFill>
                <a:latin typeface="Tahoma" pitchFamily="34" charset="0"/>
              </a:rPr>
              <a:t>. </a:t>
            </a:r>
            <a:r>
              <a:rPr lang="en-US" b="1" dirty="0" smtClean="0">
                <a:solidFill>
                  <a:srgbClr val="FF0000"/>
                </a:solidFill>
                <a:latin typeface="Tahoma" pitchFamily="34" charset="0"/>
              </a:rPr>
              <a:t>Erlacher </a:t>
            </a:r>
            <a:endParaRPr lang="el-GR" b="1" dirty="0">
              <a:solidFill>
                <a:srgbClr val="FF0000"/>
              </a:solidFill>
              <a:latin typeface="Tahoma" pitchFamily="34" charset="0"/>
            </a:endParaRPr>
          </a:p>
        </p:txBody>
      </p:sp>
      <p:sp>
        <p:nvSpPr>
          <p:cNvPr id="5" name="4 - TextBox"/>
          <p:cNvSpPr txBox="1"/>
          <p:nvPr/>
        </p:nvSpPr>
        <p:spPr>
          <a:xfrm>
            <a:off x="7072298" y="5214950"/>
            <a:ext cx="2071702" cy="646331"/>
          </a:xfrm>
          <a:prstGeom prst="rect">
            <a:avLst/>
          </a:prstGeom>
          <a:noFill/>
        </p:spPr>
        <p:txBody>
          <a:bodyPr wrap="square" rtlCol="0">
            <a:spAutoFit/>
          </a:bodyPr>
          <a:lstStyle/>
          <a:p>
            <a:r>
              <a:rPr lang="en-US" b="1" dirty="0">
                <a:solidFill>
                  <a:srgbClr val="FF0000"/>
                </a:solidFill>
                <a:latin typeface="Tahoma" pitchFamily="34" charset="0"/>
              </a:rPr>
              <a:t>G.</a:t>
            </a:r>
            <a:r>
              <a:rPr lang="en-US" dirty="0" smtClean="0"/>
              <a:t> </a:t>
            </a:r>
            <a:r>
              <a:rPr lang="en-US" b="1" dirty="0" smtClean="0">
                <a:solidFill>
                  <a:srgbClr val="FF0000"/>
                </a:solidFill>
                <a:latin typeface="Tahoma" pitchFamily="34" charset="0"/>
              </a:rPr>
              <a:t>Papageorgiou</a:t>
            </a:r>
          </a:p>
          <a:p>
            <a:r>
              <a:rPr lang="en-US" b="1" dirty="0" smtClean="0">
                <a:solidFill>
                  <a:srgbClr val="FF0000"/>
                </a:solidFill>
                <a:latin typeface="Tahoma" pitchFamily="34" charset="0"/>
              </a:rPr>
              <a:t>painting</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IDRYMA AIKATERINHS LASKARIDH HI RES (39).JPG"/>
          <p:cNvPicPr>
            <a:picLocks noChangeAspect="1" noChangeArrowheads="1"/>
          </p:cNvPicPr>
          <p:nvPr/>
        </p:nvPicPr>
        <p:blipFill>
          <a:blip r:embed="rId2" cstate="print"/>
          <a:srcRect/>
          <a:stretch>
            <a:fillRect/>
          </a:stretch>
        </p:blipFill>
        <p:spPr bwMode="auto">
          <a:xfrm>
            <a:off x="0" y="428604"/>
            <a:ext cx="9144000" cy="6096000"/>
          </a:xfrm>
          <a:prstGeom prst="rect">
            <a:avLst/>
          </a:prstGeom>
          <a:noFill/>
        </p:spPr>
      </p:pic>
      <p:sp>
        <p:nvSpPr>
          <p:cNvPr id="3" name="2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Aika</a:t>
            </a:r>
            <a:r>
              <a:rPr lang="el-GR" b="1" dirty="0" smtClean="0">
                <a:solidFill>
                  <a:srgbClr val="FF0000"/>
                </a:solidFill>
                <a:latin typeface="Tahoma" pitchFamily="34" charset="0"/>
              </a:rPr>
              <a:t>terin</a:t>
            </a:r>
            <a:r>
              <a:rPr lang="en-US" b="1" dirty="0" smtClean="0">
                <a:solidFill>
                  <a:srgbClr val="FF0000"/>
                </a:solidFill>
                <a:latin typeface="Tahoma" pitchFamily="34" charset="0"/>
              </a:rPr>
              <a:t>is</a:t>
            </a:r>
            <a:r>
              <a:rPr lang="el-GR" b="1" dirty="0" smtClean="0">
                <a:solidFill>
                  <a:srgbClr val="FF0000"/>
                </a:solidFill>
                <a:latin typeface="Tahoma" pitchFamily="34" charset="0"/>
              </a:rPr>
              <a:t> Laskaridi</a:t>
            </a:r>
            <a:r>
              <a:rPr lang="en-US" b="1" dirty="0" smtClean="0">
                <a:solidFill>
                  <a:srgbClr val="FF0000"/>
                </a:solidFill>
                <a:latin typeface="Tahoma" pitchFamily="34" charset="0"/>
              </a:rPr>
              <a:t>s Foundation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IDRYMA AIKATERINHS LASKARIDH HI RES (69).JPG"/>
          <p:cNvPicPr>
            <a:picLocks noChangeAspect="1" noChangeArrowheads="1"/>
          </p:cNvPicPr>
          <p:nvPr/>
        </p:nvPicPr>
        <p:blipFill>
          <a:blip r:embed="rId2" cstate="print"/>
          <a:srcRect/>
          <a:stretch>
            <a:fillRect/>
          </a:stretch>
        </p:blipFill>
        <p:spPr bwMode="auto">
          <a:xfrm>
            <a:off x="-1" y="0"/>
            <a:ext cx="4572001" cy="6858000"/>
          </a:xfrm>
          <a:prstGeom prst="rect">
            <a:avLst/>
          </a:prstGeom>
          <a:noFill/>
        </p:spPr>
      </p:pic>
      <p:pic>
        <p:nvPicPr>
          <p:cNvPr id="3" name="Picture 2" descr="D:\IDRYMA AIKATERINHS LASKARIDH HI RES (177).JPG"/>
          <p:cNvPicPr>
            <a:picLocks noChangeAspect="1" noChangeArrowheads="1"/>
          </p:cNvPicPr>
          <p:nvPr/>
        </p:nvPicPr>
        <p:blipFill>
          <a:blip r:embed="rId3" cstate="print"/>
          <a:srcRect/>
          <a:stretch>
            <a:fillRect/>
          </a:stretch>
        </p:blipFill>
        <p:spPr bwMode="auto">
          <a:xfrm>
            <a:off x="4572000" y="0"/>
            <a:ext cx="4572000" cy="6858000"/>
          </a:xfrm>
          <a:prstGeom prst="rect">
            <a:avLst/>
          </a:prstGeom>
          <a:noFill/>
        </p:spPr>
      </p:pic>
      <p:sp>
        <p:nvSpPr>
          <p:cNvPr id="5" name="4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Aika</a:t>
            </a:r>
            <a:r>
              <a:rPr lang="el-GR" b="1" dirty="0" smtClean="0">
                <a:solidFill>
                  <a:srgbClr val="FF0000"/>
                </a:solidFill>
                <a:latin typeface="Tahoma" pitchFamily="34" charset="0"/>
              </a:rPr>
              <a:t>terin</a:t>
            </a:r>
            <a:r>
              <a:rPr lang="en-US" b="1" dirty="0" smtClean="0">
                <a:solidFill>
                  <a:srgbClr val="FF0000"/>
                </a:solidFill>
                <a:latin typeface="Tahoma" pitchFamily="34" charset="0"/>
              </a:rPr>
              <a:t>is</a:t>
            </a:r>
            <a:r>
              <a:rPr lang="el-GR" b="1" dirty="0" smtClean="0">
                <a:solidFill>
                  <a:srgbClr val="FF0000"/>
                </a:solidFill>
                <a:latin typeface="Tahoma" pitchFamily="34" charset="0"/>
              </a:rPr>
              <a:t> Laskaridi</a:t>
            </a:r>
            <a:r>
              <a:rPr lang="en-US" b="1" dirty="0" smtClean="0">
                <a:solidFill>
                  <a:srgbClr val="FF0000"/>
                </a:solidFill>
                <a:latin typeface="Tahoma" pitchFamily="34" charset="0"/>
              </a:rPr>
              <a:t>s Foundation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IDRYMA AIKATERINHS LASKARIDH HI RES (210).JPG"/>
          <p:cNvPicPr>
            <a:picLocks noChangeAspect="1" noChangeArrowheads="1"/>
          </p:cNvPicPr>
          <p:nvPr/>
        </p:nvPicPr>
        <p:blipFill>
          <a:blip r:embed="rId2" cstate="print"/>
          <a:srcRect/>
          <a:stretch>
            <a:fillRect/>
          </a:stretch>
        </p:blipFill>
        <p:spPr bwMode="auto">
          <a:xfrm>
            <a:off x="2143108" y="0"/>
            <a:ext cx="4572000" cy="6858000"/>
          </a:xfrm>
          <a:prstGeom prst="rect">
            <a:avLst/>
          </a:prstGeom>
          <a:noFill/>
        </p:spPr>
      </p:pic>
      <p:sp>
        <p:nvSpPr>
          <p:cNvPr id="5" name="4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Aika</a:t>
            </a:r>
            <a:r>
              <a:rPr lang="el-GR" b="1" dirty="0" smtClean="0">
                <a:solidFill>
                  <a:srgbClr val="FF0000"/>
                </a:solidFill>
                <a:latin typeface="Tahoma" pitchFamily="34" charset="0"/>
              </a:rPr>
              <a:t>terin</a:t>
            </a:r>
            <a:r>
              <a:rPr lang="en-US" b="1" dirty="0" smtClean="0">
                <a:solidFill>
                  <a:srgbClr val="FF0000"/>
                </a:solidFill>
                <a:latin typeface="Tahoma" pitchFamily="34" charset="0"/>
              </a:rPr>
              <a:t>is</a:t>
            </a:r>
            <a:r>
              <a:rPr lang="el-GR" b="1" dirty="0" smtClean="0">
                <a:solidFill>
                  <a:srgbClr val="FF0000"/>
                </a:solidFill>
                <a:latin typeface="Tahoma" pitchFamily="34" charset="0"/>
              </a:rPr>
              <a:t> Laskaridi</a:t>
            </a:r>
            <a:r>
              <a:rPr lang="en-US" b="1" dirty="0" smtClean="0">
                <a:solidFill>
                  <a:srgbClr val="FF0000"/>
                </a:solidFill>
                <a:latin typeface="Tahoma" pitchFamily="34" charset="0"/>
              </a:rPr>
              <a:t>s Foundation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IMG_7819.JPG"/>
          <p:cNvPicPr>
            <a:picLocks noChangeAspect="1" noChangeArrowheads="1"/>
          </p:cNvPicPr>
          <p:nvPr/>
        </p:nvPicPr>
        <p:blipFill>
          <a:blip r:embed="rId2" cstate="print"/>
          <a:srcRect/>
          <a:stretch>
            <a:fillRect/>
          </a:stretch>
        </p:blipFill>
        <p:spPr bwMode="auto">
          <a:xfrm>
            <a:off x="0" y="500042"/>
            <a:ext cx="9144000" cy="6096001"/>
          </a:xfrm>
          <a:prstGeom prst="rect">
            <a:avLst/>
          </a:prstGeom>
          <a:noFill/>
        </p:spPr>
      </p:pic>
      <p:sp>
        <p:nvSpPr>
          <p:cNvPr id="3" name="2 - Ορθογώνιο"/>
          <p:cNvSpPr/>
          <p:nvPr/>
        </p:nvSpPr>
        <p:spPr>
          <a:xfrm>
            <a:off x="0" y="0"/>
            <a:ext cx="5072066" cy="369332"/>
          </a:xfrm>
          <a:prstGeom prst="rect">
            <a:avLst/>
          </a:prstGeom>
        </p:spPr>
        <p:txBody>
          <a:bodyPr wrap="square">
            <a:spAutoFit/>
          </a:bodyPr>
          <a:lstStyle/>
          <a:p>
            <a:r>
              <a:rPr lang="en-US" b="1" dirty="0" smtClean="0">
                <a:solidFill>
                  <a:srgbClr val="FF0000"/>
                </a:solidFill>
                <a:latin typeface="Tahoma" pitchFamily="34" charset="0"/>
              </a:rPr>
              <a:t>Aika</a:t>
            </a:r>
            <a:r>
              <a:rPr lang="el-GR" b="1" dirty="0" smtClean="0">
                <a:solidFill>
                  <a:srgbClr val="FF0000"/>
                </a:solidFill>
                <a:latin typeface="Tahoma" pitchFamily="34" charset="0"/>
              </a:rPr>
              <a:t>terin</a:t>
            </a:r>
            <a:r>
              <a:rPr lang="en-US" b="1" dirty="0" smtClean="0">
                <a:solidFill>
                  <a:srgbClr val="FF0000"/>
                </a:solidFill>
                <a:latin typeface="Tahoma" pitchFamily="34" charset="0"/>
              </a:rPr>
              <a:t>is</a:t>
            </a:r>
            <a:r>
              <a:rPr lang="el-GR" b="1" dirty="0" smtClean="0">
                <a:solidFill>
                  <a:srgbClr val="FF0000"/>
                </a:solidFill>
                <a:latin typeface="Tahoma" pitchFamily="34" charset="0"/>
              </a:rPr>
              <a:t> Laskaridi</a:t>
            </a:r>
            <a:r>
              <a:rPr lang="en-US" b="1" dirty="0" smtClean="0">
                <a:solidFill>
                  <a:srgbClr val="FF0000"/>
                </a:solidFill>
                <a:latin typeface="Tahoma" pitchFamily="34" charset="0"/>
              </a:rPr>
              <a:t>s Foundation</a:t>
            </a:r>
            <a:endParaRPr lang="el-GR" b="1" dirty="0" smtClean="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Documents and Settings\Administrator\Επιφάνεια εργασίας\EEP\IALA SEMINAR.jpg"/>
          <p:cNvPicPr>
            <a:picLocks noChangeAspect="1" noChangeArrowheads="1"/>
          </p:cNvPicPr>
          <p:nvPr/>
        </p:nvPicPr>
        <p:blipFill>
          <a:blip r:embed="rId3" cstate="print"/>
          <a:srcRect l="9605" r="8826"/>
          <a:stretch>
            <a:fillRect/>
          </a:stretch>
        </p:blipFill>
        <p:spPr bwMode="auto">
          <a:xfrm>
            <a:off x="-28389" y="0"/>
            <a:ext cx="9178750" cy="679169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 Πίνακας"/>
          <p:cNvGraphicFramePr>
            <a:graphicFrameLocks noGrp="1"/>
          </p:cNvGraphicFramePr>
          <p:nvPr/>
        </p:nvGraphicFramePr>
        <p:xfrm>
          <a:off x="-1" y="357165"/>
          <a:ext cx="9144001" cy="5929353"/>
        </p:xfrm>
        <a:graphic>
          <a:graphicData uri="http://schemas.openxmlformats.org/drawingml/2006/table">
            <a:tbl>
              <a:tblPr/>
              <a:tblGrid>
                <a:gridCol w="626494"/>
                <a:gridCol w="3167667"/>
                <a:gridCol w="1337460"/>
                <a:gridCol w="1337460"/>
                <a:gridCol w="1337460"/>
                <a:gridCol w="1337460"/>
              </a:tblGrid>
              <a:tr h="658817">
                <a:tc>
                  <a:txBody>
                    <a:bodyPr/>
                    <a:lstStyle/>
                    <a:p>
                      <a:pPr>
                        <a:lnSpc>
                          <a:spcPct val="115000"/>
                        </a:lnSpc>
                        <a:spcAft>
                          <a:spcPts val="0"/>
                        </a:spcAft>
                      </a:pPr>
                      <a:endParaRPr lang="el-GR" sz="1100" dirty="0">
                        <a:latin typeface="Calibri"/>
                        <a:ea typeface="Calibri"/>
                        <a:cs typeface="Times New Roman"/>
                      </a:endParaRPr>
                    </a:p>
                  </a:txBody>
                  <a:tcPr marL="68580" marR="68580" marT="0" marB="0">
                    <a:lnL>
                      <a:noFill/>
                    </a:lnL>
                    <a:lnR>
                      <a:noFill/>
                    </a:lnR>
                    <a:lnT>
                      <a:noFill/>
                    </a:lnT>
                    <a:lnB>
                      <a:noFill/>
                    </a:lnB>
                  </a:tcPr>
                </a:tc>
                <a:tc>
                  <a:txBody>
                    <a:bodyPr/>
                    <a:lstStyle/>
                    <a:p>
                      <a:pPr>
                        <a:lnSpc>
                          <a:spcPct val="115000"/>
                        </a:lnSpc>
                        <a:spcAft>
                          <a:spcPts val="0"/>
                        </a:spcAft>
                      </a:pPr>
                      <a:endParaRPr lang="el-GR" sz="1100" dirty="0">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HOTEL RATES BB (€)</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l-GR"/>
                    </a:p>
                  </a:txBody>
                  <a:tcPr/>
                </a:tc>
                <a:tc gridSpan="2">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DISTANCES (M)</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l-GR"/>
                    </a:p>
                  </a:txBody>
                  <a:tcPr/>
                </a:tc>
              </a:tr>
              <a:tr h="658817">
                <a:tc>
                  <a:txBody>
                    <a:bodyPr/>
                    <a:lstStyle/>
                    <a:p>
                      <a:pPr>
                        <a:lnSpc>
                          <a:spcPct val="115000"/>
                        </a:lnSpc>
                        <a:spcAft>
                          <a:spcPts val="0"/>
                        </a:spcAft>
                      </a:pPr>
                      <a:endParaRPr lang="el-GR" sz="1100" dirty="0">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l-GR" sz="1100" dirty="0">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SINGLE</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DOUBLE</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TO A</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TO B</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THEOXENIA HOTEL</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100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120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1980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990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2</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NOUFARA HOTEL</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55</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75</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1460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470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3</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PARK HOTEL</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60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70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1400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410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4</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POSEIDONIO HOTEL</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50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70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1170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840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5</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SAVOY HOTEL</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50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60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900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700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A</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MARITIME MUSEUM</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990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817">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B</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b="1" kern="1200" dirty="0" smtClean="0">
                          <a:solidFill>
                            <a:srgbClr val="FF0000"/>
                          </a:solidFill>
                          <a:latin typeface="Tahoma" pitchFamily="34" charset="0"/>
                          <a:ea typeface="+mn-ea"/>
                          <a:cs typeface="+mn-cs"/>
                        </a:rPr>
                        <a:t>LASKARIDIS FAUNDATION</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Aft>
                          <a:spcPts val="0"/>
                        </a:spcAft>
                      </a:pPr>
                      <a:r>
                        <a:rPr lang="en-US" sz="1800" b="1" kern="1200" dirty="0" smtClean="0">
                          <a:solidFill>
                            <a:srgbClr val="FF0000"/>
                          </a:solidFill>
                          <a:latin typeface="Tahoma" pitchFamily="34" charset="0"/>
                          <a:ea typeface="+mn-ea"/>
                          <a:cs typeface="+mn-cs"/>
                        </a:rPr>
                        <a:t>990</a:t>
                      </a: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l-GR" sz="1800" b="1" kern="1200" dirty="0" smtClean="0">
                        <a:solidFill>
                          <a:srgbClr val="FF0000"/>
                        </a:solidFill>
                        <a:latin typeface="Tahoma"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
        <p:nvSpPr>
          <p:cNvPr id="686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 Εικόνα" descr="DSCN5876.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2 - TextBox"/>
          <p:cNvSpPr txBox="1"/>
          <p:nvPr/>
        </p:nvSpPr>
        <p:spPr>
          <a:xfrm>
            <a:off x="214282" y="285728"/>
            <a:ext cx="2214546" cy="646331"/>
          </a:xfrm>
          <a:prstGeom prst="rect">
            <a:avLst/>
          </a:prstGeom>
          <a:noFill/>
        </p:spPr>
        <p:txBody>
          <a:bodyPr wrap="square" rtlCol="0">
            <a:spAutoFit/>
          </a:bodyPr>
          <a:lstStyle/>
          <a:p>
            <a:r>
              <a:rPr lang="en-US" b="1" dirty="0">
                <a:solidFill>
                  <a:srgbClr val="FF0000"/>
                </a:solidFill>
                <a:latin typeface="Tahoma" pitchFamily="34" charset="0"/>
              </a:rPr>
              <a:t>Gourouni (</a:t>
            </a:r>
            <a:r>
              <a:rPr lang="en-US" b="1" dirty="0" smtClean="0">
                <a:solidFill>
                  <a:srgbClr val="FF0000"/>
                </a:solidFill>
                <a:latin typeface="Tahoma" pitchFamily="34" charset="0"/>
              </a:rPr>
              <a:t>1889) </a:t>
            </a:r>
            <a:r>
              <a:rPr lang="en-US" b="1" dirty="0">
                <a:solidFill>
                  <a:srgbClr val="FF0000"/>
                </a:solidFill>
                <a:latin typeface="Tahoma" pitchFamily="34" charset="0"/>
              </a:rPr>
              <a:t>Skopelos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304000" y="0"/>
            <a:ext cx="4809393" cy="6858000"/>
          </a:xfrm>
          <a:prstGeom prst="rect">
            <a:avLst/>
          </a:prstGeom>
          <a:noFill/>
          <a:ln w="9525">
            <a:noFill/>
            <a:miter lim="800000"/>
            <a:headEnd/>
            <a:tailEnd/>
          </a:ln>
          <a:effectLst/>
        </p:spPr>
      </p:pic>
      <p:sp>
        <p:nvSpPr>
          <p:cNvPr id="3" name="2 - TextBox"/>
          <p:cNvSpPr txBox="1"/>
          <p:nvPr/>
        </p:nvSpPr>
        <p:spPr>
          <a:xfrm>
            <a:off x="0" y="357166"/>
            <a:ext cx="2643174" cy="923330"/>
          </a:xfrm>
          <a:prstGeom prst="rect">
            <a:avLst/>
          </a:prstGeom>
          <a:noFill/>
        </p:spPr>
        <p:txBody>
          <a:bodyPr wrap="square" rtlCol="0">
            <a:spAutoFit/>
          </a:bodyPr>
          <a:lstStyle/>
          <a:p>
            <a:r>
              <a:rPr lang="en-US" b="1" dirty="0">
                <a:solidFill>
                  <a:srgbClr val="FF0000"/>
                </a:solidFill>
                <a:latin typeface="Tahoma" pitchFamily="34" charset="0"/>
              </a:rPr>
              <a:t>The first List  of Lights (1897)</a:t>
            </a:r>
          </a:p>
          <a:p>
            <a:r>
              <a:rPr lang="en-US" b="1" dirty="0">
                <a:solidFill>
                  <a:srgbClr val="FF0000"/>
                </a:solidFill>
                <a:latin typeface="Tahoma" pitchFamily="34" charset="0"/>
              </a:rPr>
              <a:t>b</a:t>
            </a:r>
            <a:r>
              <a:rPr lang="en-US" b="1" dirty="0" smtClean="0">
                <a:solidFill>
                  <a:srgbClr val="FF0000"/>
                </a:solidFill>
                <a:latin typeface="Tahoma" pitchFamily="34" charset="0"/>
              </a:rPr>
              <a:t>y G</a:t>
            </a:r>
            <a:r>
              <a:rPr lang="en-US" b="1" dirty="0">
                <a:solidFill>
                  <a:srgbClr val="FF0000"/>
                </a:solidFill>
                <a:latin typeface="Tahoma" pitchFamily="34" charset="0"/>
              </a:rPr>
              <a:t>. Plastropoulos</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3067" y="-1"/>
            <a:ext cx="9147067" cy="6858001"/>
          </a:xfrm>
          <a:prstGeom prst="rect">
            <a:avLst/>
          </a:prstGeom>
          <a:noFill/>
          <a:ln w="9525">
            <a:noFill/>
            <a:miter lim="800000"/>
            <a:headEnd/>
            <a:tailEnd/>
          </a:ln>
          <a:effectLst/>
        </p:spPr>
      </p:pic>
      <p:sp>
        <p:nvSpPr>
          <p:cNvPr id="3" name="2 - TextBox"/>
          <p:cNvSpPr txBox="1"/>
          <p:nvPr/>
        </p:nvSpPr>
        <p:spPr>
          <a:xfrm>
            <a:off x="0" y="5286388"/>
            <a:ext cx="3429024" cy="369332"/>
          </a:xfrm>
          <a:prstGeom prst="rect">
            <a:avLst/>
          </a:prstGeom>
          <a:noFill/>
        </p:spPr>
        <p:txBody>
          <a:bodyPr wrap="square" rtlCol="0">
            <a:spAutoFit/>
          </a:bodyPr>
          <a:lstStyle/>
          <a:p>
            <a:r>
              <a:rPr lang="en-US" b="1" dirty="0">
                <a:solidFill>
                  <a:srgbClr val="FF0000"/>
                </a:solidFill>
                <a:latin typeface="Tahoma" pitchFamily="34" charset="0"/>
              </a:rPr>
              <a:t>Lithari (1894) Skiros isl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1"/>
            <a:ext cx="9144000" cy="4885289"/>
          </a:xfrm>
          <a:prstGeom prst="rect">
            <a:avLst/>
          </a:prstGeom>
          <a:noFill/>
          <a:ln w="9525">
            <a:noFill/>
            <a:miter lim="800000"/>
            <a:headEnd/>
            <a:tailEnd/>
          </a:ln>
          <a:effectLst/>
        </p:spPr>
      </p:pic>
      <p:sp>
        <p:nvSpPr>
          <p:cNvPr id="3" name="2 - TextBox"/>
          <p:cNvSpPr txBox="1"/>
          <p:nvPr/>
        </p:nvSpPr>
        <p:spPr>
          <a:xfrm>
            <a:off x="3000364" y="5500702"/>
            <a:ext cx="3429024" cy="646331"/>
          </a:xfrm>
          <a:prstGeom prst="rect">
            <a:avLst/>
          </a:prstGeom>
          <a:noFill/>
        </p:spPr>
        <p:txBody>
          <a:bodyPr wrap="square" rtlCol="0">
            <a:spAutoFit/>
          </a:bodyPr>
          <a:lstStyle/>
          <a:p>
            <a:r>
              <a:rPr lang="en-US" b="1" dirty="0">
                <a:solidFill>
                  <a:srgbClr val="FF0000"/>
                </a:solidFill>
                <a:latin typeface="Tahoma" pitchFamily="34" charset="0"/>
              </a:rPr>
              <a:t>Lithari (1894) Skiros isl </a:t>
            </a:r>
          </a:p>
          <a:p>
            <a:r>
              <a:rPr lang="en-US" b="1" dirty="0">
                <a:solidFill>
                  <a:srgbClr val="FF0000"/>
                </a:solidFill>
                <a:latin typeface="Tahoma" pitchFamily="34" charset="0"/>
              </a:rPr>
              <a:t>Architect E. Raum</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G_0008"/>
          <p:cNvPicPr>
            <a:picLocks noChangeAspect="1" noChangeArrowheads="1"/>
          </p:cNvPicPr>
          <p:nvPr/>
        </p:nvPicPr>
        <p:blipFill>
          <a:blip r:embed="rId3" cstate="print"/>
          <a:srcRect/>
          <a:stretch>
            <a:fillRect/>
          </a:stretch>
        </p:blipFill>
        <p:spPr bwMode="auto">
          <a:xfrm>
            <a:off x="2461548" y="-1"/>
            <a:ext cx="4539344" cy="6858001"/>
          </a:xfrm>
          <a:prstGeom prst="rect">
            <a:avLst/>
          </a:prstGeom>
          <a:noFill/>
          <a:ln w="9525">
            <a:noFill/>
            <a:miter lim="800000"/>
            <a:headEnd/>
            <a:tailEnd/>
          </a:ln>
        </p:spPr>
      </p:pic>
      <p:sp>
        <p:nvSpPr>
          <p:cNvPr id="3" name="2 - Ορθογώνιο"/>
          <p:cNvSpPr/>
          <p:nvPr/>
        </p:nvSpPr>
        <p:spPr>
          <a:xfrm>
            <a:off x="0" y="0"/>
            <a:ext cx="3676006" cy="369332"/>
          </a:xfrm>
          <a:prstGeom prst="rect">
            <a:avLst/>
          </a:prstGeom>
        </p:spPr>
        <p:txBody>
          <a:bodyPr wrap="none">
            <a:spAutoFit/>
          </a:bodyPr>
          <a:lstStyle/>
          <a:p>
            <a:r>
              <a:rPr lang="en-US" b="1" dirty="0" smtClean="0">
                <a:solidFill>
                  <a:srgbClr val="FF0000"/>
                </a:solidFill>
                <a:latin typeface="Tahoma" pitchFamily="34" charset="0"/>
              </a:rPr>
              <a:t>Kokkinopoulo (1861) Psara isl</a:t>
            </a:r>
            <a:endParaRPr lang="el-GR" b="1" dirty="0">
              <a:solidFill>
                <a:srgbClr val="FF0000"/>
              </a:solidFill>
              <a:latin typeface="Tahom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981</TotalTime>
  <Words>1714</Words>
  <Application>Microsoft Office PowerPoint</Application>
  <PresentationFormat>Προβολή στην οθόνη (4:3)</PresentationFormat>
  <Paragraphs>254</Paragraphs>
  <Slides>56</Slides>
  <Notes>41</Notes>
  <HiddenSlides>0</HiddenSlides>
  <MMClips>0</MMClips>
  <ScaleCrop>false</ScaleCrop>
  <HeadingPairs>
    <vt:vector size="4" baseType="variant">
      <vt:variant>
        <vt:lpstr>Θέμα</vt:lpstr>
      </vt:variant>
      <vt:variant>
        <vt:i4>1</vt:i4>
      </vt:variant>
      <vt:variant>
        <vt:lpstr>Τίτλοι διαφανειών</vt:lpstr>
      </vt:variant>
      <vt:variant>
        <vt:i4>56</vt:i4>
      </vt:variant>
    </vt:vector>
  </HeadingPairs>
  <TitlesOfParts>
    <vt:vector size="57" baseType="lpstr">
      <vt:lpstr>Θέμα του Office</vt:lpstr>
      <vt:lpstr>Διαφάνεια 1</vt:lpstr>
      <vt:lpstr>HISTORICAL LIGHTHOUSES IN GREECE </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Διαφάνεια 31</vt:lpstr>
      <vt:lpstr>Διαφάνεια 32</vt:lpstr>
      <vt:lpstr>Διαφάνεια 33</vt:lpstr>
      <vt:lpstr>Διαφάνεια 34</vt:lpstr>
      <vt:lpstr>Διαφάνεια 35</vt:lpstr>
      <vt:lpstr>Διαφάνεια 36</vt:lpstr>
      <vt:lpstr>Διαφάνεια 37</vt:lpstr>
      <vt:lpstr>Διαφάνεια 38</vt:lpstr>
      <vt:lpstr>Διαφάνεια 39</vt:lpstr>
      <vt:lpstr>Διαφάνεια 40</vt:lpstr>
      <vt:lpstr>Διαφάνεια 41</vt:lpstr>
      <vt:lpstr>Διαφάνεια 42</vt:lpstr>
      <vt:lpstr>Διαφάνεια 43</vt:lpstr>
      <vt:lpstr>Διαφάνεια 44</vt:lpstr>
      <vt:lpstr>Διαφάνεια 45</vt:lpstr>
      <vt:lpstr>Διαφάνεια 46</vt:lpstr>
      <vt:lpstr>Διαφάνεια 47</vt:lpstr>
      <vt:lpstr>Διαφάνεια 48</vt:lpstr>
      <vt:lpstr>Διαφάνεια 49</vt:lpstr>
      <vt:lpstr>Διαφάνεια 50</vt:lpstr>
      <vt:lpstr>Διαφάνεια 51</vt:lpstr>
      <vt:lpstr>Διαφάνεια 52</vt:lpstr>
      <vt:lpstr>Διαφάνεια 53</vt:lpstr>
      <vt:lpstr>Διαφάνεια 54</vt:lpstr>
      <vt:lpstr>Διαφάνεια 55</vt:lpstr>
      <vt:lpstr>Διαφάνεια 56</vt:lpstr>
    </vt:vector>
  </TitlesOfParts>
  <Company>OFFICE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OWNER</dc:creator>
  <cp:lastModifiedBy>OWNER</cp:lastModifiedBy>
  <cp:revision>157</cp:revision>
  <dcterms:created xsi:type="dcterms:W3CDTF">2012-04-12T17:33:35Z</dcterms:created>
  <dcterms:modified xsi:type="dcterms:W3CDTF">2012-04-15T17:42:59Z</dcterms:modified>
</cp:coreProperties>
</file>