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1" r:id="rId2"/>
    <p:sldId id="272" r:id="rId3"/>
    <p:sldId id="276" r:id="rId4"/>
    <p:sldId id="257" r:id="rId5"/>
    <p:sldId id="259" r:id="rId6"/>
    <p:sldId id="260" r:id="rId7"/>
    <p:sldId id="267" r:id="rId8"/>
    <p:sldId id="277" r:id="rId9"/>
    <p:sldId id="262" r:id="rId10"/>
    <p:sldId id="263" r:id="rId11"/>
    <p:sldId id="281" r:id="rId12"/>
    <p:sldId id="282" r:id="rId13"/>
    <p:sldId id="283" r:id="rId14"/>
    <p:sldId id="268" r:id="rId15"/>
    <p:sldId id="278" r:id="rId16"/>
    <p:sldId id="279" r:id="rId17"/>
    <p:sldId id="280" r:id="rId18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09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F42BC2-5331-45C2-B7A3-F99DF8FDFE1D}" type="datetimeFigureOut">
              <a:rPr lang="es-ES" smtClean="0"/>
              <a:pPr/>
              <a:t>16/04/12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F4FA06-8640-4868-804E-10938C50FBF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120A8603-21F4-4FCD-BD5D-96291FAE5056}" type="slidenum">
              <a:rPr lang="zh-CN" altLang="es-ES" sz="1200">
                <a:effectLst>
                  <a:outerShdw blurRad="38100" dist="38100" dir="2700000" algn="tl">
                    <a:srgbClr val="C0C0C0"/>
                  </a:outerShdw>
                </a:effectLst>
              </a:rPr>
              <a:pPr algn="r">
                <a:defRPr/>
              </a:pPr>
              <a:t>1</a:t>
            </a:fld>
            <a:endParaRPr lang="es-ES" altLang="zh-CN" sz="12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4FA06-8640-4868-804E-10938C50FBF3}" type="slidenum">
              <a:rPr lang="es-ES" smtClean="0"/>
              <a:pPr/>
              <a:t>10</a:t>
            </a:fld>
            <a:endParaRPr lang="es-E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4FA06-8640-4868-804E-10938C50FBF3}" type="slidenum">
              <a:rPr lang="es-ES" smtClean="0"/>
              <a:pPr/>
              <a:t>14</a:t>
            </a:fld>
            <a:endParaRPr lang="es-E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4FA06-8640-4868-804E-10938C50FBF3}" type="slidenum">
              <a:rPr lang="es-ES" smtClean="0"/>
              <a:pPr/>
              <a:t>4</a:t>
            </a:fld>
            <a:endParaRPr lang="es-E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4FA06-8640-4868-804E-10938C50FBF3}" type="slidenum">
              <a:rPr lang="es-ES" smtClean="0"/>
              <a:pPr/>
              <a:t>5</a:t>
            </a:fld>
            <a:endParaRPr lang="es-E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4FA06-8640-4868-804E-10938C50FBF3}" type="slidenum">
              <a:rPr lang="es-ES" smtClean="0"/>
              <a:pPr/>
              <a:t>6</a:t>
            </a:fld>
            <a:endParaRPr lang="es-E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4FA06-8640-4868-804E-10938C50FBF3}" type="slidenum">
              <a:rPr lang="es-ES" smtClean="0"/>
              <a:pPr/>
              <a:t>7</a:t>
            </a:fld>
            <a:endParaRPr lang="es-E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4FA06-8640-4868-804E-10938C50FBF3}" type="slidenum">
              <a:rPr lang="es-ES" smtClean="0"/>
              <a:pPr/>
              <a:t>8</a:t>
            </a:fld>
            <a:endParaRPr lang="es-E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4FA06-8640-4868-804E-10938C50FBF3}" type="slidenum">
              <a:rPr lang="es-ES" smtClean="0"/>
              <a:pPr/>
              <a:t>9</a:t>
            </a:fld>
            <a:endParaRPr lang="es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BD4BB-9022-4A85-B1C1-8E030C46C5C0}" type="datetimeFigureOut">
              <a:rPr lang="es-ES" smtClean="0"/>
              <a:pPr/>
              <a:t>16/04/12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080F2-558E-4632-88AC-E158F06F7F6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BD4BB-9022-4A85-B1C1-8E030C46C5C0}" type="datetimeFigureOut">
              <a:rPr lang="es-ES" smtClean="0"/>
              <a:pPr/>
              <a:t>16/04/12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080F2-558E-4632-88AC-E158F06F7F6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BD4BB-9022-4A85-B1C1-8E030C46C5C0}" type="datetimeFigureOut">
              <a:rPr lang="es-ES" smtClean="0"/>
              <a:pPr/>
              <a:t>16/04/12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080F2-558E-4632-88AC-E158F06F7F6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BD4BB-9022-4A85-B1C1-8E030C46C5C0}" type="datetimeFigureOut">
              <a:rPr lang="es-ES" smtClean="0"/>
              <a:pPr/>
              <a:t>16/04/12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080F2-558E-4632-88AC-E158F06F7F6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BD4BB-9022-4A85-B1C1-8E030C46C5C0}" type="datetimeFigureOut">
              <a:rPr lang="es-ES" smtClean="0"/>
              <a:pPr/>
              <a:t>16/04/12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080F2-558E-4632-88AC-E158F06F7F6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BD4BB-9022-4A85-B1C1-8E030C46C5C0}" type="datetimeFigureOut">
              <a:rPr lang="es-ES" smtClean="0"/>
              <a:pPr/>
              <a:t>16/04/12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080F2-558E-4632-88AC-E158F06F7F6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BD4BB-9022-4A85-B1C1-8E030C46C5C0}" type="datetimeFigureOut">
              <a:rPr lang="es-ES" smtClean="0"/>
              <a:pPr/>
              <a:t>16/04/12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080F2-558E-4632-88AC-E158F06F7F6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BD4BB-9022-4A85-B1C1-8E030C46C5C0}" type="datetimeFigureOut">
              <a:rPr lang="es-ES" smtClean="0"/>
              <a:pPr/>
              <a:t>16/04/12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080F2-558E-4632-88AC-E158F06F7F6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BD4BB-9022-4A85-B1C1-8E030C46C5C0}" type="datetimeFigureOut">
              <a:rPr lang="es-ES" smtClean="0"/>
              <a:pPr/>
              <a:t>16/04/12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080F2-558E-4632-88AC-E158F06F7F6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BD4BB-9022-4A85-B1C1-8E030C46C5C0}" type="datetimeFigureOut">
              <a:rPr lang="es-ES" smtClean="0"/>
              <a:pPr/>
              <a:t>16/04/12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080F2-558E-4632-88AC-E158F06F7F6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BD4BB-9022-4A85-B1C1-8E030C46C5C0}" type="datetimeFigureOut">
              <a:rPr lang="es-ES" smtClean="0"/>
              <a:pPr/>
              <a:t>16/04/12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080F2-558E-4632-88AC-E158F06F7F6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4BD4BB-9022-4A85-B1C1-8E030C46C5C0}" type="datetimeFigureOut">
              <a:rPr lang="es-ES" smtClean="0"/>
              <a:pPr/>
              <a:t>16/04/12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4080F2-558E-4632-88AC-E158F06F7F6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4 Grupo"/>
          <p:cNvGrpSpPr>
            <a:grpSpLocks/>
          </p:cNvGrpSpPr>
          <p:nvPr/>
        </p:nvGrpSpPr>
        <p:grpSpPr bwMode="auto">
          <a:xfrm>
            <a:off x="0" y="357166"/>
            <a:ext cx="9144000" cy="6723084"/>
            <a:chOff x="0" y="357075"/>
            <a:chExt cx="9144000" cy="6722701"/>
          </a:xfrm>
        </p:grpSpPr>
        <p:sp>
          <p:nvSpPr>
            <p:cNvPr id="2051" name="Text Box 5"/>
            <p:cNvSpPr txBox="1">
              <a:spLocks noChangeArrowheads="1"/>
            </p:cNvSpPr>
            <p:nvPr/>
          </p:nvSpPr>
          <p:spPr bwMode="auto">
            <a:xfrm>
              <a:off x="0" y="357075"/>
              <a:ext cx="3570208" cy="6462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3600" b="0" dirty="0">
                  <a:latin typeface="Arial" charset="0"/>
                  <a:cs typeface="Arial" charset="0"/>
                </a:rPr>
                <a:t>Project Phase 1:</a:t>
              </a:r>
              <a:endParaRPr lang="es-AR" sz="3600" u="sng" dirty="0">
                <a:solidFill>
                  <a:srgbClr val="FFC000"/>
                </a:solidFill>
              </a:endParaRPr>
            </a:p>
          </p:txBody>
        </p:sp>
        <p:sp>
          <p:nvSpPr>
            <p:cNvPr id="2052" name="Text Box 5"/>
            <p:cNvSpPr txBox="1">
              <a:spLocks noChangeArrowheads="1"/>
            </p:cNvSpPr>
            <p:nvPr/>
          </p:nvSpPr>
          <p:spPr bwMode="auto">
            <a:xfrm>
              <a:off x="0" y="1571407"/>
              <a:ext cx="9144000" cy="55083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800" b="0" dirty="0" smtClean="0">
                  <a:latin typeface="Arial" charset="0"/>
                  <a:cs typeface="Arial" charset="0"/>
                </a:rPr>
                <a:t>To install </a:t>
              </a:r>
              <a:r>
                <a:rPr lang="en-US" sz="2800" b="0" dirty="0">
                  <a:latin typeface="Arial" charset="0"/>
                  <a:cs typeface="Arial" charset="0"/>
                </a:rPr>
                <a:t>an AIS-AtoN on Beacon </a:t>
              </a:r>
              <a:r>
                <a:rPr lang="en-US" sz="2800" b="0" dirty="0" smtClean="0">
                  <a:latin typeface="Arial" charset="0"/>
                  <a:cs typeface="Arial" charset="0"/>
                </a:rPr>
                <a:t>on </a:t>
              </a:r>
              <a:r>
                <a:rPr lang="en-US" sz="2800" b="0" dirty="0">
                  <a:latin typeface="Arial" charset="0"/>
                  <a:cs typeface="Arial" charset="0"/>
                </a:rPr>
                <a:t>extreme environmental conditions, to monitor and analyze the operation of the device and technical barriers that are presented at this kind of installations.</a:t>
              </a:r>
            </a:p>
            <a:p>
              <a:r>
                <a:rPr lang="en-US" sz="2800" b="0" dirty="0">
                  <a:latin typeface="Arial" charset="0"/>
                  <a:cs typeface="Arial" charset="0"/>
                </a:rPr>
                <a:t>An AIS Receiver will also be installed in the Radio room at main house.</a:t>
              </a:r>
            </a:p>
            <a:p>
              <a:r>
                <a:rPr lang="en-US" sz="2800" b="0" dirty="0">
                  <a:latin typeface="Arial" charset="0"/>
                  <a:cs typeface="Arial" charset="0"/>
                </a:rPr>
                <a:t>The performance monitoring will be accompanied by the weather report every three hours and the log files will be sent via </a:t>
              </a:r>
              <a:r>
                <a:rPr lang="en-US" sz="2800" b="0" dirty="0" err="1">
                  <a:latin typeface="Arial" charset="0"/>
                  <a:cs typeface="Arial" charset="0"/>
                </a:rPr>
                <a:t>ethernet</a:t>
              </a:r>
              <a:r>
                <a:rPr lang="en-US" sz="2800" b="0" dirty="0">
                  <a:latin typeface="Arial" charset="0"/>
                  <a:cs typeface="Arial" charset="0"/>
                </a:rPr>
                <a:t> to a Base station. </a:t>
              </a:r>
            </a:p>
            <a:p>
              <a:endParaRPr lang="en-US" sz="1800" b="0" dirty="0">
                <a:latin typeface="Arial" charset="0"/>
                <a:cs typeface="Arial" charset="0"/>
              </a:endParaRPr>
            </a:p>
            <a:p>
              <a:r>
                <a:rPr lang="en-US" sz="1800" b="0" dirty="0">
                  <a:latin typeface="Arial" charset="0"/>
                  <a:cs typeface="Arial" charset="0"/>
                </a:rPr>
                <a:t>Annual average temperature (70 years), -4.5 ° C.</a:t>
              </a:r>
              <a:br>
                <a:rPr lang="en-US" sz="1800" b="0" dirty="0">
                  <a:latin typeface="Arial" charset="0"/>
                  <a:cs typeface="Arial" charset="0"/>
                </a:rPr>
              </a:br>
              <a:r>
                <a:rPr lang="en-US" sz="1800" b="0" dirty="0">
                  <a:latin typeface="Arial" charset="0"/>
                  <a:cs typeface="Arial" charset="0"/>
                </a:rPr>
                <a:t>Absolute maximum temperature (06.04.57) 12.6 ° C.</a:t>
              </a:r>
              <a:br>
                <a:rPr lang="en-US" sz="1800" b="0" dirty="0">
                  <a:latin typeface="Arial" charset="0"/>
                  <a:cs typeface="Arial" charset="0"/>
                </a:rPr>
              </a:br>
              <a:r>
                <a:rPr lang="en-US" sz="1800" b="0" dirty="0">
                  <a:latin typeface="Arial" charset="0"/>
                  <a:cs typeface="Arial" charset="0"/>
                </a:rPr>
                <a:t>Absolute minimum temperature (3/8/04) -40.1 ° C.</a:t>
              </a:r>
            </a:p>
            <a:p>
              <a:endParaRPr lang="en-US" sz="2800" b="0" dirty="0">
                <a:latin typeface="Arial" charset="0"/>
                <a:cs typeface="Arial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71472" y="1"/>
            <a:ext cx="7772400" cy="1142984"/>
          </a:xfrm>
        </p:spPr>
        <p:txBody>
          <a:bodyPr>
            <a:noAutofit/>
          </a:bodyPr>
          <a:lstStyle/>
          <a:p>
            <a:r>
              <a:rPr lang="es-ES" sz="3600" dirty="0" smtClean="0"/>
              <a:t>Orcadas Base AIS-</a:t>
            </a:r>
            <a:r>
              <a:rPr lang="es-ES" sz="3600" dirty="0" err="1" smtClean="0"/>
              <a:t>Aton</a:t>
            </a:r>
            <a:r>
              <a:rPr lang="es-ES" sz="3600" dirty="0" smtClean="0"/>
              <a:t> target</a:t>
            </a:r>
            <a:endParaRPr lang="es-ES" sz="3600" dirty="0"/>
          </a:p>
        </p:txBody>
      </p:sp>
      <p:pic>
        <p:nvPicPr>
          <p:cNvPr id="3" name="2 Imagen"/>
          <p:cNvPicPr/>
          <p:nvPr/>
        </p:nvPicPr>
        <p:blipFill>
          <a:blip r:embed="rId3" cstate="print"/>
          <a:srcRect t="9091" r="14605" b="7339"/>
          <a:stretch>
            <a:fillRect/>
          </a:stretch>
        </p:blipFill>
        <p:spPr bwMode="auto">
          <a:xfrm>
            <a:off x="0" y="1142985"/>
            <a:ext cx="9144000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/>
          <p:nvPr/>
        </p:nvPicPr>
        <p:blipFill>
          <a:blip r:embed="rId2" cstate="print"/>
          <a:srcRect l="23008" t="9091" r="9674" b="9091"/>
          <a:stretch>
            <a:fillRect/>
          </a:stretch>
        </p:blipFill>
        <p:spPr bwMode="auto">
          <a:xfrm>
            <a:off x="1179883" y="548680"/>
            <a:ext cx="6776493" cy="62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Special conditions </a:t>
            </a:r>
            <a:r>
              <a:rPr lang="en-US" sz="3600" dirty="0" smtClean="0"/>
              <a:t> </a:t>
            </a:r>
            <a:r>
              <a:rPr lang="en-US" sz="3600" dirty="0" smtClean="0"/>
              <a:t>of propagation</a:t>
            </a:r>
            <a:endParaRPr lang="es-ES" sz="3600" dirty="0" err="1" smtClean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/>
          <p:nvPr/>
        </p:nvPicPr>
        <p:blipFill>
          <a:blip r:embed="rId2" cstate="print"/>
          <a:srcRect l="26025" t="8591" b="7013"/>
          <a:stretch>
            <a:fillRect/>
          </a:stretch>
        </p:blipFill>
        <p:spPr bwMode="auto">
          <a:xfrm>
            <a:off x="1187624" y="620688"/>
            <a:ext cx="7034726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0" y="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Argentine Ship sailing from the </a:t>
            </a:r>
            <a:r>
              <a:rPr lang="en-US" sz="3600" dirty="0" err="1" smtClean="0"/>
              <a:t>Orcada`s</a:t>
            </a:r>
            <a:r>
              <a:rPr lang="en-US" sz="3600" dirty="0" smtClean="0"/>
              <a:t> Base to the island</a:t>
            </a:r>
            <a:endParaRPr lang="es-ES" sz="3600" dirty="0" err="1" smtClean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Le </a:t>
            </a:r>
            <a:r>
              <a:rPr lang="en-US" sz="3600" dirty="0" err="1" smtClean="0"/>
              <a:t>Manche</a:t>
            </a:r>
            <a:r>
              <a:rPr lang="en-US" sz="3600" dirty="0" smtClean="0"/>
              <a:t> cargo sailing to </a:t>
            </a:r>
            <a:r>
              <a:rPr lang="en-US" sz="3600" dirty="0" err="1" smtClean="0"/>
              <a:t>Orcada`s</a:t>
            </a:r>
            <a:r>
              <a:rPr lang="en-US" sz="3600" dirty="0" smtClean="0"/>
              <a:t> Base</a:t>
            </a:r>
            <a:endParaRPr lang="es-ES" sz="3600" dirty="0" err="1" smtClean="0">
              <a:latin typeface="+mj-lt"/>
              <a:ea typeface="+mj-ea"/>
              <a:cs typeface="+mj-cs"/>
            </a:endParaRPr>
          </a:p>
        </p:txBody>
      </p:sp>
      <p:pic>
        <p:nvPicPr>
          <p:cNvPr id="5" name="4 Imagen"/>
          <p:cNvPicPr/>
          <p:nvPr/>
        </p:nvPicPr>
        <p:blipFill>
          <a:blip r:embed="rId2" cstate="print"/>
          <a:srcRect l="28855" t="8335" b="6798"/>
          <a:stretch>
            <a:fillRect/>
          </a:stretch>
        </p:blipFill>
        <p:spPr bwMode="auto">
          <a:xfrm>
            <a:off x="1043609" y="548680"/>
            <a:ext cx="6912768" cy="633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470025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Plotting ship “Le </a:t>
            </a:r>
            <a:r>
              <a:rPr lang="en-US" sz="3600" dirty="0" err="1" smtClean="0"/>
              <a:t>Manche</a:t>
            </a:r>
            <a:r>
              <a:rPr lang="en-US" sz="3600" dirty="0" smtClean="0"/>
              <a:t>” outside the geo-referenced </a:t>
            </a:r>
            <a:r>
              <a:rPr lang="es-ES" sz="3600" dirty="0" smtClean="0"/>
              <a:t>chart</a:t>
            </a:r>
            <a:endParaRPr lang="es-ES" sz="3600" dirty="0"/>
          </a:p>
        </p:txBody>
      </p:sp>
      <p:pic>
        <p:nvPicPr>
          <p:cNvPr id="3" name="2 Imagen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 l="5237" t="24844" r="6419" b="19327"/>
          <a:stretch>
            <a:fillRect/>
          </a:stretch>
        </p:blipFill>
        <p:spPr bwMode="auto">
          <a:xfrm>
            <a:off x="-36512" y="1412776"/>
            <a:ext cx="9180512" cy="5445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1 Imagen" descr="22-12-05 Base Orcadas_090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0" y="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Next challenge, monitor AIS Aton during winter conditions</a:t>
            </a:r>
            <a:endParaRPr lang="es-ES" sz="3600" dirty="0" err="1" smtClean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2000250" cy="6105525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Arial" charset="0"/>
                <a:cs typeface="Arial" charset="0"/>
              </a:rPr>
              <a:t>Phase 2:</a:t>
            </a:r>
            <a:br>
              <a:rPr lang="en-US" sz="3600" dirty="0" smtClean="0">
                <a:latin typeface="Arial" charset="0"/>
                <a:cs typeface="Arial" charset="0"/>
              </a:rPr>
            </a:br>
            <a:r>
              <a:rPr lang="en-US" sz="2800" dirty="0" smtClean="0">
                <a:latin typeface="Arial" charset="0"/>
                <a:cs typeface="Arial" charset="0"/>
              </a:rPr>
              <a:t>Project to install an AIS-Aton on </a:t>
            </a:r>
            <a:r>
              <a:rPr lang="en-US" sz="2800" dirty="0" err="1" smtClean="0">
                <a:latin typeface="Arial" charset="0"/>
                <a:cs typeface="Arial" charset="0"/>
              </a:rPr>
              <a:t>Navidad</a:t>
            </a:r>
            <a:r>
              <a:rPr lang="en-US" sz="2800" dirty="0" smtClean="0">
                <a:latin typeface="Arial" charset="0"/>
                <a:cs typeface="Arial" charset="0"/>
              </a:rPr>
              <a:t> beacon</a:t>
            </a:r>
            <a:endParaRPr lang="en-US" sz="2800" dirty="0" smtClean="0"/>
          </a:p>
        </p:txBody>
      </p:sp>
      <p:pic>
        <p:nvPicPr>
          <p:cNvPr id="9219" name="5 Imagen" descr="h-611 cuarteron.JPG"/>
          <p:cNvPicPr>
            <a:picLocks noChangeAspect="1"/>
          </p:cNvPicPr>
          <p:nvPr/>
        </p:nvPicPr>
        <p:blipFill>
          <a:blip r:embed="rId3" cstate="print"/>
          <a:srcRect l="4211" t="5685" r="28748" b="16142"/>
          <a:stretch>
            <a:fillRect/>
          </a:stretch>
        </p:blipFill>
        <p:spPr bwMode="auto">
          <a:xfrm>
            <a:off x="2000250" y="-55563"/>
            <a:ext cx="7143750" cy="691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/>
          <p:nvPr/>
        </p:nvSpPr>
        <p:spPr bwMode="auto">
          <a:xfrm>
            <a:off x="2143125" y="3000375"/>
            <a:ext cx="857250" cy="428625"/>
          </a:xfrm>
          <a:prstGeom prst="rect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endParaRPr lang="es-AR" sz="40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43000"/>
            <a:ext cx="5786438" cy="4114800"/>
          </a:xfrm>
        </p:spPr>
        <p:txBody>
          <a:bodyPr/>
          <a:lstStyle/>
          <a:p>
            <a:r>
              <a:rPr lang="en-US" sz="2800" dirty="0" smtClean="0">
                <a:latin typeface="Arial" charset="0"/>
                <a:cs typeface="Arial" charset="0"/>
              </a:rPr>
              <a:t>The distance between </a:t>
            </a:r>
            <a:r>
              <a:rPr lang="en-US" sz="2800" dirty="0" err="1" smtClean="0">
                <a:latin typeface="Arial" charset="0"/>
                <a:cs typeface="Arial" charset="0"/>
              </a:rPr>
              <a:t>Navidad</a:t>
            </a:r>
            <a:r>
              <a:rPr lang="en-US" sz="2800" dirty="0" smtClean="0">
                <a:latin typeface="Arial" charset="0"/>
                <a:cs typeface="Arial" charset="0"/>
              </a:rPr>
              <a:t> beacon and the AIS receiver station is 2000 meters</a:t>
            </a:r>
          </a:p>
          <a:p>
            <a:endParaRPr lang="en-US" dirty="0" smtClean="0"/>
          </a:p>
          <a:p>
            <a:r>
              <a:rPr lang="en-US" sz="2800" dirty="0" smtClean="0">
                <a:latin typeface="Arial" charset="0"/>
                <a:cs typeface="Arial" charset="0"/>
              </a:rPr>
              <a:t>Autonomous power supply</a:t>
            </a:r>
          </a:p>
        </p:txBody>
      </p:sp>
      <p:pic>
        <p:nvPicPr>
          <p:cNvPr id="10243" name="4 Imagen" descr="h-651 (2)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03900" y="0"/>
            <a:ext cx="33401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/>
          <p:nvPr/>
        </p:nvSpPr>
        <p:spPr bwMode="auto">
          <a:xfrm>
            <a:off x="7786688" y="6286500"/>
            <a:ext cx="1071562" cy="571500"/>
          </a:xfrm>
          <a:prstGeom prst="rect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endParaRPr lang="es-AR" sz="40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3076" name="Picture 4" descr="2004_1231Imagen00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72588" cy="695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4 CuadroTexto"/>
          <p:cNvSpPr txBox="1">
            <a:spLocks noChangeArrowheads="1"/>
          </p:cNvSpPr>
          <p:nvPr/>
        </p:nvSpPr>
        <p:spPr bwMode="auto">
          <a:xfrm>
            <a:off x="2786050" y="1785926"/>
            <a:ext cx="278608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AR" sz="32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AIS</a:t>
            </a:r>
            <a:r>
              <a:rPr lang="es-AR" sz="3200" dirty="0" smtClean="0">
                <a:latin typeface="Arial" charset="0"/>
                <a:cs typeface="Arial" charset="0"/>
              </a:rPr>
              <a:t> </a:t>
            </a:r>
            <a:r>
              <a:rPr lang="es-AR" sz="32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Antenas</a:t>
            </a:r>
            <a:endParaRPr lang="es-AR" sz="32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7172" name="3 Imagen" descr="DSC08028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/>
          <p:nvPr/>
        </p:nvSpPr>
        <p:spPr bwMode="auto">
          <a:xfrm>
            <a:off x="5214938" y="3571875"/>
            <a:ext cx="714375" cy="863600"/>
          </a:xfrm>
          <a:prstGeom prst="rect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endParaRPr lang="es-AR" sz="40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-27383"/>
            <a:ext cx="7772400" cy="1027492"/>
          </a:xfrm>
        </p:spPr>
        <p:txBody>
          <a:bodyPr>
            <a:normAutofit/>
          </a:bodyPr>
          <a:lstStyle/>
          <a:p>
            <a:r>
              <a:rPr lang="es-ES" sz="3600" dirty="0" err="1" smtClean="0"/>
              <a:t>First</a:t>
            </a:r>
            <a:r>
              <a:rPr lang="es-ES" sz="3600" dirty="0" smtClean="0"/>
              <a:t> </a:t>
            </a:r>
            <a:r>
              <a:rPr lang="es-ES" sz="3600" dirty="0" err="1" smtClean="0"/>
              <a:t>steps</a:t>
            </a:r>
            <a:r>
              <a:rPr lang="es-ES" sz="3600" dirty="0" smtClean="0"/>
              <a:t> of </a:t>
            </a:r>
            <a:r>
              <a:rPr lang="es-ES" sz="3600" dirty="0" err="1" smtClean="0"/>
              <a:t>assembly</a:t>
            </a:r>
            <a:endParaRPr lang="es-ES" sz="3600" dirty="0"/>
          </a:p>
        </p:txBody>
      </p:sp>
      <p:pic>
        <p:nvPicPr>
          <p:cNvPr id="3" name="2 Imagen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1052736"/>
            <a:ext cx="9144000" cy="5805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470025"/>
          </a:xfrm>
        </p:spPr>
        <p:txBody>
          <a:bodyPr>
            <a:normAutofit/>
          </a:bodyPr>
          <a:lstStyle/>
          <a:p>
            <a:r>
              <a:rPr lang="es-ES" sz="3600" dirty="0" smtClean="0"/>
              <a:t>AIS-AtoN </a:t>
            </a:r>
            <a:r>
              <a:rPr lang="es-ES" sz="3600" dirty="0" err="1" smtClean="0"/>
              <a:t>Tx</a:t>
            </a:r>
            <a:r>
              <a:rPr lang="es-ES" sz="3600" dirty="0" smtClean="0"/>
              <a:t> </a:t>
            </a:r>
            <a:r>
              <a:rPr lang="es-ES" sz="3600" dirty="0" err="1" smtClean="0"/>
              <a:t>Antenna</a:t>
            </a:r>
            <a:endParaRPr lang="es-ES" sz="3600" dirty="0"/>
          </a:p>
        </p:txBody>
      </p:sp>
      <p:pic>
        <p:nvPicPr>
          <p:cNvPr id="3" name="2 Imagen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 l="16325" r="28299"/>
          <a:stretch>
            <a:fillRect/>
          </a:stretch>
        </p:blipFill>
        <p:spPr bwMode="auto">
          <a:xfrm>
            <a:off x="-36512" y="1412776"/>
            <a:ext cx="2952328" cy="5472608"/>
          </a:xfrm>
          <a:prstGeom prst="rect">
            <a:avLst/>
          </a:prstGeom>
          <a:noFill/>
        </p:spPr>
      </p:pic>
      <p:pic>
        <p:nvPicPr>
          <p:cNvPr id="4" name="3 Imagen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412776"/>
            <a:ext cx="6493148" cy="54726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470025"/>
          </a:xfrm>
        </p:spPr>
        <p:txBody>
          <a:bodyPr>
            <a:normAutofit/>
          </a:bodyPr>
          <a:lstStyle/>
          <a:p>
            <a:r>
              <a:rPr lang="en-US" sz="3600" dirty="0" smtClean="0"/>
              <a:t>Assembly of the Rx antenna</a:t>
            </a:r>
            <a:endParaRPr lang="es-ES" sz="3600" dirty="0"/>
          </a:p>
        </p:txBody>
      </p:sp>
      <p:pic>
        <p:nvPicPr>
          <p:cNvPr id="4" name="3 Imagen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 l="24721"/>
          <a:stretch>
            <a:fillRect/>
          </a:stretch>
        </p:blipFill>
        <p:spPr bwMode="auto">
          <a:xfrm>
            <a:off x="0" y="1412776"/>
            <a:ext cx="4716016" cy="5472608"/>
          </a:xfrm>
          <a:prstGeom prst="rect">
            <a:avLst/>
          </a:prstGeom>
          <a:noFill/>
        </p:spPr>
      </p:pic>
      <p:pic>
        <p:nvPicPr>
          <p:cNvPr id="3" name="2 Imagen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 t="7748" b="8470"/>
          <a:stretch/>
        </p:blipFill>
        <p:spPr bwMode="auto">
          <a:xfrm>
            <a:off x="4067945" y="1412776"/>
            <a:ext cx="5112568" cy="545033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Final </a:t>
            </a:r>
            <a:r>
              <a:rPr lang="en-US" sz="3600" dirty="0" err="1" smtClean="0"/>
              <a:t>arregement</a:t>
            </a:r>
            <a:r>
              <a:rPr lang="en-US" sz="3600" dirty="0" smtClean="0"/>
              <a:t> </a:t>
            </a:r>
            <a:r>
              <a:rPr lang="en-US" sz="3600" dirty="0" smtClean="0"/>
              <a:t>of the </a:t>
            </a:r>
            <a:r>
              <a:rPr lang="en-US" sz="3600" dirty="0" err="1" smtClean="0"/>
              <a:t>Tx</a:t>
            </a:r>
            <a:r>
              <a:rPr lang="en-US" sz="3600" dirty="0" smtClean="0"/>
              <a:t> and Rx antennas</a:t>
            </a:r>
            <a:endParaRPr lang="en-US" sz="3600" dirty="0"/>
          </a:p>
        </p:txBody>
      </p:sp>
      <p:pic>
        <p:nvPicPr>
          <p:cNvPr id="5" name="4 Imagen" descr="2.bmp"/>
          <p:cNvPicPr>
            <a:picLocks noChangeAspect="1"/>
          </p:cNvPicPr>
          <p:nvPr/>
        </p:nvPicPr>
        <p:blipFill>
          <a:blip r:embed="rId3" cstate="print"/>
          <a:srcRect r="14404" b="5340"/>
          <a:stretch>
            <a:fillRect/>
          </a:stretch>
        </p:blipFill>
        <p:spPr>
          <a:xfrm>
            <a:off x="714348" y="1267260"/>
            <a:ext cx="7858148" cy="5590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027492"/>
          </a:xfrm>
        </p:spPr>
        <p:txBody>
          <a:bodyPr>
            <a:normAutofit/>
          </a:bodyPr>
          <a:lstStyle/>
          <a:p>
            <a:r>
              <a:rPr lang="es-ES" sz="3600" dirty="0" err="1" smtClean="0"/>
              <a:t>Technical</a:t>
            </a:r>
            <a:r>
              <a:rPr lang="es-ES" sz="3600" dirty="0" smtClean="0"/>
              <a:t> </a:t>
            </a:r>
            <a:r>
              <a:rPr lang="es-ES" sz="3600" dirty="0" err="1" smtClean="0"/>
              <a:t>problems</a:t>
            </a:r>
            <a:endParaRPr lang="es-ES" sz="3600" dirty="0"/>
          </a:p>
        </p:txBody>
      </p:sp>
      <p:pic>
        <p:nvPicPr>
          <p:cNvPr id="4" name="3 Imagen"/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l="17075" t="14265" r="7532" b="1672"/>
          <a:stretch>
            <a:fillRect/>
          </a:stretch>
        </p:blipFill>
        <p:spPr bwMode="auto">
          <a:xfrm>
            <a:off x="857224" y="1025352"/>
            <a:ext cx="7488832" cy="58326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42910" y="1"/>
            <a:ext cx="7772400" cy="1142984"/>
          </a:xfrm>
        </p:spPr>
        <p:txBody>
          <a:bodyPr>
            <a:normAutofit/>
          </a:bodyPr>
          <a:lstStyle/>
          <a:p>
            <a:r>
              <a:rPr lang="es-ES" sz="3600" dirty="0" err="1" smtClean="0"/>
              <a:t>Orkney</a:t>
            </a:r>
            <a:r>
              <a:rPr lang="es-ES" sz="3600" dirty="0" smtClean="0"/>
              <a:t> Island </a:t>
            </a:r>
            <a:r>
              <a:rPr lang="es-ES" sz="3600" dirty="0" err="1" smtClean="0"/>
              <a:t>Geo-referenced</a:t>
            </a:r>
            <a:r>
              <a:rPr lang="es-ES" sz="3600" dirty="0" smtClean="0"/>
              <a:t> chart</a:t>
            </a:r>
            <a:endParaRPr lang="es-ES" sz="3600" dirty="0"/>
          </a:p>
        </p:txBody>
      </p:sp>
      <p:pic>
        <p:nvPicPr>
          <p:cNvPr id="3" name="2 Imagen"/>
          <p:cNvPicPr/>
          <p:nvPr/>
        </p:nvPicPr>
        <p:blipFill>
          <a:blip r:embed="rId3" cstate="print"/>
          <a:srcRect t="8333" b="6516"/>
          <a:stretch>
            <a:fillRect/>
          </a:stretch>
        </p:blipFill>
        <p:spPr bwMode="auto">
          <a:xfrm>
            <a:off x="0" y="1142984"/>
            <a:ext cx="9144000" cy="5715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190</Words>
  <Application>Microsoft Office PowerPoint</Application>
  <PresentationFormat>Presentación en pantalla (4:3)</PresentationFormat>
  <Paragraphs>32</Paragraphs>
  <Slides>17</Slides>
  <Notes>14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18" baseType="lpstr">
      <vt:lpstr>Tema de Office</vt:lpstr>
      <vt:lpstr>Diapositiva 1</vt:lpstr>
      <vt:lpstr>Diapositiva 2</vt:lpstr>
      <vt:lpstr>Diapositiva 3</vt:lpstr>
      <vt:lpstr>First steps of assembly</vt:lpstr>
      <vt:lpstr>AIS-AtoN Tx Antenna</vt:lpstr>
      <vt:lpstr>Assembly of the Rx antenna</vt:lpstr>
      <vt:lpstr>Final arregement of the Tx and Rx antennas</vt:lpstr>
      <vt:lpstr>Technical problems</vt:lpstr>
      <vt:lpstr>Orkney Island Geo-referenced chart</vt:lpstr>
      <vt:lpstr>Orcadas Base AIS-Aton target</vt:lpstr>
      <vt:lpstr>Diapositiva 11</vt:lpstr>
      <vt:lpstr>Diapositiva 12</vt:lpstr>
      <vt:lpstr>Diapositiva 13</vt:lpstr>
      <vt:lpstr>Plotting ship “Le Manche” outside the geo-referenced chart</vt:lpstr>
      <vt:lpstr>Diapositiva 15</vt:lpstr>
      <vt:lpstr>Phase 2: Project to install an AIS-Aton on Navidad beacon</vt:lpstr>
      <vt:lpstr>Diapositiva 17</vt:lpstr>
    </vt:vector>
  </TitlesOfParts>
  <Company>Windows XP Titan Ultimate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Phase 1 – EEP 17</dc:title>
  <dc:creator>Mi PC</dc:creator>
  <cp:lastModifiedBy>Mi PC</cp:lastModifiedBy>
  <cp:revision>21</cp:revision>
  <dcterms:created xsi:type="dcterms:W3CDTF">2012-04-10T18:50:43Z</dcterms:created>
  <dcterms:modified xsi:type="dcterms:W3CDTF">2012-04-16T03:10:49Z</dcterms:modified>
</cp:coreProperties>
</file>