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64" r:id="rId3"/>
    <p:sldId id="258" r:id="rId4"/>
    <p:sldId id="265" r:id="rId5"/>
    <p:sldId id="268" r:id="rId6"/>
    <p:sldId id="269" r:id="rId7"/>
    <p:sldId id="270" r:id="rId8"/>
    <p:sldId id="271" r:id="rId9"/>
    <p:sldId id="272" r:id="rId10"/>
    <p:sldId id="276" r:id="rId11"/>
    <p:sldId id="277" r:id="rId12"/>
    <p:sldId id="278" r:id="rId13"/>
    <p:sldId id="260" r:id="rId14"/>
    <p:sldId id="275" r:id="rId15"/>
    <p:sldId id="280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281" r:id="rId24"/>
    <p:sldId id="282" r:id="rId25"/>
    <p:sldId id="283" r:id="rId26"/>
    <p:sldId id="289" r:id="rId27"/>
    <p:sldId id="290" r:id="rId28"/>
    <p:sldId id="311" r:id="rId29"/>
    <p:sldId id="286" r:id="rId30"/>
    <p:sldId id="307" r:id="rId31"/>
    <p:sldId id="294" r:id="rId32"/>
    <p:sldId id="295" r:id="rId33"/>
    <p:sldId id="296" r:id="rId34"/>
    <p:sldId id="298" r:id="rId35"/>
    <p:sldId id="299" r:id="rId36"/>
    <p:sldId id="308" r:id="rId37"/>
  </p:sldIdLst>
  <p:sldSz cx="9144000" cy="6858000" type="screen4x3"/>
  <p:notesSz cx="6797675" cy="9926638"/>
  <p:defaultTextStyle>
    <a:defPPr>
      <a:defRPr lang="nb-NO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1" autoAdjust="0"/>
    <p:restoredTop sz="94709" autoAdjust="0"/>
  </p:normalViewPr>
  <p:slideViewPr>
    <p:cSldViewPr>
      <p:cViewPr>
        <p:scale>
          <a:sx n="100" d="100"/>
          <a:sy n="100" d="100"/>
        </p:scale>
        <p:origin x="-318" y="4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42F5B61-6879-4984-848B-D3D9CD477D1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Klikk for å redigere tekststiler i malen</a:t>
            </a:r>
          </a:p>
          <a:p>
            <a:pPr lvl="1"/>
            <a:r>
              <a:rPr lang="en-US" smtClean="0"/>
              <a:t>Andre nivå</a:t>
            </a:r>
          </a:p>
          <a:p>
            <a:pPr lvl="2"/>
            <a:r>
              <a:rPr lang="en-US" smtClean="0"/>
              <a:t>Tredje nivå</a:t>
            </a:r>
          </a:p>
          <a:p>
            <a:pPr lvl="3"/>
            <a:r>
              <a:rPr lang="en-US" smtClean="0"/>
              <a:t>Fjerde nivå</a:t>
            </a:r>
          </a:p>
          <a:p>
            <a:pPr lvl="4"/>
            <a:r>
              <a:rPr lang="en-US" smtClean="0"/>
              <a:t>Femte nivå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900D70-CD56-4395-ACFB-B7B3595C59B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D2CFA3-0978-49BD-81BE-0217D15FBBCC}" type="slidenum">
              <a:rPr lang="en-US"/>
              <a:pPr/>
              <a:t>5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CE9447-0853-4F7B-BC26-CB5032718938}" type="slidenum">
              <a:rPr lang="en-US"/>
              <a:pPr/>
              <a:t>6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ECE88F-9AB9-4F85-86B3-F5C66FA124B5}" type="slidenum">
              <a:rPr lang="en-US"/>
              <a:pPr/>
              <a:t>7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8FB44C-0F37-42E2-A791-BB23DD69081E}" type="slidenum">
              <a:rPr lang="en-US"/>
              <a:pPr/>
              <a:t>8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5CD5E2-3BD3-4216-9E04-F1FFDE2AE171}" type="slidenum">
              <a:rPr lang="en-US"/>
              <a:pPr/>
              <a:t>9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tel, tekst og 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tel, tekst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powerpoint kystverket malside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5749925"/>
            <a:ext cx="9144000" cy="110807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tittelstil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user/kystverketWEB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owerpoint kystverket frams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149725"/>
            <a:ext cx="3919537" cy="2087563"/>
          </a:xfrm>
        </p:spPr>
        <p:txBody>
          <a:bodyPr/>
          <a:lstStyle/>
          <a:p>
            <a:r>
              <a:rPr lang="en-GB" sz="4800" dirty="0">
                <a:solidFill>
                  <a:schemeClr val="bg1"/>
                </a:solidFill>
              </a:rPr>
              <a:t>New </a:t>
            </a:r>
            <a:r>
              <a:rPr lang="en-GB" sz="4800" dirty="0" err="1">
                <a:solidFill>
                  <a:schemeClr val="bg1"/>
                </a:solidFill>
              </a:rPr>
              <a:t>AtoN’s</a:t>
            </a:r>
            <a:endParaRPr lang="en-GB" sz="4800" dirty="0">
              <a:solidFill>
                <a:schemeClr val="bg1"/>
              </a:solidFill>
            </a:endParaRPr>
          </a:p>
          <a:p>
            <a:r>
              <a:rPr lang="en-GB" sz="1400" dirty="0" smtClean="0">
                <a:solidFill>
                  <a:schemeClr val="bg1"/>
                </a:solidFill>
              </a:rPr>
              <a:t>Presentation </a:t>
            </a:r>
            <a:r>
              <a:rPr lang="en-GB" sz="1400" smtClean="0">
                <a:solidFill>
                  <a:schemeClr val="bg1"/>
                </a:solidFill>
              </a:rPr>
              <a:t>EEP 18 Working group IALA </a:t>
            </a:r>
            <a:r>
              <a:rPr lang="en-GB" sz="1400" dirty="0" smtClean="0">
                <a:solidFill>
                  <a:schemeClr val="bg1"/>
                </a:solidFill>
              </a:rPr>
              <a:t>19.04.2012</a:t>
            </a:r>
            <a:endParaRPr lang="en-GB" sz="1400" dirty="0">
              <a:solidFill>
                <a:schemeClr val="bg1"/>
              </a:solidFill>
            </a:endParaRPr>
          </a:p>
          <a:p>
            <a:endParaRPr lang="en-GB" sz="1400" dirty="0">
              <a:solidFill>
                <a:schemeClr val="bg1"/>
              </a:solidFill>
            </a:endParaRPr>
          </a:p>
          <a:p>
            <a:r>
              <a:rPr lang="en-GB" sz="1400" dirty="0" smtClean="0">
                <a:solidFill>
                  <a:schemeClr val="bg1"/>
                </a:solidFill>
              </a:rPr>
              <a:t>Leif Arne Larsen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Norwegian Costal Administration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2053" name="Picture 5" descr="IMG_9400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860800"/>
            <a:ext cx="3313112" cy="2208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60350"/>
            <a:ext cx="7772400" cy="1470025"/>
          </a:xfrm>
        </p:spPr>
        <p:txBody>
          <a:bodyPr/>
          <a:lstStyle/>
          <a:p>
            <a:r>
              <a:rPr lang="en-GB" sz="3600" b="1"/>
              <a:t>Improvement by accident analysis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2924175"/>
            <a:ext cx="2479675" cy="1752600"/>
          </a:xfrm>
        </p:spPr>
        <p:txBody>
          <a:bodyPr/>
          <a:lstStyle/>
          <a:p>
            <a:r>
              <a:rPr lang="en-GB"/>
              <a:t>Sleipner</a:t>
            </a:r>
          </a:p>
          <a:p>
            <a:r>
              <a:rPr lang="en-GB" sz="2400"/>
              <a:t>November 1999</a:t>
            </a:r>
          </a:p>
        </p:txBody>
      </p:sp>
      <p:pic>
        <p:nvPicPr>
          <p:cNvPr id="46085" name="Picture 5" descr="Båter 4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1773238"/>
            <a:ext cx="5099050" cy="3824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731838"/>
          </a:xfrm>
        </p:spPr>
        <p:txBody>
          <a:bodyPr/>
          <a:lstStyle/>
          <a:p>
            <a:r>
              <a:rPr lang="en-GB" sz="4000"/>
              <a:t>Summary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25538"/>
            <a:ext cx="7772400" cy="46799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/>
              <a:t>16 persons died</a:t>
            </a:r>
          </a:p>
          <a:p>
            <a:pPr>
              <a:lnSpc>
                <a:spcPct val="90000"/>
              </a:lnSpc>
            </a:pPr>
            <a:r>
              <a:rPr lang="en-GB" sz="2400"/>
              <a:t>It is concluded in court that Sleipner ran aground because the captain for a period of about 23 seconds removed his attention from navigating the vessel without informing the 1.Officer.</a:t>
            </a:r>
          </a:p>
          <a:p>
            <a:pPr>
              <a:lnSpc>
                <a:spcPct val="90000"/>
              </a:lnSpc>
            </a:pPr>
            <a:r>
              <a:rPr lang="en-GB" sz="2400"/>
              <a:t>The navigation was measured/evaluated towards old principles not designed for this speed and fairways and the captain was sentenced.</a:t>
            </a:r>
          </a:p>
          <a:p>
            <a:pPr>
              <a:lnSpc>
                <a:spcPct val="90000"/>
              </a:lnSpc>
            </a:pPr>
            <a:r>
              <a:rPr lang="en-GB" sz="2400"/>
              <a:t>The 1.officer was cleared from suspicion, but claimed that the accident would have been avoided with proper and updated navigational marks.</a:t>
            </a:r>
          </a:p>
          <a:p>
            <a:pPr>
              <a:lnSpc>
                <a:spcPct val="90000"/>
              </a:lnSpc>
            </a:pPr>
            <a:r>
              <a:rPr lang="en-GB" sz="2400"/>
              <a:t>This accident accelerated the work towards better navigational aids both on board and on shore.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7772400" cy="1143000"/>
          </a:xfrm>
        </p:spPr>
        <p:txBody>
          <a:bodyPr/>
          <a:lstStyle/>
          <a:p>
            <a:r>
              <a:rPr lang="en-GB" dirty="0" smtClean="0"/>
              <a:t>Project </a:t>
            </a:r>
            <a:r>
              <a:rPr lang="en-GB" dirty="0"/>
              <a:t>objectives: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773238"/>
            <a:ext cx="7772400" cy="4114800"/>
          </a:xfrm>
        </p:spPr>
        <p:txBody>
          <a:bodyPr/>
          <a:lstStyle/>
          <a:p>
            <a:r>
              <a:rPr lang="en-GB"/>
              <a:t>Safe navigation</a:t>
            </a:r>
          </a:p>
          <a:p>
            <a:r>
              <a:rPr lang="en-GB"/>
              <a:t>Low energy consumption</a:t>
            </a:r>
          </a:p>
          <a:p>
            <a:r>
              <a:rPr lang="en-GB"/>
              <a:t>Perform good HSE practise</a:t>
            </a:r>
          </a:p>
          <a:p>
            <a:r>
              <a:rPr lang="en-GB"/>
              <a:t>Reduce maintenance costs and lag</a:t>
            </a:r>
          </a:p>
          <a:p>
            <a:r>
              <a:rPr lang="en-GB"/>
              <a:t>Cost-effective production and mounting</a:t>
            </a:r>
          </a:p>
          <a:p>
            <a:r>
              <a:rPr lang="en-GB"/>
              <a:t>Standardisation and simplification</a:t>
            </a:r>
          </a:p>
          <a:p>
            <a:r>
              <a:rPr lang="en-GB"/>
              <a:t>Branding and easy recognition.</a:t>
            </a:r>
          </a:p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865188"/>
          </a:xfrm>
        </p:spPr>
        <p:txBody>
          <a:bodyPr/>
          <a:lstStyle/>
          <a:p>
            <a:r>
              <a:rPr lang="en-GB" sz="4800"/>
              <a:t>N</a:t>
            </a:r>
            <a:r>
              <a:rPr lang="en-GB" sz="4000"/>
              <a:t>autical investigations: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96975"/>
            <a:ext cx="7772400" cy="48990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How will e-navigation influence need for navigation marks?</a:t>
            </a:r>
          </a:p>
          <a:p>
            <a:pPr>
              <a:lnSpc>
                <a:spcPct val="90000"/>
              </a:lnSpc>
            </a:pPr>
            <a:r>
              <a:rPr lang="en-GB" sz="2800"/>
              <a:t>What do the average navigator need to perform safely, and to what skill level shall we dimension?</a:t>
            </a:r>
          </a:p>
          <a:p>
            <a:pPr>
              <a:lnSpc>
                <a:spcPct val="90000"/>
              </a:lnSpc>
            </a:pPr>
            <a:r>
              <a:rPr lang="en-GB" sz="2800"/>
              <a:t>Can ranges be reduced, and how will that effect the energy consumption?</a:t>
            </a:r>
          </a:p>
          <a:p>
            <a:pPr>
              <a:lnSpc>
                <a:spcPct val="90000"/>
              </a:lnSpc>
            </a:pPr>
            <a:r>
              <a:rPr lang="en-GB" sz="2800"/>
              <a:t>Do we need the big amount of long range expensive sector lights?</a:t>
            </a:r>
          </a:p>
          <a:p>
            <a:pPr>
              <a:lnSpc>
                <a:spcPct val="90000"/>
              </a:lnSpc>
            </a:pPr>
            <a:r>
              <a:rPr lang="en-GB" sz="2800"/>
              <a:t>Can we define ”corridors” or lanes rather than marking all the dangers and obstacles?</a:t>
            </a:r>
          </a:p>
          <a:p>
            <a:pPr>
              <a:lnSpc>
                <a:spcPct val="90000"/>
              </a:lnSpc>
            </a:pPr>
            <a:endParaRPr lang="en-GB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863600"/>
          </a:xfrm>
        </p:spPr>
        <p:txBody>
          <a:bodyPr/>
          <a:lstStyle/>
          <a:p>
            <a:r>
              <a:rPr lang="en-GB"/>
              <a:t>Working methodism: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7772400" cy="46815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/>
              <a:t>Use of internal competence and history</a:t>
            </a:r>
          </a:p>
          <a:p>
            <a:pPr>
              <a:lnSpc>
                <a:spcPct val="90000"/>
              </a:lnSpc>
            </a:pPr>
            <a:r>
              <a:rPr lang="en-GB" sz="2400"/>
              <a:t>Observe construction work and daily challenges on own vessels and objects</a:t>
            </a:r>
          </a:p>
          <a:p>
            <a:pPr>
              <a:lnSpc>
                <a:spcPct val="90000"/>
              </a:lnSpc>
            </a:pPr>
            <a:r>
              <a:rPr lang="en-GB" sz="2400"/>
              <a:t>Accident analysis</a:t>
            </a:r>
          </a:p>
          <a:p>
            <a:pPr>
              <a:lnSpc>
                <a:spcPct val="90000"/>
              </a:lnSpc>
            </a:pPr>
            <a:r>
              <a:rPr lang="en-GB" sz="2400"/>
              <a:t>Involve a wide range of users</a:t>
            </a:r>
          </a:p>
          <a:p>
            <a:pPr>
              <a:lnSpc>
                <a:spcPct val="90000"/>
              </a:lnSpc>
            </a:pPr>
            <a:r>
              <a:rPr lang="en-GB" sz="2400"/>
              <a:t>Use of navigational simulators</a:t>
            </a:r>
          </a:p>
          <a:p>
            <a:pPr>
              <a:lnSpc>
                <a:spcPct val="90000"/>
              </a:lnSpc>
            </a:pPr>
            <a:r>
              <a:rPr lang="en-GB" sz="2400"/>
              <a:t>Participate in navigational training</a:t>
            </a:r>
          </a:p>
          <a:p>
            <a:pPr>
              <a:lnSpc>
                <a:spcPct val="90000"/>
              </a:lnSpc>
            </a:pPr>
            <a:r>
              <a:rPr lang="en-GB" sz="2400"/>
              <a:t>WEB-based questionnaires </a:t>
            </a:r>
          </a:p>
          <a:p>
            <a:pPr>
              <a:lnSpc>
                <a:spcPct val="90000"/>
              </a:lnSpc>
            </a:pPr>
            <a:r>
              <a:rPr lang="en-GB" sz="2400"/>
              <a:t>Theoretical and real life strenght, visibility and range testing</a:t>
            </a:r>
          </a:p>
          <a:p>
            <a:pPr>
              <a:lnSpc>
                <a:spcPct val="90000"/>
              </a:lnSpc>
            </a:pPr>
            <a:r>
              <a:rPr lang="en-GB" sz="2400"/>
              <a:t>Surveillance and inspections of selected exposed areas. Preventive action!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1143000"/>
          </a:xfrm>
        </p:spPr>
        <p:txBody>
          <a:bodyPr/>
          <a:lstStyle/>
          <a:p>
            <a:r>
              <a:rPr lang="en-GB"/>
              <a:t>What we want to achieve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96975"/>
            <a:ext cx="7772400" cy="4679950"/>
          </a:xfrm>
        </p:spPr>
        <p:txBody>
          <a:bodyPr/>
          <a:lstStyle/>
          <a:p>
            <a:r>
              <a:rPr lang="en-GB" sz="2400"/>
              <a:t>"Lego" principle - you can easily change components</a:t>
            </a:r>
          </a:p>
          <a:p>
            <a:r>
              <a:rPr lang="en-GB" sz="2400"/>
              <a:t>Optimal technical and economic solutions</a:t>
            </a:r>
          </a:p>
          <a:p>
            <a:r>
              <a:rPr lang="en-GB" sz="2400"/>
              <a:t>Increase reliability</a:t>
            </a:r>
          </a:p>
          <a:p>
            <a:r>
              <a:rPr lang="en-GB" sz="2400"/>
              <a:t>Reduce operating costs</a:t>
            </a:r>
          </a:p>
          <a:p>
            <a:r>
              <a:rPr lang="en-GB" sz="2400"/>
              <a:t>Make use of modern technology such as the light sources, batteries, wind turbine, fuel cell, synchronization, monitoring</a:t>
            </a:r>
          </a:p>
          <a:p>
            <a:r>
              <a:rPr lang="en-GB" sz="2400"/>
              <a:t>Evaluate design requirements for optimal designs</a:t>
            </a:r>
            <a:br>
              <a:rPr lang="en-GB" sz="2400"/>
            </a:br>
            <a:r>
              <a:rPr lang="en-GB" sz="2400"/>
              <a:t>Invest in R &amp; D </a:t>
            </a:r>
          </a:p>
          <a:p>
            <a:r>
              <a:rPr lang="en-GB" sz="2800"/>
              <a:t>The new design focus: </a:t>
            </a:r>
          </a:p>
          <a:p>
            <a:pPr lvl="1"/>
            <a:r>
              <a:rPr lang="en-GB" sz="2400"/>
              <a:t>Minimum 10 years unattended operation</a:t>
            </a:r>
          </a:p>
          <a:p>
            <a:endParaRPr lang="en-GB" sz="2800"/>
          </a:p>
          <a:p>
            <a:endParaRPr lang="en-GB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350822"/>
            <a:ext cx="7858180" cy="863600"/>
          </a:xfrm>
        </p:spPr>
        <p:txBody>
          <a:bodyPr/>
          <a:lstStyle/>
          <a:p>
            <a:r>
              <a:rPr lang="nb-NO" sz="2800" dirty="0" smtClean="0"/>
              <a:t>713 </a:t>
            </a:r>
            <a:r>
              <a:rPr lang="nb-NO" sz="2800" dirty="0" err="1" smtClean="0"/>
              <a:t>lanterns</a:t>
            </a:r>
            <a:r>
              <a:rPr lang="nb-NO" sz="2800" dirty="0" smtClean="0"/>
              <a:t> </a:t>
            </a:r>
            <a:r>
              <a:rPr lang="nb-NO" sz="2800" dirty="0" err="1" smtClean="0"/>
              <a:t>with</a:t>
            </a:r>
            <a:r>
              <a:rPr lang="nb-NO" sz="2800" dirty="0" smtClean="0"/>
              <a:t> HIB </a:t>
            </a:r>
            <a:r>
              <a:rPr lang="nb-NO" sz="2800" dirty="0" err="1" smtClean="0"/>
              <a:t>High</a:t>
            </a:r>
            <a:r>
              <a:rPr lang="nb-NO" sz="2800" dirty="0" smtClean="0"/>
              <a:t> speed </a:t>
            </a:r>
            <a:r>
              <a:rPr lang="nb-NO" sz="2800" dirty="0" err="1" smtClean="0"/>
              <a:t>craft</a:t>
            </a:r>
            <a:r>
              <a:rPr lang="nb-NO" sz="2800" dirty="0" smtClean="0"/>
              <a:t> </a:t>
            </a:r>
            <a:r>
              <a:rPr lang="nb-NO" sz="2800" dirty="0" err="1" smtClean="0"/>
              <a:t>indirect</a:t>
            </a:r>
            <a:r>
              <a:rPr lang="nb-NO" sz="2800" dirty="0" smtClean="0"/>
              <a:t> </a:t>
            </a:r>
            <a:r>
              <a:rPr lang="nb-NO" sz="2800" dirty="0" err="1" smtClean="0"/>
              <a:t>lighting</a:t>
            </a:r>
            <a:r>
              <a:rPr lang="nb-NO" sz="2800" dirty="0" smtClean="0"/>
              <a:t> and 159 </a:t>
            </a:r>
            <a:r>
              <a:rPr lang="nb-NO" sz="2800" dirty="0" err="1" smtClean="0"/>
              <a:t>indirect</a:t>
            </a:r>
            <a:r>
              <a:rPr lang="nb-NO" sz="2800" dirty="0" smtClean="0"/>
              <a:t> </a:t>
            </a:r>
            <a:r>
              <a:rPr lang="nb-NO" sz="2800" dirty="0" err="1" smtClean="0"/>
              <a:t>lighting</a:t>
            </a:r>
            <a:r>
              <a:rPr lang="nb-NO" sz="2800" dirty="0" smtClean="0"/>
              <a:t> (IB).</a:t>
            </a:r>
            <a:endParaRPr lang="nb-NO" sz="2800" dirty="0"/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714488"/>
            <a:ext cx="14668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57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785794"/>
            <a:ext cx="12382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57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357430"/>
            <a:ext cx="12954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286380" y="1500174"/>
            <a:ext cx="3455983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Batteries in the cone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Solar cell panels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Coloured lantern on top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Indirect lighting of the white cone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Praised by the users!</a:t>
            </a:r>
          </a:p>
        </p:txBody>
      </p:sp>
      <p:pic>
        <p:nvPicPr>
          <p:cNvPr id="11572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2071678"/>
            <a:ext cx="120967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title"/>
          </p:nvPr>
        </p:nvSpPr>
        <p:spPr>
          <a:xfrm>
            <a:off x="714348" y="332656"/>
            <a:ext cx="7772400" cy="1024642"/>
          </a:xfrm>
          <a:noFill/>
          <a:ln/>
        </p:spPr>
        <p:txBody>
          <a:bodyPr/>
          <a:lstStyle/>
          <a:p>
            <a:r>
              <a:rPr lang="nb-NO" dirty="0" smtClean="0"/>
              <a:t>HIB </a:t>
            </a:r>
            <a:r>
              <a:rPr lang="nb-NO" dirty="0" err="1" smtClean="0"/>
              <a:t>High</a:t>
            </a:r>
            <a:r>
              <a:rPr lang="nb-NO" dirty="0" smtClean="0"/>
              <a:t> speed </a:t>
            </a:r>
            <a:r>
              <a:rPr lang="nb-NO" dirty="0" err="1" smtClean="0"/>
              <a:t>craft</a:t>
            </a:r>
            <a:r>
              <a:rPr lang="nb-NO" dirty="0" smtClean="0"/>
              <a:t> </a:t>
            </a:r>
            <a:r>
              <a:rPr lang="nb-NO" dirty="0" err="1" smtClean="0"/>
              <a:t>indirect</a:t>
            </a:r>
            <a:r>
              <a:rPr lang="nb-NO" dirty="0" smtClean="0"/>
              <a:t> </a:t>
            </a:r>
            <a:r>
              <a:rPr lang="nb-NO" dirty="0" err="1" smtClean="0"/>
              <a:t>lighting</a:t>
            </a:r>
            <a:endParaRPr lang="en-GB" dirty="0"/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759936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1928826" cy="4485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5"/>
          <p:cNvSpPr>
            <a:spLocks noGrp="1" noChangeArrowheads="1"/>
          </p:cNvSpPr>
          <p:nvPr>
            <p:ph type="title"/>
          </p:nvPr>
        </p:nvSpPr>
        <p:spPr>
          <a:xfrm>
            <a:off x="714348" y="714356"/>
            <a:ext cx="7772400" cy="642942"/>
          </a:xfrm>
          <a:noFill/>
          <a:ln/>
        </p:spPr>
        <p:txBody>
          <a:bodyPr/>
          <a:lstStyle/>
          <a:p>
            <a:r>
              <a:rPr lang="en-GB" dirty="0" smtClean="0"/>
              <a:t>Maintenance free structures </a:t>
            </a:r>
            <a:br>
              <a:rPr lang="en-GB" dirty="0" smtClean="0"/>
            </a:br>
            <a:r>
              <a:rPr lang="en-GB" sz="1800" dirty="0" smtClean="0"/>
              <a:t>(The Future)</a:t>
            </a:r>
            <a:r>
              <a:rPr lang="nb-NO" b="1" dirty="0" smtClean="0"/>
              <a:t/>
            </a:r>
            <a:br>
              <a:rPr lang="nb-NO" b="1" dirty="0" smtClean="0"/>
            </a:br>
            <a:endParaRPr lang="en-GB" dirty="0"/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3525" y="1285859"/>
            <a:ext cx="3627631" cy="444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Bilde 3" descr="bilde01.jpg"/>
          <p:cNvPicPr>
            <a:picLocks noChangeAspect="1"/>
          </p:cNvPicPr>
          <p:nvPr/>
        </p:nvPicPr>
        <p:blipFill>
          <a:blip r:embed="rId4" cstate="print"/>
          <a:srcRect l="28738" r="41338"/>
          <a:stretch>
            <a:fillRect/>
          </a:stretch>
        </p:blipFill>
        <p:spPr bwMode="auto">
          <a:xfrm>
            <a:off x="2584108" y="1285860"/>
            <a:ext cx="2657737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Plassholder for innhold 5"/>
          <p:cNvSpPr>
            <a:spLocks noGrp="1"/>
          </p:cNvSpPr>
          <p:nvPr>
            <p:ph sz="half" idx="2"/>
          </p:nvPr>
        </p:nvSpPr>
        <p:spPr>
          <a:xfrm>
            <a:off x="457200" y="4143375"/>
            <a:ext cx="4040188" cy="1982788"/>
          </a:xfrm>
        </p:spPr>
        <p:txBody>
          <a:bodyPr/>
          <a:lstStyle/>
          <a:p>
            <a:r>
              <a:rPr lang="nb-NO" dirty="0" err="1" smtClean="0"/>
              <a:t>Price</a:t>
            </a:r>
            <a:r>
              <a:rPr lang="nb-NO" dirty="0" smtClean="0"/>
              <a:t>: 	     100.000,-</a:t>
            </a:r>
          </a:p>
          <a:p>
            <a:r>
              <a:rPr lang="nb-NO" dirty="0" err="1" smtClean="0"/>
              <a:t>Price</a:t>
            </a:r>
            <a:r>
              <a:rPr lang="nb-NO" dirty="0" smtClean="0"/>
              <a:t> pole:       800,-/m</a:t>
            </a:r>
          </a:p>
          <a:p>
            <a:r>
              <a:rPr lang="nb-NO" dirty="0" err="1" smtClean="0"/>
              <a:t>Weight</a:t>
            </a:r>
            <a:r>
              <a:rPr lang="nb-NO" dirty="0" smtClean="0"/>
              <a:t>:	         60 kg</a:t>
            </a:r>
          </a:p>
          <a:p>
            <a:r>
              <a:rPr lang="nb-NO" dirty="0" err="1" smtClean="0"/>
              <a:t>Weight</a:t>
            </a:r>
            <a:r>
              <a:rPr lang="nb-NO" dirty="0" smtClean="0"/>
              <a:t> pole:        8 kg/m</a:t>
            </a:r>
          </a:p>
        </p:txBody>
      </p:sp>
      <p:sp>
        <p:nvSpPr>
          <p:cNvPr id="13317" name="Plassholder for tekst 6"/>
          <p:cNvSpPr>
            <a:spLocks noGrp="1"/>
          </p:cNvSpPr>
          <p:nvPr>
            <p:ph type="body" sz="quarter" idx="3"/>
          </p:nvPr>
        </p:nvSpPr>
        <p:spPr>
          <a:xfrm>
            <a:off x="4714875" y="3357563"/>
            <a:ext cx="4041775" cy="639762"/>
          </a:xfrm>
        </p:spPr>
        <p:txBody>
          <a:bodyPr/>
          <a:lstStyle/>
          <a:p>
            <a:pPr algn="ctr"/>
            <a:r>
              <a:rPr lang="nb-NO" dirty="0" smtClean="0"/>
              <a:t>Standard HIB</a:t>
            </a:r>
          </a:p>
        </p:txBody>
      </p:sp>
      <p:sp>
        <p:nvSpPr>
          <p:cNvPr id="13318" name="Plassholder for innhold 7"/>
          <p:cNvSpPr>
            <a:spLocks noGrp="1"/>
          </p:cNvSpPr>
          <p:nvPr>
            <p:ph sz="quarter" idx="4"/>
          </p:nvPr>
        </p:nvSpPr>
        <p:spPr>
          <a:xfrm>
            <a:off x="4645025" y="4143375"/>
            <a:ext cx="4041775" cy="1982788"/>
          </a:xfrm>
        </p:spPr>
        <p:txBody>
          <a:bodyPr/>
          <a:lstStyle/>
          <a:p>
            <a:r>
              <a:rPr lang="nb-NO" dirty="0" err="1" smtClean="0"/>
              <a:t>Price</a:t>
            </a:r>
            <a:r>
              <a:rPr lang="nb-NO" dirty="0" smtClean="0"/>
              <a:t>:         410 .000,-</a:t>
            </a:r>
          </a:p>
          <a:p>
            <a:r>
              <a:rPr lang="nb-NO" dirty="0" err="1" smtClean="0"/>
              <a:t>Price</a:t>
            </a:r>
            <a:r>
              <a:rPr lang="nb-NO" dirty="0" smtClean="0"/>
              <a:t> pole:      2.000,-/m</a:t>
            </a:r>
          </a:p>
          <a:p>
            <a:r>
              <a:rPr lang="nb-NO" dirty="0" err="1" smtClean="0"/>
              <a:t>Weight</a:t>
            </a:r>
            <a:r>
              <a:rPr lang="nb-NO" dirty="0" smtClean="0"/>
              <a:t>:              600 kg</a:t>
            </a:r>
          </a:p>
          <a:p>
            <a:r>
              <a:rPr lang="nb-NO" dirty="0" err="1" smtClean="0"/>
              <a:t>Weight</a:t>
            </a:r>
            <a:r>
              <a:rPr lang="nb-NO" dirty="0" smtClean="0"/>
              <a:t> pole :     122 kg/m</a:t>
            </a:r>
          </a:p>
        </p:txBody>
      </p:sp>
      <p:pic>
        <p:nvPicPr>
          <p:cNvPr id="145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85728"/>
            <a:ext cx="21907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Plassholder for tekst 6"/>
          <p:cNvSpPr txBox="1">
            <a:spLocks/>
          </p:cNvSpPr>
          <p:nvPr/>
        </p:nvSpPr>
        <p:spPr bwMode="auto">
          <a:xfrm>
            <a:off x="428596" y="3429000"/>
            <a:ext cx="40417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nb-NO" b="1" dirty="0" smtClean="0"/>
              <a:t>(Little Ari)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143000"/>
          </a:xfrm>
        </p:spPr>
        <p:txBody>
          <a:bodyPr/>
          <a:lstStyle/>
          <a:p>
            <a:r>
              <a:rPr lang="en-GB"/>
              <a:t>The Norwegian Coast Line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700213"/>
            <a:ext cx="3810000" cy="4395787"/>
          </a:xfrm>
        </p:spPr>
        <p:txBody>
          <a:bodyPr/>
          <a:lstStyle/>
          <a:p>
            <a:r>
              <a:rPr lang="en-GB" sz="2800"/>
              <a:t>Total length of abt. 30.000 nautical miles.</a:t>
            </a:r>
          </a:p>
          <a:p>
            <a:r>
              <a:rPr lang="en-GB" sz="2800"/>
              <a:t>Rapidly changing weather and visibility</a:t>
            </a:r>
          </a:p>
          <a:p>
            <a:r>
              <a:rPr lang="en-GB" sz="2800"/>
              <a:t>Vulnerable nature and wild life</a:t>
            </a:r>
          </a:p>
          <a:p>
            <a:endParaRPr lang="en-GB" sz="2800"/>
          </a:p>
        </p:txBody>
      </p:sp>
      <p:pic>
        <p:nvPicPr>
          <p:cNvPr id="15368" name="Picture 8" descr="JPS_titran4_jpg_2_674167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1700213"/>
            <a:ext cx="2979738" cy="1981200"/>
          </a:xfrm>
          <a:noFill/>
          <a:ln/>
        </p:spPr>
      </p:pic>
      <p:pic>
        <p:nvPicPr>
          <p:cNvPr id="15369" name="Picture 9" descr="AQA1RK8CA2LD552CAK0CJOUCAKC8AVGCA8KJD86CAHXGB37CA9HUU39CAA1EZOSCAMYZ9T9CAN20Q0VCA2FF0XGCA0QA4L1CAEZHPG7CA3AC0YUCA9J9RVWCAMJ4T3KCA2SKV7OCAKUCB42CAA3JI0QCA1O3U7P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76825" y="3860800"/>
            <a:ext cx="3024188" cy="18383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377037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5"/>
          <p:cNvSpPr>
            <a:spLocks noGrp="1" noChangeArrowheads="1"/>
          </p:cNvSpPr>
          <p:nvPr>
            <p:ph type="title"/>
          </p:nvPr>
        </p:nvSpPr>
        <p:spPr>
          <a:xfrm>
            <a:off x="467544" y="692696"/>
            <a:ext cx="7772400" cy="642942"/>
          </a:xfrm>
          <a:noFill/>
          <a:ln/>
        </p:spPr>
        <p:txBody>
          <a:bodyPr/>
          <a:lstStyle/>
          <a:p>
            <a:r>
              <a:rPr lang="nb-NO" dirty="0" smtClean="0"/>
              <a:t>Prototype</a:t>
            </a:r>
            <a:r>
              <a:rPr lang="nb-NO" b="1" dirty="0" smtClean="0"/>
              <a:t/>
            </a:r>
            <a:br>
              <a:rPr lang="nb-NO" b="1" dirty="0" smtClean="0"/>
            </a:br>
            <a:endParaRPr lang="en-GB" dirty="0"/>
          </a:p>
        </p:txBody>
      </p:sp>
      <p:sp>
        <p:nvSpPr>
          <p:cNvPr id="13" name="Rektangel 12"/>
          <p:cNvSpPr/>
          <p:nvPr/>
        </p:nvSpPr>
        <p:spPr>
          <a:xfrm>
            <a:off x="5580112" y="2348880"/>
            <a:ext cx="2915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hlinkClick r:id="rId3"/>
              </a:rPr>
              <a:t>http://www.youtube.com/user/kystverketWEB</a:t>
            </a:r>
            <a:endParaRPr lang="nb-NO" dirty="0" smtClean="0"/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tel 6"/>
          <p:cNvSpPr>
            <a:spLocks noGrp="1"/>
          </p:cNvSpPr>
          <p:nvPr>
            <p:ph type="title"/>
          </p:nvPr>
        </p:nvSpPr>
        <p:spPr>
          <a:xfrm>
            <a:off x="685800" y="428604"/>
            <a:ext cx="7772400" cy="1143000"/>
          </a:xfrm>
        </p:spPr>
        <p:txBody>
          <a:bodyPr/>
          <a:lstStyle/>
          <a:p>
            <a:pPr fontAlgn="t"/>
            <a:r>
              <a:rPr lang="nb-NO" dirty="0" err="1" smtClean="0"/>
              <a:t>Optical</a:t>
            </a:r>
            <a:r>
              <a:rPr lang="nb-NO" dirty="0" smtClean="0"/>
              <a:t> test </a:t>
            </a:r>
            <a:r>
              <a:rPr lang="nb-NO" dirty="0" err="1" smtClean="0"/>
              <a:t>Cybernetica</a:t>
            </a:r>
            <a:endParaRPr lang="nb-NO" dirty="0"/>
          </a:p>
        </p:txBody>
      </p:sp>
      <p:sp>
        <p:nvSpPr>
          <p:cNvPr id="14339" name="Plassholder for tekst 7"/>
          <p:cNvSpPr>
            <a:spLocks noGrp="1"/>
          </p:cNvSpPr>
          <p:nvPr>
            <p:ph type="body" sz="half" idx="1"/>
          </p:nvPr>
        </p:nvSpPr>
        <p:spPr>
          <a:xfrm>
            <a:off x="500063" y="1981200"/>
            <a:ext cx="4286250" cy="4114800"/>
          </a:xfrm>
        </p:spPr>
        <p:txBody>
          <a:bodyPr/>
          <a:lstStyle/>
          <a:p>
            <a:r>
              <a:rPr lang="nb-NO" sz="2400" dirty="0" err="1" smtClean="0"/>
              <a:t>Completed</a:t>
            </a:r>
            <a:r>
              <a:rPr lang="nb-NO" sz="2400" dirty="0" smtClean="0"/>
              <a:t> 13-December 14 2010</a:t>
            </a:r>
          </a:p>
          <a:p>
            <a:r>
              <a:rPr lang="nb-NO" sz="2400" dirty="0" err="1" smtClean="0"/>
              <a:t>Tested</a:t>
            </a:r>
            <a:r>
              <a:rPr lang="nb-NO" sz="2400" dirty="0" smtClean="0"/>
              <a:t> </a:t>
            </a:r>
            <a:r>
              <a:rPr lang="nb-NO" sz="2400" dirty="0" err="1" smtClean="0"/>
              <a:t>inside</a:t>
            </a:r>
            <a:r>
              <a:rPr lang="nb-NO" sz="2400" dirty="0" smtClean="0"/>
              <a:t> and </a:t>
            </a:r>
            <a:r>
              <a:rPr lang="nb-NO" sz="2400" dirty="0" err="1" smtClean="0"/>
              <a:t>out</a:t>
            </a:r>
            <a:r>
              <a:rPr lang="nb-NO" sz="2400" dirty="0" smtClean="0"/>
              <a:t> </a:t>
            </a:r>
            <a:r>
              <a:rPr lang="nb-NO" sz="2400" dirty="0" err="1" smtClean="0"/>
              <a:t>with</a:t>
            </a:r>
            <a:r>
              <a:rPr lang="nb-NO" sz="2400" dirty="0" smtClean="0"/>
              <a:t> or </a:t>
            </a:r>
            <a:r>
              <a:rPr lang="nb-NO" sz="2400" dirty="0" err="1" smtClean="0"/>
              <a:t>without</a:t>
            </a:r>
            <a:r>
              <a:rPr lang="nb-NO" sz="2400" dirty="0" smtClean="0"/>
              <a:t> </a:t>
            </a:r>
            <a:r>
              <a:rPr lang="nb-NO" sz="2400" dirty="0" err="1" smtClean="0"/>
              <a:t>backlight</a:t>
            </a:r>
            <a:endParaRPr lang="nb-NO" sz="2400" dirty="0" smtClean="0"/>
          </a:p>
          <a:p>
            <a:r>
              <a:rPr lang="nb-NO" sz="2400" dirty="0" err="1" smtClean="0"/>
              <a:t>Amazing</a:t>
            </a:r>
            <a:r>
              <a:rPr lang="nb-NO" sz="2400" dirty="0" smtClean="0"/>
              <a:t> </a:t>
            </a:r>
            <a:r>
              <a:rPr lang="nb-NO" sz="2400" dirty="0" err="1" smtClean="0"/>
              <a:t>results</a:t>
            </a:r>
            <a:r>
              <a:rPr lang="nb-NO" sz="2400" dirty="0" smtClean="0"/>
              <a:t> </a:t>
            </a:r>
            <a:r>
              <a:rPr lang="nb-NO" sz="2400" dirty="0" err="1" smtClean="0"/>
              <a:t>with</a:t>
            </a:r>
            <a:r>
              <a:rPr lang="nb-NO" sz="2400" dirty="0" smtClean="0"/>
              <a:t> </a:t>
            </a:r>
            <a:r>
              <a:rPr lang="nb-NO" sz="2400" dirty="0" err="1" smtClean="0"/>
              <a:t>regard</a:t>
            </a:r>
            <a:r>
              <a:rPr lang="nb-NO" sz="2400" dirty="0" smtClean="0"/>
              <a:t> to </a:t>
            </a:r>
            <a:r>
              <a:rPr lang="nb-NO" sz="2400" dirty="0" err="1" smtClean="0"/>
              <a:t>power</a:t>
            </a:r>
            <a:r>
              <a:rPr lang="nb-NO" sz="2400" dirty="0" smtClean="0"/>
              <a:t> </a:t>
            </a:r>
            <a:r>
              <a:rPr lang="nb-NO" sz="2400" dirty="0" err="1" smtClean="0"/>
              <a:t>requirements</a:t>
            </a:r>
            <a:r>
              <a:rPr lang="nb-NO" sz="2400" dirty="0" smtClean="0"/>
              <a:t> for </a:t>
            </a:r>
            <a:r>
              <a:rPr lang="nb-NO" sz="2400" dirty="0" err="1" smtClean="0"/>
              <a:t>indirect</a:t>
            </a:r>
            <a:r>
              <a:rPr lang="nb-NO" sz="2400" dirty="0" smtClean="0"/>
              <a:t> </a:t>
            </a:r>
            <a:r>
              <a:rPr lang="nb-NO" sz="2400" dirty="0" err="1" smtClean="0"/>
              <a:t>lighting</a:t>
            </a:r>
            <a:r>
              <a:rPr lang="nb-NO" sz="2400" dirty="0" smtClean="0"/>
              <a:t> (0.4 W)</a:t>
            </a:r>
          </a:p>
          <a:p>
            <a:r>
              <a:rPr lang="nb-NO" sz="2400" dirty="0" smtClean="0"/>
              <a:t>ISO-9001-based test </a:t>
            </a:r>
            <a:r>
              <a:rPr lang="nb-NO" sz="2400" dirty="0" err="1" smtClean="0"/>
              <a:t>report</a:t>
            </a:r>
            <a:r>
              <a:rPr lang="nb-NO" sz="2400" dirty="0" smtClean="0"/>
              <a:t> </a:t>
            </a:r>
            <a:r>
              <a:rPr lang="nb-NO" sz="2400" dirty="0" err="1" smtClean="0"/>
              <a:t>submitted</a:t>
            </a:r>
            <a:endParaRPr lang="nb-NO" dirty="0" smtClean="0"/>
          </a:p>
        </p:txBody>
      </p:sp>
      <p:pic>
        <p:nvPicPr>
          <p:cNvPr id="14340" name="Plassholder for innhold 9" descr="IMG_393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7750" y="2571750"/>
            <a:ext cx="3810000" cy="254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835025"/>
            <a:ext cx="8640762" cy="38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323850" y="4581525"/>
            <a:ext cx="8569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Source: </a:t>
            </a:r>
            <a:r>
              <a:rPr lang="en-GB" sz="1200"/>
              <a:t>http://www.marknadskontoret.se/331/upload/dokument/lithium_iron_phosphate_batteries.pdf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AtoN's We are developing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Beacons</a:t>
            </a:r>
          </a:p>
          <a:p>
            <a:r>
              <a:rPr lang="en-GB" dirty="0" err="1" smtClean="0"/>
              <a:t>Maintenence</a:t>
            </a:r>
            <a:r>
              <a:rPr lang="en-GB" dirty="0" smtClean="0"/>
              <a:t> </a:t>
            </a:r>
            <a:r>
              <a:rPr lang="en-GB" dirty="0"/>
              <a:t>free structures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Beacons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Originally made of cast-iron</a:t>
            </a:r>
          </a:p>
          <a:p>
            <a:r>
              <a:rPr lang="en-GB" dirty="0"/>
              <a:t>Heavy</a:t>
            </a:r>
          </a:p>
          <a:p>
            <a:r>
              <a:rPr lang="en-GB" dirty="0"/>
              <a:t>Expensive</a:t>
            </a:r>
          </a:p>
          <a:p>
            <a:r>
              <a:rPr lang="en-GB" dirty="0"/>
              <a:t>Maintenance-intensive </a:t>
            </a:r>
          </a:p>
          <a:p>
            <a:endParaRPr lang="en-GB" dirty="0"/>
          </a:p>
        </p:txBody>
      </p:sp>
      <p:pic>
        <p:nvPicPr>
          <p:cNvPr id="53252" name="Picture 4" descr="90477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204864"/>
            <a:ext cx="2095500" cy="316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Beacons</a:t>
            </a:r>
          </a:p>
        </p:txBody>
      </p:sp>
      <p:pic>
        <p:nvPicPr>
          <p:cNvPr id="54278" name="Picture 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1556792"/>
            <a:ext cx="3744416" cy="4488617"/>
          </a:xfrm>
          <a:noFill/>
          <a:ln/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868144" y="1628800"/>
            <a:ext cx="264320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-GB" sz="2000" dirty="0" smtClean="0"/>
              <a:t>"Lego" principle </a:t>
            </a:r>
          </a:p>
          <a:p>
            <a:pPr marL="342900" lvl="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nb-NO" sz="2000" dirty="0" err="1" smtClean="0"/>
              <a:t>Components</a:t>
            </a:r>
            <a:r>
              <a:rPr lang="nb-NO" sz="2000" dirty="0" smtClean="0"/>
              <a:t> </a:t>
            </a:r>
            <a:r>
              <a:rPr lang="nb-NO" sz="2000" dirty="0" err="1" smtClean="0"/>
              <a:t>made</a:t>
            </a:r>
            <a:r>
              <a:rPr lang="nb-NO" sz="2000" dirty="0" smtClean="0"/>
              <a:t> ​​</a:t>
            </a:r>
            <a:r>
              <a:rPr lang="nb-NO" sz="2000" dirty="0" err="1" smtClean="0"/>
              <a:t>of</a:t>
            </a:r>
            <a:r>
              <a:rPr lang="nb-NO" sz="2000" dirty="0" smtClean="0"/>
              <a:t> fiberglass</a:t>
            </a:r>
          </a:p>
          <a:p>
            <a:pPr marL="342900" lvl="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-US" sz="2000" dirty="0" smtClean="0"/>
              <a:t>Low weight compared to iron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nb-NO" sz="2000" dirty="0" err="1" smtClean="0"/>
              <a:t>Weight</a:t>
            </a:r>
            <a:r>
              <a:rPr lang="nb-NO" sz="2000" dirty="0" smtClean="0"/>
              <a:t> 1/10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-GB" sz="2000" dirty="0" err="1" smtClean="0"/>
              <a:t>Maintenence</a:t>
            </a:r>
            <a:r>
              <a:rPr lang="en-GB" sz="2000" dirty="0" smtClean="0"/>
              <a:t> free structures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endParaRPr lang="en-GB" sz="2000" dirty="0" smtClean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endParaRPr lang="en-GB" sz="2000" dirty="0" smtClean="0"/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28612"/>
            <a:ext cx="7772400" cy="1143000"/>
          </a:xfrm>
        </p:spPr>
        <p:txBody>
          <a:bodyPr/>
          <a:lstStyle/>
          <a:p>
            <a:r>
              <a:rPr lang="nb-NO" sz="3200" dirty="0" err="1" smtClean="0"/>
              <a:t>We</a:t>
            </a:r>
            <a:r>
              <a:rPr lang="nb-NO" sz="3200" dirty="0" smtClean="0"/>
              <a:t> have </a:t>
            </a:r>
            <a:r>
              <a:rPr lang="nb-NO" sz="3200" dirty="0" err="1" smtClean="0"/>
              <a:t>about</a:t>
            </a:r>
            <a:r>
              <a:rPr lang="nb-NO" sz="3200" dirty="0" smtClean="0"/>
              <a:t> 13.000 </a:t>
            </a:r>
            <a:r>
              <a:rPr lang="nb-NO" sz="3200" dirty="0" err="1" smtClean="0"/>
              <a:t>beacon</a:t>
            </a:r>
            <a:r>
              <a:rPr lang="nb-NO" sz="3200" dirty="0" smtClean="0"/>
              <a:t> poles </a:t>
            </a:r>
            <a:r>
              <a:rPr lang="en-US" sz="3200" dirty="0" smtClean="0"/>
              <a:t>with different kinds of </a:t>
            </a:r>
            <a:r>
              <a:rPr lang="en-US" sz="3200" dirty="0" err="1" smtClean="0"/>
              <a:t>topmarks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nb-NO" sz="3200" dirty="0"/>
          </a:p>
        </p:txBody>
      </p:sp>
      <p:pic>
        <p:nvPicPr>
          <p:cNvPr id="1105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14422"/>
            <a:ext cx="13811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5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785926"/>
            <a:ext cx="12668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ktangel 4"/>
          <p:cNvSpPr/>
          <p:nvPr/>
        </p:nvSpPr>
        <p:spPr>
          <a:xfrm>
            <a:off x="3214678" y="171448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sz="1400" dirty="0" smtClean="0"/>
              <a:t>Material </a:t>
            </a:r>
            <a:r>
              <a:rPr lang="nb-NO" sz="1400" dirty="0" err="1" smtClean="0"/>
              <a:t>cost</a:t>
            </a:r>
            <a:r>
              <a:rPr lang="nb-NO" sz="1400" dirty="0" smtClean="0"/>
              <a:t>: 43 750 NOK</a:t>
            </a:r>
            <a:br>
              <a:rPr lang="nb-NO" sz="1400" dirty="0" smtClean="0"/>
            </a:br>
            <a:r>
              <a:rPr lang="nb-NO" sz="1400" dirty="0" err="1"/>
              <a:t>I</a:t>
            </a:r>
            <a:r>
              <a:rPr lang="nb-NO" sz="1400" dirty="0" err="1" smtClean="0"/>
              <a:t>nstallation</a:t>
            </a:r>
            <a:r>
              <a:rPr lang="nb-NO" sz="1400" dirty="0" smtClean="0"/>
              <a:t> </a:t>
            </a:r>
            <a:r>
              <a:rPr lang="nb-NO" sz="1400" dirty="0" err="1" smtClean="0"/>
              <a:t>cost</a:t>
            </a:r>
            <a:r>
              <a:rPr lang="nb-NO" sz="1400" dirty="0" smtClean="0"/>
              <a:t>: 50 000 NOK</a:t>
            </a:r>
          </a:p>
          <a:p>
            <a:r>
              <a:rPr lang="nb-NO" sz="1400" dirty="0" smtClean="0"/>
              <a:t>Total: 93 750 NOK</a:t>
            </a:r>
            <a:endParaRPr lang="nb-NO" sz="14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215074" y="1714488"/>
            <a:ext cx="264320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nb-NO" sz="2000" dirty="0" err="1" smtClean="0"/>
              <a:t>Components</a:t>
            </a:r>
            <a:r>
              <a:rPr lang="nb-NO" sz="2000" dirty="0" smtClean="0"/>
              <a:t> </a:t>
            </a:r>
            <a:r>
              <a:rPr lang="nb-NO" sz="2000" dirty="0" err="1" smtClean="0"/>
              <a:t>made</a:t>
            </a:r>
            <a:r>
              <a:rPr lang="nb-NO" sz="2000" dirty="0" smtClean="0"/>
              <a:t> ​​</a:t>
            </a:r>
            <a:r>
              <a:rPr lang="nb-NO" sz="2000" dirty="0" err="1" smtClean="0"/>
              <a:t>of</a:t>
            </a:r>
            <a:r>
              <a:rPr lang="nb-NO" sz="2000" dirty="0" smtClean="0"/>
              <a:t> </a:t>
            </a:r>
            <a:r>
              <a:rPr lang="nb-NO" sz="2000" dirty="0" err="1" smtClean="0"/>
              <a:t>iron</a:t>
            </a:r>
            <a:endParaRPr lang="nb-NO" sz="2000" dirty="0" smtClean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nb-NO" sz="2000" dirty="0" err="1" smtClean="0"/>
              <a:t>Weight</a:t>
            </a:r>
            <a:r>
              <a:rPr lang="nb-NO" sz="2000" dirty="0" smtClean="0"/>
              <a:t> 140 mm 122 kg/m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endParaRPr lang="en-GB" sz="2000" dirty="0" smtClean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endParaRPr lang="en-GB" sz="2000" dirty="0" smtClean="0"/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title"/>
          </p:nvPr>
        </p:nvSpPr>
        <p:spPr>
          <a:xfrm>
            <a:off x="714348" y="214290"/>
            <a:ext cx="7772400" cy="1143000"/>
          </a:xfrm>
          <a:noFill/>
          <a:ln/>
        </p:spPr>
        <p:txBody>
          <a:bodyPr/>
          <a:lstStyle/>
          <a:p>
            <a:r>
              <a:rPr lang="en-GB" dirty="0" smtClean="0"/>
              <a:t>Maintenance free structures </a:t>
            </a:r>
            <a:br>
              <a:rPr lang="en-GB" dirty="0" smtClean="0"/>
            </a:br>
            <a:r>
              <a:rPr lang="en-GB" sz="1800" dirty="0" smtClean="0"/>
              <a:t>(The Future)</a:t>
            </a:r>
            <a:endParaRPr lang="en-GB" sz="1800" dirty="0"/>
          </a:p>
        </p:txBody>
      </p:sp>
      <p:sp>
        <p:nvSpPr>
          <p:cNvPr id="5" name="Rektangel 4"/>
          <p:cNvSpPr/>
          <p:nvPr/>
        </p:nvSpPr>
        <p:spPr>
          <a:xfrm>
            <a:off x="571472" y="135729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sz="1400" dirty="0" smtClean="0"/>
              <a:t>Material </a:t>
            </a:r>
            <a:r>
              <a:rPr lang="nb-NO" sz="1400" dirty="0" err="1" smtClean="0"/>
              <a:t>cost</a:t>
            </a:r>
            <a:r>
              <a:rPr lang="nb-NO" sz="1400" dirty="0" smtClean="0"/>
              <a:t> and </a:t>
            </a:r>
            <a:r>
              <a:rPr lang="nb-NO" sz="1400" dirty="0" err="1" smtClean="0"/>
              <a:t>Installation</a:t>
            </a:r>
            <a:r>
              <a:rPr lang="nb-NO" sz="1400" dirty="0" smtClean="0"/>
              <a:t> </a:t>
            </a:r>
            <a:r>
              <a:rPr lang="nb-NO" sz="1400" dirty="0" err="1" smtClean="0"/>
              <a:t>cost</a:t>
            </a:r>
            <a:r>
              <a:rPr lang="nb-NO" sz="1400" dirty="0" smtClean="0"/>
              <a:t> total: 65 000 NOK.</a:t>
            </a:r>
          </a:p>
        </p:txBody>
      </p:sp>
      <p:pic>
        <p:nvPicPr>
          <p:cNvPr id="9" name="Picture 4" descr="fase_1_1"/>
          <p:cNvPicPr>
            <a:picLocks noChangeAspect="1" noChangeArrowheads="1"/>
          </p:cNvPicPr>
          <p:nvPr/>
        </p:nvPicPr>
        <p:blipFill>
          <a:blip r:embed="rId2" cstate="print"/>
          <a:srcRect l="3001" t="13634" r="3906"/>
          <a:stretch>
            <a:fillRect/>
          </a:stretch>
        </p:blipFill>
        <p:spPr bwMode="auto">
          <a:xfrm>
            <a:off x="604399" y="1857364"/>
            <a:ext cx="5110609" cy="3485360"/>
          </a:xfrm>
          <a:prstGeom prst="rect">
            <a:avLst/>
          </a:prstGeom>
          <a:noFill/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6215074" y="1428736"/>
            <a:ext cx="264320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-GB" sz="2000" dirty="0" smtClean="0"/>
              <a:t>"Lego" principle - you can easily change components </a:t>
            </a:r>
          </a:p>
          <a:p>
            <a:pPr marL="342900" lvl="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nb-NO" sz="2000" dirty="0" err="1" smtClean="0"/>
              <a:t>Components</a:t>
            </a:r>
            <a:r>
              <a:rPr lang="nb-NO" sz="2000" dirty="0" smtClean="0"/>
              <a:t> </a:t>
            </a:r>
            <a:r>
              <a:rPr lang="nb-NO" sz="2000" dirty="0" err="1" smtClean="0"/>
              <a:t>made</a:t>
            </a:r>
            <a:r>
              <a:rPr lang="nb-NO" sz="2000" dirty="0" smtClean="0"/>
              <a:t> ​​</a:t>
            </a:r>
            <a:r>
              <a:rPr lang="nb-NO" sz="2000" dirty="0" err="1" smtClean="0"/>
              <a:t>of</a:t>
            </a:r>
            <a:r>
              <a:rPr lang="nb-NO" sz="2000" dirty="0" smtClean="0"/>
              <a:t> fiberglass</a:t>
            </a:r>
          </a:p>
          <a:p>
            <a:pPr marL="342900" lvl="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-US" sz="2000" dirty="0" smtClean="0"/>
              <a:t>Low weight compared to iron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nb-NO" sz="2000" dirty="0" err="1" smtClean="0"/>
              <a:t>Weight</a:t>
            </a:r>
            <a:r>
              <a:rPr lang="nb-NO" sz="2000" dirty="0" smtClean="0"/>
              <a:t> 140 mm   8 kg/m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-GB" sz="2000" dirty="0" err="1" smtClean="0"/>
              <a:t>Maintenence</a:t>
            </a:r>
            <a:r>
              <a:rPr lang="en-GB" sz="2000" dirty="0" smtClean="0"/>
              <a:t> free structures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endParaRPr lang="en-GB" sz="2000" dirty="0" smtClean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endParaRPr lang="en-GB" sz="2000" dirty="0" smtClean="0"/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4927" y="3290892"/>
            <a:ext cx="571504" cy="995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1672" y="2462210"/>
            <a:ext cx="5048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404813"/>
            <a:ext cx="6858000" cy="666733"/>
          </a:xfrm>
        </p:spPr>
        <p:txBody>
          <a:bodyPr/>
          <a:lstStyle/>
          <a:p>
            <a:r>
              <a:rPr lang="nb-NO" sz="2800" dirty="0" err="1" smtClean="0"/>
              <a:t>We</a:t>
            </a:r>
            <a:r>
              <a:rPr lang="nb-NO" sz="2800" dirty="0" smtClean="0"/>
              <a:t> have </a:t>
            </a:r>
            <a:r>
              <a:rPr lang="nb-NO" sz="2800" dirty="0" err="1" smtClean="0"/>
              <a:t>about</a:t>
            </a:r>
            <a:r>
              <a:rPr lang="nb-NO" sz="2800" dirty="0" smtClean="0"/>
              <a:t> 3262 </a:t>
            </a:r>
            <a:r>
              <a:rPr lang="nb-NO" sz="2800" dirty="0" err="1" smtClean="0"/>
              <a:t>lanterns</a:t>
            </a:r>
            <a:r>
              <a:rPr lang="nb-NO" sz="2800" dirty="0" smtClean="0"/>
              <a:t>. </a:t>
            </a:r>
            <a:endParaRPr lang="nb-NO" sz="2800" dirty="0"/>
          </a:p>
        </p:txBody>
      </p:sp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928670"/>
            <a:ext cx="108777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4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785926"/>
            <a:ext cx="121858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ktangel 5"/>
          <p:cNvSpPr/>
          <p:nvPr/>
        </p:nvSpPr>
        <p:spPr>
          <a:xfrm>
            <a:off x="2928926" y="1857364"/>
            <a:ext cx="3214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dirty="0"/>
              <a:t>M</a:t>
            </a:r>
            <a:r>
              <a:rPr lang="nb-NO" sz="1400" dirty="0" smtClean="0"/>
              <a:t>aterial </a:t>
            </a:r>
            <a:r>
              <a:rPr lang="nb-NO" sz="1400" dirty="0" err="1"/>
              <a:t>c</a:t>
            </a:r>
            <a:r>
              <a:rPr lang="nb-NO" sz="1400" dirty="0" err="1" smtClean="0"/>
              <a:t>ost</a:t>
            </a:r>
            <a:r>
              <a:rPr lang="nb-NO" sz="1400" dirty="0" smtClean="0"/>
              <a:t>: 340 000 NOK</a:t>
            </a:r>
            <a:br>
              <a:rPr lang="nb-NO" sz="1400" dirty="0" smtClean="0"/>
            </a:br>
            <a:r>
              <a:rPr lang="nb-NO" sz="1400" dirty="0" err="1"/>
              <a:t>I</a:t>
            </a:r>
            <a:r>
              <a:rPr lang="nb-NO" sz="1400" dirty="0" err="1" smtClean="0"/>
              <a:t>nstallation</a:t>
            </a:r>
            <a:r>
              <a:rPr lang="nb-NO" sz="1400" dirty="0" smtClean="0"/>
              <a:t> </a:t>
            </a:r>
            <a:r>
              <a:rPr lang="nb-NO" sz="1400" dirty="0" err="1" smtClean="0"/>
              <a:t>cost</a:t>
            </a:r>
            <a:r>
              <a:rPr lang="nb-NO" sz="1400" dirty="0" smtClean="0"/>
              <a:t>: 860 000 NOK</a:t>
            </a:r>
          </a:p>
          <a:p>
            <a:r>
              <a:rPr lang="nb-NO" sz="1400" dirty="0" smtClean="0"/>
              <a:t>Total: 1 200  000 NOK</a:t>
            </a:r>
            <a:endParaRPr lang="nb-NO" sz="1400" dirty="0"/>
          </a:p>
        </p:txBody>
      </p:sp>
      <p:sp>
        <p:nvSpPr>
          <p:cNvPr id="7" name="Rektangel 6"/>
          <p:cNvSpPr/>
          <p:nvPr/>
        </p:nvSpPr>
        <p:spPr>
          <a:xfrm>
            <a:off x="1785918" y="928670"/>
            <a:ext cx="3214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dirty="0"/>
              <a:t>M</a:t>
            </a:r>
            <a:r>
              <a:rPr lang="nb-NO" sz="1400" dirty="0" smtClean="0"/>
              <a:t>aterial </a:t>
            </a:r>
            <a:r>
              <a:rPr lang="nb-NO" sz="1400" dirty="0" err="1"/>
              <a:t>c</a:t>
            </a:r>
            <a:r>
              <a:rPr lang="nb-NO" sz="1400" dirty="0" err="1" smtClean="0"/>
              <a:t>ost</a:t>
            </a:r>
            <a:r>
              <a:rPr lang="nb-NO" sz="1400" dirty="0" smtClean="0"/>
              <a:t>: 300 000 NOK</a:t>
            </a:r>
            <a:br>
              <a:rPr lang="nb-NO" sz="1400" dirty="0" smtClean="0"/>
            </a:br>
            <a:r>
              <a:rPr lang="nb-NO" sz="1400" dirty="0" err="1"/>
              <a:t>I</a:t>
            </a:r>
            <a:r>
              <a:rPr lang="nb-NO" sz="1400" dirty="0" err="1" smtClean="0"/>
              <a:t>nstallation</a:t>
            </a:r>
            <a:r>
              <a:rPr lang="nb-NO" sz="1400" dirty="0" smtClean="0"/>
              <a:t> </a:t>
            </a:r>
            <a:r>
              <a:rPr lang="nb-NO" sz="1400" dirty="0" err="1" smtClean="0"/>
              <a:t>cost</a:t>
            </a:r>
            <a:r>
              <a:rPr lang="nb-NO" sz="1400" dirty="0" smtClean="0"/>
              <a:t>: 250 000 NOK</a:t>
            </a:r>
          </a:p>
          <a:p>
            <a:r>
              <a:rPr lang="nb-NO" sz="1400" dirty="0" smtClean="0"/>
              <a:t>Total: 550 000 NOK</a:t>
            </a:r>
            <a:endParaRPr lang="nb-NO" sz="1400" dirty="0"/>
          </a:p>
        </p:txBody>
      </p:sp>
      <p:pic>
        <p:nvPicPr>
          <p:cNvPr id="1126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2714620"/>
            <a:ext cx="137873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ktangel 7"/>
          <p:cNvSpPr/>
          <p:nvPr/>
        </p:nvSpPr>
        <p:spPr>
          <a:xfrm>
            <a:off x="4071934" y="2928934"/>
            <a:ext cx="3214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dirty="0"/>
              <a:t>M</a:t>
            </a:r>
            <a:r>
              <a:rPr lang="nb-NO" sz="1400" dirty="0" smtClean="0"/>
              <a:t>aterial </a:t>
            </a:r>
            <a:r>
              <a:rPr lang="nb-NO" sz="1400" dirty="0" err="1"/>
              <a:t>c</a:t>
            </a:r>
            <a:r>
              <a:rPr lang="nb-NO" sz="1400" dirty="0" err="1" smtClean="0"/>
              <a:t>ost</a:t>
            </a:r>
            <a:r>
              <a:rPr lang="nb-NO" sz="1400" dirty="0" smtClean="0"/>
              <a:t>: 116 000 NOK</a:t>
            </a:r>
            <a:br>
              <a:rPr lang="nb-NO" sz="1400" dirty="0" smtClean="0"/>
            </a:br>
            <a:r>
              <a:rPr lang="nb-NO" sz="1400" dirty="0" err="1"/>
              <a:t>I</a:t>
            </a:r>
            <a:r>
              <a:rPr lang="nb-NO" sz="1400" dirty="0" err="1" smtClean="0"/>
              <a:t>nstallation</a:t>
            </a:r>
            <a:r>
              <a:rPr lang="nb-NO" sz="1400" dirty="0" smtClean="0"/>
              <a:t> </a:t>
            </a:r>
            <a:r>
              <a:rPr lang="nb-NO" sz="1400" dirty="0" err="1" smtClean="0"/>
              <a:t>cost</a:t>
            </a:r>
            <a:r>
              <a:rPr lang="nb-NO" sz="1400" dirty="0" smtClean="0"/>
              <a:t>: 84 000 NOK</a:t>
            </a:r>
          </a:p>
          <a:p>
            <a:r>
              <a:rPr lang="nb-NO" sz="1400" dirty="0" smtClean="0"/>
              <a:t>Total: 200 000 NOK</a:t>
            </a:r>
            <a:endParaRPr lang="nb-NO" sz="1400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929454" y="1428736"/>
            <a:ext cx="192882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Originally made of cast-iron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Heavy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Present</a:t>
            </a:r>
          </a:p>
        </p:txBody>
      </p:sp>
      <p:graphicFrame>
        <p:nvGraphicFramePr>
          <p:cNvPr id="57347" name="Object 3"/>
          <p:cNvGraphicFramePr>
            <a:graphicFrameLocks noChangeAspect="1"/>
          </p:cNvGraphicFramePr>
          <p:nvPr>
            <p:ph type="body" idx="1"/>
          </p:nvPr>
        </p:nvGraphicFramePr>
        <p:xfrm>
          <a:off x="3059113" y="2200275"/>
          <a:ext cx="2647950" cy="3533775"/>
        </p:xfrm>
        <a:graphic>
          <a:graphicData uri="http://schemas.openxmlformats.org/presentationml/2006/ole">
            <p:oleObj spid="_x0000_s57347" name="Photo Editor-foto" r:id="rId3" imgW="2647619" imgH="3533333" progId="">
              <p:embed/>
            </p:oleObj>
          </a:graphicData>
        </a:graphic>
      </p:graphicFrame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2060575"/>
            <a:ext cx="15716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13" y="2205038"/>
            <a:ext cx="2392362" cy="353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4105275" cy="863600"/>
          </a:xfrm>
        </p:spPr>
        <p:txBody>
          <a:bodyPr/>
          <a:lstStyle/>
          <a:p>
            <a:r>
              <a:rPr lang="en-GB" sz="4000"/>
              <a:t>Rough waters…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268413"/>
            <a:ext cx="3810000" cy="48275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Very demanding navigation – based on local knowledge</a:t>
            </a:r>
          </a:p>
          <a:p>
            <a:pPr>
              <a:lnSpc>
                <a:spcPct val="90000"/>
              </a:lnSpc>
            </a:pPr>
            <a:r>
              <a:rPr lang="en-GB" sz="2800"/>
              <a:t>Exposed to rough weather </a:t>
            </a:r>
          </a:p>
          <a:p>
            <a:pPr>
              <a:lnSpc>
                <a:spcPct val="90000"/>
              </a:lnSpc>
            </a:pPr>
            <a:r>
              <a:rPr lang="en-GB" sz="2800"/>
              <a:t>Operated by high speed crafts often as the only mean of transportation.</a:t>
            </a:r>
          </a:p>
          <a:p>
            <a:pPr>
              <a:lnSpc>
                <a:spcPct val="90000"/>
              </a:lnSpc>
            </a:pPr>
            <a:r>
              <a:rPr lang="en-GB" sz="2800"/>
              <a:t>First and last journey…</a:t>
            </a:r>
          </a:p>
          <a:p>
            <a:pPr>
              <a:lnSpc>
                <a:spcPct val="90000"/>
              </a:lnSpc>
            </a:pPr>
            <a:endParaRPr lang="en-GB" sz="2800"/>
          </a:p>
        </p:txBody>
      </p:sp>
      <p:pic>
        <p:nvPicPr>
          <p:cNvPr id="5130" name="Picture 10" descr="Kart Utvær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95738" y="1268413"/>
            <a:ext cx="4968875" cy="44497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title"/>
          </p:nvPr>
        </p:nvSpPr>
        <p:spPr>
          <a:xfrm>
            <a:off x="714348" y="214290"/>
            <a:ext cx="7772400" cy="1143000"/>
          </a:xfrm>
          <a:noFill/>
          <a:ln/>
        </p:spPr>
        <p:txBody>
          <a:bodyPr/>
          <a:lstStyle/>
          <a:p>
            <a:r>
              <a:rPr lang="en-GB" dirty="0" smtClean="0"/>
              <a:t>Maintenance free structures </a:t>
            </a:r>
            <a:br>
              <a:rPr lang="en-GB" dirty="0" smtClean="0"/>
            </a:br>
            <a:r>
              <a:rPr lang="en-GB" sz="1800" dirty="0" smtClean="0"/>
              <a:t>(The Future)</a:t>
            </a:r>
            <a:endParaRPr lang="en-GB" dirty="0"/>
          </a:p>
        </p:txBody>
      </p:sp>
      <p:sp>
        <p:nvSpPr>
          <p:cNvPr id="5" name="Rektangel 4"/>
          <p:cNvSpPr/>
          <p:nvPr/>
        </p:nvSpPr>
        <p:spPr>
          <a:xfrm>
            <a:off x="3143240" y="128586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sz="1400" dirty="0" smtClean="0"/>
              <a:t>Total: 110 000 NOK</a:t>
            </a:r>
            <a:endParaRPr lang="nb-NO" sz="1400" dirty="0"/>
          </a:p>
        </p:txBody>
      </p:sp>
      <p:pic>
        <p:nvPicPr>
          <p:cNvPr id="6" name="Picture 4" descr="SCL110-3-Whi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1424764" cy="2120340"/>
          </a:xfrm>
          <a:prstGeom prst="rect">
            <a:avLst/>
          </a:prstGeom>
          <a:noFill/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211960" y="1772816"/>
            <a:ext cx="4621199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Recent achievements due to: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Light source - High-power diodes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Photovoltaic's - Mini Panels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Battery - More concentrated energy in small sealed packages.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power-extended version will even handle fixed light in short-range use</a:t>
            </a:r>
          </a:p>
          <a:p>
            <a:pPr marL="1143000" marR="0" lvl="2" indent="-2286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Pilot project in august 2010 exclusive for Norway</a:t>
            </a:r>
            <a:r>
              <a:rPr kumimoji="0" lang="en-GB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 (40 </a:t>
            </a:r>
            <a:r>
              <a:rPr kumimoji="0" lang="en-GB" sz="20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AtoN</a:t>
            </a:r>
            <a:r>
              <a:rPr kumimoji="0" lang="en-GB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 installed)</a:t>
            </a: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1600200" marR="0" lvl="3" indent="-2286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Including GPS </a:t>
            </a:r>
            <a:r>
              <a:rPr kumimoji="0" lang="en-GB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syncronitation</a:t>
            </a: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1600200" marR="0" lvl="3" indent="-2286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Automatic Monitoring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28" descr="stang-lanterne-sort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23727" y="1196752"/>
            <a:ext cx="647981" cy="5328591"/>
          </a:xfrm>
          <a:noFill/>
          <a:ln/>
        </p:spPr>
      </p:pic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56992"/>
            <a:ext cx="1440160" cy="321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6" y="357166"/>
            <a:ext cx="6858000" cy="642942"/>
          </a:xfrm>
        </p:spPr>
        <p:txBody>
          <a:bodyPr/>
          <a:lstStyle/>
          <a:p>
            <a:r>
              <a:rPr lang="nb-NO" sz="2800" dirty="0" smtClean="0"/>
              <a:t/>
            </a:r>
            <a:br>
              <a:rPr lang="nb-NO" sz="2800" dirty="0" smtClean="0"/>
            </a:br>
            <a:r>
              <a:rPr lang="nb-NO" sz="2800" dirty="0"/>
              <a:t/>
            </a:r>
            <a:br>
              <a:rPr lang="nb-NO" sz="2800" dirty="0"/>
            </a:br>
            <a:r>
              <a:rPr lang="nb-NO" sz="2800" dirty="0" err="1" smtClean="0"/>
              <a:t>We</a:t>
            </a:r>
            <a:r>
              <a:rPr lang="nb-NO" sz="2800" dirty="0" smtClean="0"/>
              <a:t> have </a:t>
            </a:r>
            <a:r>
              <a:rPr lang="nb-NO" sz="2800" dirty="0" err="1" smtClean="0"/>
              <a:t>about</a:t>
            </a:r>
            <a:r>
              <a:rPr lang="nb-NO" sz="2800" dirty="0" smtClean="0"/>
              <a:t> 1964 </a:t>
            </a:r>
            <a:r>
              <a:rPr lang="nb-NO" sz="2800" dirty="0" err="1" smtClean="0"/>
              <a:t>beacon</a:t>
            </a:r>
            <a:r>
              <a:rPr lang="nb-NO" sz="2800" dirty="0" smtClean="0"/>
              <a:t> </a:t>
            </a:r>
            <a:r>
              <a:rPr lang="nb-NO" sz="2800" dirty="0" err="1" smtClean="0"/>
              <a:t>lights</a:t>
            </a:r>
            <a:r>
              <a:rPr lang="nb-NO" sz="2800" dirty="0" smtClean="0"/>
              <a:t>. </a:t>
            </a:r>
            <a:r>
              <a:rPr lang="nb-NO" sz="2800" dirty="0"/>
              <a:t/>
            </a:r>
            <a:br>
              <a:rPr lang="nb-NO" sz="2800" dirty="0"/>
            </a:br>
            <a:r>
              <a:rPr lang="nb-NO" sz="2800" dirty="0"/>
              <a:t/>
            </a:r>
            <a:br>
              <a:rPr lang="nb-NO" sz="2800" dirty="0"/>
            </a:br>
            <a:endParaRPr lang="nb-NO" sz="2400" dirty="0"/>
          </a:p>
        </p:txBody>
      </p:sp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00108"/>
            <a:ext cx="173885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214554"/>
            <a:ext cx="144662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143248"/>
            <a:ext cx="184116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6429388" y="1142984"/>
            <a:ext cx="264320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Originally made of cast-iron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Heavy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Expensive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Maintenance-intensive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95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3929066"/>
            <a:ext cx="14668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ktangel 10"/>
          <p:cNvSpPr/>
          <p:nvPr/>
        </p:nvSpPr>
        <p:spPr>
          <a:xfrm>
            <a:off x="2000232" y="1071546"/>
            <a:ext cx="3214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dirty="0"/>
              <a:t>M</a:t>
            </a:r>
            <a:r>
              <a:rPr lang="nb-NO" sz="1400" dirty="0" smtClean="0"/>
              <a:t>aterial </a:t>
            </a:r>
            <a:r>
              <a:rPr lang="nb-NO" sz="1400" dirty="0" err="1"/>
              <a:t>c</a:t>
            </a:r>
            <a:r>
              <a:rPr lang="nb-NO" sz="1400" dirty="0" err="1" smtClean="0"/>
              <a:t>ost</a:t>
            </a:r>
            <a:r>
              <a:rPr lang="nb-NO" sz="1400" dirty="0" smtClean="0"/>
              <a:t>: 350 000 NOK</a:t>
            </a:r>
            <a:br>
              <a:rPr lang="nb-NO" sz="1400" dirty="0" smtClean="0"/>
            </a:br>
            <a:r>
              <a:rPr lang="nb-NO" sz="1400" dirty="0" err="1"/>
              <a:t>I</a:t>
            </a:r>
            <a:r>
              <a:rPr lang="nb-NO" sz="1400" dirty="0" err="1" smtClean="0"/>
              <a:t>nstallation</a:t>
            </a:r>
            <a:r>
              <a:rPr lang="nb-NO" sz="1400" dirty="0" smtClean="0"/>
              <a:t> </a:t>
            </a:r>
            <a:r>
              <a:rPr lang="nb-NO" sz="1400" dirty="0" err="1" smtClean="0"/>
              <a:t>cost</a:t>
            </a:r>
            <a:r>
              <a:rPr lang="nb-NO" sz="1400" dirty="0" smtClean="0"/>
              <a:t>: 150 000 NOK</a:t>
            </a:r>
          </a:p>
          <a:p>
            <a:r>
              <a:rPr lang="nb-NO" sz="1400" dirty="0" smtClean="0"/>
              <a:t>Total: 500 000 NOK</a:t>
            </a:r>
            <a:endParaRPr lang="nb-NO" sz="1400" dirty="0"/>
          </a:p>
        </p:txBody>
      </p:sp>
      <p:sp>
        <p:nvSpPr>
          <p:cNvPr id="9" name="Rektangel 8"/>
          <p:cNvSpPr/>
          <p:nvPr/>
        </p:nvSpPr>
        <p:spPr>
          <a:xfrm>
            <a:off x="5357818" y="4000504"/>
            <a:ext cx="3214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dirty="0"/>
              <a:t>M</a:t>
            </a:r>
            <a:r>
              <a:rPr lang="nb-NO" sz="1400" dirty="0" smtClean="0"/>
              <a:t>aterial </a:t>
            </a:r>
            <a:r>
              <a:rPr lang="nb-NO" sz="1400" dirty="0" err="1"/>
              <a:t>c</a:t>
            </a:r>
            <a:r>
              <a:rPr lang="nb-NO" sz="1400" dirty="0" err="1" smtClean="0"/>
              <a:t>ost</a:t>
            </a:r>
            <a:r>
              <a:rPr lang="nb-NO" sz="1400" dirty="0" smtClean="0"/>
              <a:t>: 625 000 NOK</a:t>
            </a:r>
            <a:br>
              <a:rPr lang="nb-NO" sz="1400" dirty="0" smtClean="0"/>
            </a:br>
            <a:r>
              <a:rPr lang="nb-NO" sz="1400" dirty="0" err="1"/>
              <a:t>I</a:t>
            </a:r>
            <a:r>
              <a:rPr lang="nb-NO" sz="1400" dirty="0" err="1" smtClean="0"/>
              <a:t>nstallation</a:t>
            </a:r>
            <a:r>
              <a:rPr lang="nb-NO" sz="1400" dirty="0" smtClean="0"/>
              <a:t> </a:t>
            </a:r>
            <a:r>
              <a:rPr lang="nb-NO" sz="1400" dirty="0" err="1" smtClean="0"/>
              <a:t>cost</a:t>
            </a:r>
            <a:r>
              <a:rPr lang="nb-NO" sz="1400" dirty="0" smtClean="0"/>
              <a:t>: 1 010 000 NOK</a:t>
            </a:r>
          </a:p>
          <a:p>
            <a:r>
              <a:rPr lang="nb-NO" sz="1400" dirty="0" smtClean="0"/>
              <a:t>Total: 1 635 000 NOK</a:t>
            </a:r>
            <a:endParaRPr lang="nb-NO" sz="1400" dirty="0"/>
          </a:p>
        </p:txBody>
      </p:sp>
      <p:sp>
        <p:nvSpPr>
          <p:cNvPr id="10" name="Rektangel 9"/>
          <p:cNvSpPr/>
          <p:nvPr/>
        </p:nvSpPr>
        <p:spPr>
          <a:xfrm>
            <a:off x="2857488" y="2214554"/>
            <a:ext cx="2857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dirty="0"/>
              <a:t>M</a:t>
            </a:r>
            <a:r>
              <a:rPr lang="nb-NO" sz="1400" dirty="0" smtClean="0"/>
              <a:t>aterial </a:t>
            </a:r>
            <a:r>
              <a:rPr lang="nb-NO" sz="1400" dirty="0" err="1"/>
              <a:t>c</a:t>
            </a:r>
            <a:r>
              <a:rPr lang="nb-NO" sz="1400" dirty="0" err="1" smtClean="0"/>
              <a:t>ost</a:t>
            </a:r>
            <a:r>
              <a:rPr lang="nb-NO" sz="1400" dirty="0" smtClean="0"/>
              <a:t>: 580 000 NOK</a:t>
            </a:r>
            <a:br>
              <a:rPr lang="nb-NO" sz="1400" dirty="0" smtClean="0"/>
            </a:br>
            <a:r>
              <a:rPr lang="nb-NO" sz="1400" dirty="0" err="1"/>
              <a:t>I</a:t>
            </a:r>
            <a:r>
              <a:rPr lang="nb-NO" sz="1400" dirty="0" err="1" smtClean="0"/>
              <a:t>nstallation</a:t>
            </a:r>
            <a:r>
              <a:rPr lang="nb-NO" sz="1400" dirty="0" smtClean="0"/>
              <a:t> </a:t>
            </a:r>
            <a:r>
              <a:rPr lang="nb-NO" sz="1400" dirty="0" err="1" smtClean="0"/>
              <a:t>cost</a:t>
            </a:r>
            <a:r>
              <a:rPr lang="nb-NO" sz="1400" dirty="0" smtClean="0"/>
              <a:t>: 380 000 NOK</a:t>
            </a:r>
          </a:p>
          <a:p>
            <a:r>
              <a:rPr lang="nb-NO" sz="1400" dirty="0" smtClean="0"/>
              <a:t>Total: 960 000 NOK</a:t>
            </a:r>
            <a:endParaRPr lang="nb-NO" sz="1400" dirty="0"/>
          </a:p>
        </p:txBody>
      </p:sp>
      <p:sp>
        <p:nvSpPr>
          <p:cNvPr id="12" name="Rektangel 11"/>
          <p:cNvSpPr/>
          <p:nvPr/>
        </p:nvSpPr>
        <p:spPr>
          <a:xfrm>
            <a:off x="4286248" y="3143248"/>
            <a:ext cx="2786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dirty="0"/>
              <a:t>M</a:t>
            </a:r>
            <a:r>
              <a:rPr lang="nb-NO" sz="1400" dirty="0" smtClean="0"/>
              <a:t>aterial </a:t>
            </a:r>
            <a:r>
              <a:rPr lang="nb-NO" sz="1400" dirty="0" err="1"/>
              <a:t>c</a:t>
            </a:r>
            <a:r>
              <a:rPr lang="nb-NO" sz="1400" dirty="0" err="1" smtClean="0"/>
              <a:t>ost</a:t>
            </a:r>
            <a:r>
              <a:rPr lang="nb-NO" sz="1400" dirty="0" smtClean="0"/>
              <a:t>: 1 225 000 NOK</a:t>
            </a:r>
            <a:br>
              <a:rPr lang="nb-NO" sz="1400" dirty="0" smtClean="0"/>
            </a:br>
            <a:r>
              <a:rPr lang="nb-NO" sz="1400" dirty="0" err="1"/>
              <a:t>I</a:t>
            </a:r>
            <a:r>
              <a:rPr lang="nb-NO" sz="1400" dirty="0" err="1" smtClean="0"/>
              <a:t>nstallation</a:t>
            </a:r>
            <a:r>
              <a:rPr lang="nb-NO" sz="1400" dirty="0" smtClean="0"/>
              <a:t> </a:t>
            </a:r>
            <a:r>
              <a:rPr lang="nb-NO" sz="1400" dirty="0" err="1" smtClean="0"/>
              <a:t>cost</a:t>
            </a:r>
            <a:r>
              <a:rPr lang="nb-NO" sz="1400" dirty="0" smtClean="0"/>
              <a:t>: 525 000 NOK</a:t>
            </a:r>
          </a:p>
          <a:p>
            <a:r>
              <a:rPr lang="nb-NO" sz="1400" dirty="0" smtClean="0"/>
              <a:t>Total: 1 750 000 NOK</a:t>
            </a:r>
            <a:endParaRPr lang="nb-NO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1" descr="F:\Bilder_lykt\ICRender_fyrlykt.jpg"/>
          <p:cNvPicPr>
            <a:picLocks noChangeAspect="1" noChangeArrowheads="1"/>
          </p:cNvPicPr>
          <p:nvPr/>
        </p:nvPicPr>
        <p:blipFill>
          <a:blip r:embed="rId2" cstate="print"/>
          <a:srcRect l="28221" r="18594"/>
          <a:stretch>
            <a:fillRect/>
          </a:stretch>
        </p:blipFill>
        <p:spPr bwMode="auto">
          <a:xfrm>
            <a:off x="785786" y="1571612"/>
            <a:ext cx="404869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" descr="F:\Bilder_lykt\fyrlykt_nrk_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6678" r="32353"/>
          <a:stretch>
            <a:fillRect/>
          </a:stretch>
        </p:blipFill>
        <p:spPr>
          <a:xfrm>
            <a:off x="5143504" y="1571612"/>
            <a:ext cx="3095625" cy="4114800"/>
          </a:xfrm>
          <a:noFill/>
        </p:spPr>
      </p:pic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714348" y="357166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1" hangingPunct="1">
              <a:defRPr/>
            </a:pPr>
            <a:r>
              <a:rPr lang="en-GB" sz="4400" dirty="0" smtClean="0"/>
              <a:t>Maintenance free structures </a:t>
            </a:r>
            <a:br>
              <a:rPr lang="en-GB" sz="4400" dirty="0" smtClean="0"/>
            </a:br>
            <a:r>
              <a:rPr lang="en-GB" sz="1800" dirty="0" smtClean="0"/>
              <a:t>(The Future)</a:t>
            </a:r>
            <a:endParaRPr kumimoji="0" lang="en-GB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1848617" cy="4419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580112" y="764704"/>
            <a:ext cx="335758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-GB" sz="2000" kern="0" noProof="0" dirty="0" smtClean="0">
                <a:latin typeface="+mn-lt"/>
                <a:ea typeface="+mn-ea"/>
              </a:rPr>
              <a:t>Prototype m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ade of </a:t>
            </a:r>
            <a:r>
              <a:rPr lang="nb-NO" sz="2000" dirty="0" smtClean="0"/>
              <a:t>fiberglass sandwich (</a:t>
            </a:r>
            <a:r>
              <a:rPr lang="en-US" sz="2000" dirty="0" smtClean="0"/>
              <a:t>Next will be of carbon fiber)</a:t>
            </a:r>
            <a:endParaRPr lang="en-GB" sz="2000" kern="0" dirty="0" smtClean="0">
              <a:latin typeface="+mn-lt"/>
              <a:ea typeface="+mn-ea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nb-NO" sz="2000" dirty="0" err="1" smtClean="0"/>
              <a:t>Easy</a:t>
            </a:r>
            <a:r>
              <a:rPr lang="nb-NO" sz="2000" dirty="0" smtClean="0"/>
              <a:t> to </a:t>
            </a:r>
            <a:r>
              <a:rPr lang="nb-NO" sz="2000" dirty="0" err="1" smtClean="0"/>
              <a:t>install</a:t>
            </a:r>
            <a:endParaRPr lang="nb-NO" sz="2000" dirty="0" smtClean="0"/>
          </a:p>
          <a:p>
            <a:pPr marL="342900" lvl="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nb-NO" sz="2000" dirty="0" err="1" smtClean="0"/>
              <a:t>Low</a:t>
            </a:r>
            <a:r>
              <a:rPr lang="nb-NO" sz="2000" dirty="0" smtClean="0"/>
              <a:t> </a:t>
            </a:r>
            <a:r>
              <a:rPr lang="nb-NO" sz="2000" dirty="0" err="1" smtClean="0"/>
              <a:t>maintenance</a:t>
            </a:r>
            <a:r>
              <a:rPr lang="nb-NO" sz="2000" dirty="0" smtClean="0"/>
              <a:t> </a:t>
            </a:r>
            <a:r>
              <a:rPr lang="nb-NO" sz="2000" dirty="0" err="1" smtClean="0"/>
              <a:t>costs</a:t>
            </a:r>
            <a:endParaRPr lang="nb-NO" sz="2000" dirty="0" smtClean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-US" sz="2000" dirty="0" smtClean="0"/>
              <a:t>Weight 500 kg fully equipped (400 kg when it is built of carbon fiber)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Total price.</a:t>
            </a:r>
            <a:r>
              <a:rPr kumimoji="0" lang="en-GB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500 000 – 600 000 NOK</a:t>
            </a:r>
            <a:endParaRPr lang="en-GB" sz="2000" kern="0" dirty="0" smtClean="0"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Bilde 6" descr="simulator.jpg"/>
          <p:cNvPicPr>
            <a:picLocks noChangeAspect="1"/>
          </p:cNvPicPr>
          <p:nvPr/>
        </p:nvPicPr>
        <p:blipFill>
          <a:blip r:embed="rId3" cstate="print"/>
          <a:srcRect t="32281" b="37007"/>
          <a:stretch>
            <a:fillRect/>
          </a:stretch>
        </p:blipFill>
        <p:spPr bwMode="auto">
          <a:xfrm>
            <a:off x="0" y="5157192"/>
            <a:ext cx="91440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6723" y="620689"/>
            <a:ext cx="2636027" cy="4407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877752"/>
            <a:ext cx="386343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861048"/>
            <a:ext cx="291000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tel 1"/>
          <p:cNvSpPr>
            <a:spLocks noGrp="1"/>
          </p:cNvSpPr>
          <p:nvPr>
            <p:ph type="title"/>
          </p:nvPr>
        </p:nvSpPr>
        <p:spPr>
          <a:xfrm>
            <a:off x="468313" y="0"/>
            <a:ext cx="7772400" cy="928670"/>
          </a:xfrm>
        </p:spPr>
        <p:txBody>
          <a:bodyPr/>
          <a:lstStyle/>
          <a:p>
            <a:r>
              <a:rPr lang="nb-NO" dirty="0" smtClean="0"/>
              <a:t>Svalbard 03.12.2010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4273485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9269" y="214290"/>
            <a:ext cx="3174697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F:\IALA\IALA EEP\EEP18\EEP 18 Input\Eget underlag\Input mht enginere installasjoner i polare områder\IMG_11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231" y="764704"/>
            <a:ext cx="4046658" cy="5417840"/>
          </a:xfrm>
          <a:prstGeom prst="rect">
            <a:avLst/>
          </a:prstGeom>
          <a:noFill/>
        </p:spPr>
      </p:pic>
      <p:pic>
        <p:nvPicPr>
          <p:cNvPr id="104451" name="Picture 3" descr="F:\IALA\IALA EEP\EEP18\EEP 18 Input\Eget underlag\Input mht enginere installasjoner i polare områder\IMG_1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478" y="764704"/>
            <a:ext cx="4046658" cy="54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60350"/>
            <a:ext cx="7772400" cy="1470025"/>
          </a:xfrm>
        </p:spPr>
        <p:txBody>
          <a:bodyPr/>
          <a:lstStyle/>
          <a:p>
            <a:r>
              <a:rPr lang="en-GB" sz="3600" b="1"/>
              <a:t>Improvement by accident analysis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2924175"/>
            <a:ext cx="2479675" cy="1752600"/>
          </a:xfrm>
        </p:spPr>
        <p:txBody>
          <a:bodyPr/>
          <a:lstStyle/>
          <a:p>
            <a:r>
              <a:rPr lang="en-GB"/>
              <a:t>Sea Cat</a:t>
            </a:r>
          </a:p>
          <a:p>
            <a:r>
              <a:rPr lang="en-GB" sz="2400"/>
              <a:t>November 1991</a:t>
            </a:r>
          </a:p>
        </p:txBody>
      </p:sp>
      <p:pic>
        <p:nvPicPr>
          <p:cNvPr id="17413" name="Picture 5" descr="Fjordpri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1989138"/>
            <a:ext cx="4887913" cy="3667125"/>
          </a:xfrm>
          <a:prstGeom prst="rect">
            <a:avLst/>
          </a:prstGeom>
          <a:noFill/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Weather 4. November 1991: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205038"/>
            <a:ext cx="7772400" cy="3609975"/>
          </a:xfrm>
        </p:spPr>
        <p:txBody>
          <a:bodyPr/>
          <a:lstStyle/>
          <a:p>
            <a:r>
              <a:rPr lang="en-GB"/>
              <a:t>Northerly Gale force 7-8</a:t>
            </a:r>
          </a:p>
          <a:p>
            <a:r>
              <a:rPr lang="en-GB"/>
              <a:t>Partly cloudy with rain showers</a:t>
            </a:r>
          </a:p>
          <a:p>
            <a:r>
              <a:rPr lang="en-GB"/>
              <a:t>Dark and no moonlight</a:t>
            </a:r>
          </a:p>
          <a:p>
            <a:r>
              <a:rPr lang="en-GB"/>
              <a:t>Shore outline in sight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msotw9_temp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476250"/>
            <a:ext cx="4951413" cy="564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/>
            </a:prstShdw>
          </a:effectLst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39750" y="981075"/>
            <a:ext cx="297180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GB" sz="2000"/>
              <a:t>The Captain observes Hjeltholmen</a:t>
            </a:r>
          </a:p>
          <a:p>
            <a:pPr eaLnBrk="1" hangingPunct="1">
              <a:spcBef>
                <a:spcPct val="50000"/>
              </a:spcBef>
            </a:pPr>
            <a:r>
              <a:rPr lang="en-GB" sz="2000"/>
              <a:t>Plans to use the first flash of light to start turn</a:t>
            </a:r>
          </a:p>
          <a:p>
            <a:pPr eaLnBrk="1" hangingPunct="1">
              <a:spcBef>
                <a:spcPct val="50000"/>
              </a:spcBef>
            </a:pPr>
            <a:r>
              <a:rPr lang="en-GB" sz="2000"/>
              <a:t>Looses 3 flashes, observes the 4.</a:t>
            </a:r>
          </a:p>
          <a:p>
            <a:pPr eaLnBrk="1" hangingPunct="1">
              <a:spcBef>
                <a:spcPct val="50000"/>
              </a:spcBef>
            </a:pPr>
            <a:r>
              <a:rPr lang="en-GB" sz="2000"/>
              <a:t>Turns hard a port when seeing the light</a:t>
            </a:r>
          </a:p>
          <a:p>
            <a:pPr eaLnBrk="1" hangingPunct="1">
              <a:spcBef>
                <a:spcPct val="50000"/>
              </a:spcBef>
            </a:pPr>
            <a:r>
              <a:rPr lang="en-GB" sz="2000"/>
              <a:t>Considers if he will be able to make the turn in time</a:t>
            </a:r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 flipV="1">
            <a:off x="3203575" y="692150"/>
            <a:ext cx="540067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nb-NO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 flipV="1">
            <a:off x="3276600" y="765175"/>
            <a:ext cx="5256213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nb-NO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 flipV="1">
            <a:off x="3419475" y="2276475"/>
            <a:ext cx="2808288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nb-NO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 flipV="1">
            <a:off x="2916238" y="3068638"/>
            <a:ext cx="2447925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nb-NO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 flipV="1">
            <a:off x="3348038" y="3357563"/>
            <a:ext cx="1871662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nb-N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msotw9_temp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260350"/>
            <a:ext cx="4824413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/>
            </a:prstShdw>
          </a:effec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755650" y="765175"/>
            <a:ext cx="289560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GB" sz="2000"/>
              <a:t>Decides to perform crash stop manoeuvre.</a:t>
            </a:r>
          </a:p>
          <a:p>
            <a:pPr eaLnBrk="1" hangingPunct="1">
              <a:spcBef>
                <a:spcPct val="50000"/>
              </a:spcBef>
            </a:pPr>
            <a:endParaRPr lang="en-GB" sz="2000"/>
          </a:p>
          <a:p>
            <a:pPr eaLnBrk="1" hangingPunct="1">
              <a:spcBef>
                <a:spcPct val="50000"/>
              </a:spcBef>
            </a:pPr>
            <a:r>
              <a:rPr lang="en-GB" sz="2000"/>
              <a:t>Both engines full astern</a:t>
            </a:r>
          </a:p>
          <a:p>
            <a:pPr eaLnBrk="1" hangingPunct="1">
              <a:spcBef>
                <a:spcPct val="50000"/>
              </a:spcBef>
            </a:pPr>
            <a:endParaRPr lang="en-GB" sz="2000"/>
          </a:p>
          <a:p>
            <a:pPr eaLnBrk="1" hangingPunct="1">
              <a:spcBef>
                <a:spcPct val="50000"/>
              </a:spcBef>
            </a:pPr>
            <a:r>
              <a:rPr lang="en-GB" sz="2000"/>
              <a:t>Warns the 3 others at the bridge, presses himself to the instrument consol.</a:t>
            </a:r>
          </a:p>
          <a:p>
            <a:pPr eaLnBrk="1" hangingPunct="1">
              <a:spcBef>
                <a:spcPct val="50000"/>
              </a:spcBef>
            </a:pPr>
            <a:endParaRPr lang="en-GB" sz="2000"/>
          </a:p>
          <a:p>
            <a:pPr eaLnBrk="1" hangingPunct="1">
              <a:spcBef>
                <a:spcPct val="50000"/>
              </a:spcBef>
            </a:pPr>
            <a:r>
              <a:rPr lang="en-GB" sz="2000"/>
              <a:t>Collides at a speed of 34 knots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3276600" y="1125538"/>
            <a:ext cx="1655763" cy="208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nb-NO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3563938" y="2276475"/>
            <a:ext cx="1223962" cy="1296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nb-NO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3059113" y="3644900"/>
            <a:ext cx="1584325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nb-NO"/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 flipV="1">
            <a:off x="3348038" y="4797425"/>
            <a:ext cx="1223962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nb-N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After the accident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05038"/>
            <a:ext cx="7772400" cy="3890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dirty="0"/>
              <a:t>2 passengers died after being hit by wrecked interior, about </a:t>
            </a:r>
            <a:r>
              <a:rPr lang="en-GB" dirty="0" smtClean="0"/>
              <a:t>40 were injured</a:t>
            </a:r>
            <a:endParaRPr lang="en-GB" dirty="0"/>
          </a:p>
          <a:p>
            <a:pPr>
              <a:lnSpc>
                <a:spcPct val="90000"/>
              </a:lnSpc>
            </a:pPr>
            <a:r>
              <a:rPr lang="en-GB" dirty="0"/>
              <a:t>Port bow was compressed 5,5 metres, but no water flooding the hulls.</a:t>
            </a:r>
          </a:p>
          <a:p>
            <a:pPr>
              <a:lnSpc>
                <a:spcPct val="90000"/>
              </a:lnSpc>
            </a:pPr>
            <a:r>
              <a:rPr lang="en-GB" dirty="0"/>
              <a:t>The crew survived, and was only lightly physical injured.</a:t>
            </a:r>
          </a:p>
          <a:p>
            <a:pPr>
              <a:lnSpc>
                <a:spcPct val="90000"/>
              </a:lnSpc>
            </a:pPr>
            <a:endParaRPr lang="en-GB" dirty="0"/>
          </a:p>
          <a:p>
            <a:pPr>
              <a:lnSpc>
                <a:spcPct val="90000"/>
              </a:lnSpc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7772400" cy="1143000"/>
          </a:xfrm>
        </p:spPr>
        <p:txBody>
          <a:bodyPr/>
          <a:lstStyle/>
          <a:p>
            <a:r>
              <a:rPr lang="en-GB"/>
              <a:t>Conclusions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84313"/>
            <a:ext cx="7772400" cy="4611687"/>
          </a:xfrm>
        </p:spPr>
        <p:txBody>
          <a:bodyPr/>
          <a:lstStyle/>
          <a:p>
            <a:r>
              <a:rPr lang="en-GB"/>
              <a:t>None of the colleague navigators would have sailed with reduced speed under the existing circumstances</a:t>
            </a:r>
          </a:p>
          <a:p>
            <a:r>
              <a:rPr lang="en-GB"/>
              <a:t>Speed was within the limits of calculated risk</a:t>
            </a:r>
          </a:p>
          <a:p>
            <a:r>
              <a:rPr lang="en-GB"/>
              <a:t>The fairway must be secured with better aids designed for high speed navigation.</a:t>
            </a:r>
          </a:p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V-PowerPointmal-liggende-2007">
  <a:themeElements>
    <a:clrScheme name="KV-PowerPointmal-liggende-200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V-PowerPointmal-liggende-2007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b-NO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b-NO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KV-PowerPointmal-liggende-20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V-PowerPointmal-liggende-200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V-PowerPointmal-liggende-200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V-PowerPointmal-liggende-200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V-PowerPointmal-liggende-200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V-PowerPointmal-liggende-200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V-PowerPointmal-liggende-200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V-PowerPointmal-liggende-200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V-PowerPointmal-liggende-200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V-PowerPointmal-liggende-200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V-PowerPointmal-liggende-200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V-PowerPointmal-liggende-200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KV-PowerPointmal-liggende-2007</Template>
  <TotalTime>1030</TotalTime>
  <Words>975</Words>
  <Application>Microsoft Office PowerPoint</Application>
  <PresentationFormat>Skjermfremvisning (4:3)</PresentationFormat>
  <Paragraphs>187</Paragraphs>
  <Slides>36</Slides>
  <Notes>5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Innebygde OLE-servere</vt:lpstr>
      </vt:variant>
      <vt:variant>
        <vt:i4>1</vt:i4>
      </vt:variant>
      <vt:variant>
        <vt:lpstr>Lysbildetitler</vt:lpstr>
      </vt:variant>
      <vt:variant>
        <vt:i4>36</vt:i4>
      </vt:variant>
    </vt:vector>
  </HeadingPairs>
  <TitlesOfParts>
    <vt:vector size="38" baseType="lpstr">
      <vt:lpstr>KV-PowerPointmal-liggende-2007</vt:lpstr>
      <vt:lpstr>Photo Editor-foto</vt:lpstr>
      <vt:lpstr>Lysbilde 1</vt:lpstr>
      <vt:lpstr>The Norwegian Coast Line</vt:lpstr>
      <vt:lpstr>Rough waters…</vt:lpstr>
      <vt:lpstr>Improvement by accident analysis</vt:lpstr>
      <vt:lpstr>Weather 4. November 1991:</vt:lpstr>
      <vt:lpstr>Lysbilde 6</vt:lpstr>
      <vt:lpstr>Lysbilde 7</vt:lpstr>
      <vt:lpstr>After the accident</vt:lpstr>
      <vt:lpstr>Conclusions</vt:lpstr>
      <vt:lpstr>Improvement by accident analysis</vt:lpstr>
      <vt:lpstr>Summary</vt:lpstr>
      <vt:lpstr>Project objectives:</vt:lpstr>
      <vt:lpstr>Nautical investigations:</vt:lpstr>
      <vt:lpstr>Working methodism:</vt:lpstr>
      <vt:lpstr>What we want to achieve</vt:lpstr>
      <vt:lpstr>713 lanterns with HIB High speed craft indirect lighting and 159 indirect lighting (IB).</vt:lpstr>
      <vt:lpstr>HIB High speed craft indirect lighting</vt:lpstr>
      <vt:lpstr>Maintenance free structures  (The Future) </vt:lpstr>
      <vt:lpstr>Lysbilde 19</vt:lpstr>
      <vt:lpstr>Prototype </vt:lpstr>
      <vt:lpstr>Optical test Cybernetica</vt:lpstr>
      <vt:lpstr>Lysbilde 22</vt:lpstr>
      <vt:lpstr>AtoN's We are developing</vt:lpstr>
      <vt:lpstr>Beacons</vt:lpstr>
      <vt:lpstr>Beacons</vt:lpstr>
      <vt:lpstr>We have about 13.000 beacon poles with different kinds of topmarks </vt:lpstr>
      <vt:lpstr>Maintenance free structures  (The Future)</vt:lpstr>
      <vt:lpstr>We have about 3262 lanterns. </vt:lpstr>
      <vt:lpstr>Present</vt:lpstr>
      <vt:lpstr>Maintenance free structures  (The Future)</vt:lpstr>
      <vt:lpstr>  We have about 1964 beacon lights.   </vt:lpstr>
      <vt:lpstr>Lysbilde 32</vt:lpstr>
      <vt:lpstr>Lysbilde 33</vt:lpstr>
      <vt:lpstr>Svalbard 03.12.2010</vt:lpstr>
      <vt:lpstr>Lysbilde 35</vt:lpstr>
      <vt:lpstr>Lysbilde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Sveinung Nedregotten</dc:creator>
  <cp:lastModifiedBy>2346</cp:lastModifiedBy>
  <cp:revision>47</cp:revision>
  <dcterms:created xsi:type="dcterms:W3CDTF">2008-01-18T13:34:34Z</dcterms:created>
  <dcterms:modified xsi:type="dcterms:W3CDTF">2012-04-19T07:35:14Z</dcterms:modified>
</cp:coreProperties>
</file>