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sldIdLst>
    <p:sldId id="256" r:id="rId2"/>
    <p:sldId id="257" r:id="rId3"/>
    <p:sldId id="274" r:id="rId4"/>
    <p:sldId id="262" r:id="rId5"/>
    <p:sldId id="258" r:id="rId6"/>
    <p:sldId id="270" r:id="rId7"/>
    <p:sldId id="271" r:id="rId8"/>
    <p:sldId id="272" r:id="rId9"/>
    <p:sldId id="27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61504F-FECD-47CE-9D5E-7267E37D64B6}" type="datetimeFigureOut">
              <a:rPr lang="en-US" smtClean="0"/>
              <a:pPr/>
              <a:t>15/10/12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22A8C9-3C9A-48EA-A54C-8B40D2591D63}"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61504F-FECD-47CE-9D5E-7267E37D64B6}" type="datetimeFigureOut">
              <a:rPr lang="en-US" smtClean="0"/>
              <a:pPr/>
              <a:t>15/10/12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22A8C9-3C9A-48EA-A54C-8B40D2591D6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61504F-FECD-47CE-9D5E-7267E37D64B6}" type="datetimeFigureOut">
              <a:rPr lang="en-US" smtClean="0"/>
              <a:pPr/>
              <a:t>15/10/12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22A8C9-3C9A-48EA-A54C-8B40D2591D6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61504F-FECD-47CE-9D5E-7267E37D64B6}" type="datetimeFigureOut">
              <a:rPr lang="en-US" smtClean="0"/>
              <a:pPr/>
              <a:t>15/10/12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22A8C9-3C9A-48EA-A54C-8B40D2591D6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61504F-FECD-47CE-9D5E-7267E37D64B6}" type="datetimeFigureOut">
              <a:rPr lang="en-US" smtClean="0"/>
              <a:pPr/>
              <a:t>15/10/12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22A8C9-3C9A-48EA-A54C-8B40D2591D63}"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61504F-FECD-47CE-9D5E-7267E37D64B6}" type="datetimeFigureOut">
              <a:rPr lang="en-US" smtClean="0"/>
              <a:pPr/>
              <a:t>15/10/12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22A8C9-3C9A-48EA-A54C-8B40D2591D6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61504F-FECD-47CE-9D5E-7267E37D64B6}" type="datetimeFigureOut">
              <a:rPr lang="en-US" smtClean="0"/>
              <a:pPr/>
              <a:t>15/10/12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722A8C9-3C9A-48EA-A54C-8B40D2591D6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61504F-FECD-47CE-9D5E-7267E37D64B6}" type="datetimeFigureOut">
              <a:rPr lang="en-US" smtClean="0"/>
              <a:pPr/>
              <a:t>15/10/12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722A8C9-3C9A-48EA-A54C-8B40D2591D6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61504F-FECD-47CE-9D5E-7267E37D64B6}" type="datetimeFigureOut">
              <a:rPr lang="en-US" smtClean="0"/>
              <a:pPr/>
              <a:t>15/10/12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722A8C9-3C9A-48EA-A54C-8B40D2591D6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61504F-FECD-47CE-9D5E-7267E37D64B6}" type="datetimeFigureOut">
              <a:rPr lang="en-US" smtClean="0"/>
              <a:pPr/>
              <a:t>15/10/12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22A8C9-3C9A-48EA-A54C-8B40D2591D6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61504F-FECD-47CE-9D5E-7267E37D64B6}" type="datetimeFigureOut">
              <a:rPr lang="en-US" smtClean="0"/>
              <a:pPr/>
              <a:t>15/10/12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22A8C9-3C9A-48EA-A54C-8B40D2591D63}"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61504F-FECD-47CE-9D5E-7267E37D64B6}" type="datetimeFigureOut">
              <a:rPr lang="en-US" smtClean="0"/>
              <a:pPr/>
              <a:t>15/10/12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22A8C9-3C9A-48EA-A54C-8B40D2591D6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hyperlink" Target="Pictorial%20Summary.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24000" y="3332607"/>
          <a:ext cx="6096000" cy="192786"/>
        </p:xfrm>
        <a:graphic>
          <a:graphicData uri="http://schemas.openxmlformats.org/drawingml/2006/table">
            <a:tbl>
              <a:tblPr/>
              <a:tblGrid>
                <a:gridCol w="6096000"/>
              </a:tblGrid>
              <a:tr h="192185">
                <a:tc>
                  <a:txBody>
                    <a:bodyPr/>
                    <a:lstStyle/>
                    <a:p>
                      <a:pPr marL="45720" marR="0" indent="-114300" algn="ctr">
                        <a:lnSpc>
                          <a:spcPct val="115000"/>
                        </a:lnSpc>
                        <a:spcBef>
                          <a:spcPts val="600"/>
                        </a:spcBef>
                        <a:spcAft>
                          <a:spcPts val="0"/>
                        </a:spcAft>
                      </a:pPr>
                      <a:endParaRPr lang="en-US" sz="1100" dirty="0">
                        <a:latin typeface="Calibri"/>
                        <a:ea typeface="Times New Roman"/>
                        <a:cs typeface="Times New Roman"/>
                      </a:endParaRPr>
                    </a:p>
                  </a:txBody>
                  <a:tcPr marL="68366" marR="68366" marT="0" marB="0">
                    <a:lnL>
                      <a:noFill/>
                    </a:lnL>
                    <a:lnR>
                      <a:noFill/>
                    </a:lnR>
                    <a:lnT>
                      <a:noFill/>
                    </a:lnT>
                    <a:lnB>
                      <a:noFill/>
                    </a:lnB>
                  </a:tcPr>
                </a:tc>
              </a:tr>
            </a:tbl>
          </a:graphicData>
        </a:graphic>
      </p:graphicFrame>
      <p:pic>
        <p:nvPicPr>
          <p:cNvPr id="2049" name="Picture 14" descr="Untitled-1.jpg"/>
          <p:cNvPicPr>
            <a:picLocks noChangeAspect="1" noChangeArrowheads="1"/>
          </p:cNvPicPr>
          <p:nvPr/>
        </p:nvPicPr>
        <p:blipFill>
          <a:blip r:embed="rId2" cstate="print"/>
          <a:srcRect b="15458"/>
          <a:stretch>
            <a:fillRect/>
          </a:stretch>
        </p:blipFill>
        <p:spPr bwMode="auto">
          <a:xfrm>
            <a:off x="1295400" y="2398052"/>
            <a:ext cx="6553200" cy="4155148"/>
          </a:xfrm>
          <a:prstGeom prst="rect">
            <a:avLst/>
          </a:prstGeom>
          <a:noFill/>
        </p:spPr>
      </p:pic>
      <p:pic>
        <p:nvPicPr>
          <p:cNvPr id="2053" name="Picture 1628"/>
          <p:cNvPicPr>
            <a:picLocks noChangeAspect="1" noChangeArrowheads="1"/>
          </p:cNvPicPr>
          <p:nvPr/>
        </p:nvPicPr>
        <p:blipFill>
          <a:blip r:embed="rId3" cstate="print"/>
          <a:stretch>
            <a:fillRect/>
          </a:stretch>
        </p:blipFill>
        <p:spPr bwMode="auto">
          <a:xfrm>
            <a:off x="7543801" y="137343"/>
            <a:ext cx="1276768" cy="1310457"/>
          </a:xfrm>
          <a:prstGeom prst="rect">
            <a:avLst/>
          </a:prstGeom>
          <a:noFill/>
        </p:spPr>
      </p:pic>
      <p:sp>
        <p:nvSpPr>
          <p:cNvPr id="2059" name="Rectangle 11"/>
          <p:cNvSpPr>
            <a:spLocks noChangeArrowheads="1"/>
          </p:cNvSpPr>
          <p:nvPr/>
        </p:nvSpPr>
        <p:spPr bwMode="auto">
          <a:xfrm>
            <a:off x="1981200" y="1371600"/>
            <a:ext cx="4858253"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42900" algn="ctr" defTabSz="914400" rtl="0" eaLnBrk="0" fontAlgn="base" latinLnBrk="0" hangingPunct="0">
              <a:lnSpc>
                <a:spcPct val="100000"/>
              </a:lnSpc>
              <a:spcBef>
                <a:spcPct val="0"/>
              </a:spcBef>
              <a:spcAft>
                <a:spcPct val="0"/>
              </a:spcAft>
              <a:buClrTx/>
              <a:buSzTx/>
              <a:buFontTx/>
              <a:buNone/>
              <a:tabLst/>
            </a:pPr>
            <a:r>
              <a:rPr kumimoji="0" lang="en-AU" sz="2600" b="1" i="0" u="none" strike="noStrike" cap="none" normalizeH="0" baseline="0" dirty="0" smtClean="0">
                <a:ln>
                  <a:noFill/>
                </a:ln>
                <a:solidFill>
                  <a:srgbClr val="17365D"/>
                </a:solidFill>
                <a:effectLst/>
                <a:latin typeface="Arial" pitchFamily="34" charset="0"/>
                <a:ea typeface="Times New Roman" pitchFamily="18" charset="0"/>
                <a:cs typeface="Arial" pitchFamily="34" charset="0"/>
              </a:rPr>
              <a:t>Channel</a:t>
            </a:r>
            <a:r>
              <a:rPr kumimoji="0" lang="en-AU" sz="2600" b="1" i="0" u="none" strike="noStrike" cap="none" normalizeH="0" dirty="0" smtClean="0">
                <a:ln>
                  <a:noFill/>
                </a:ln>
                <a:solidFill>
                  <a:srgbClr val="17365D"/>
                </a:solidFill>
                <a:effectLst/>
                <a:latin typeface="Arial" pitchFamily="34" charset="0"/>
                <a:ea typeface="Times New Roman" pitchFamily="18" charset="0"/>
                <a:cs typeface="Arial" pitchFamily="34" charset="0"/>
              </a:rPr>
              <a:t> Markers Project</a:t>
            </a:r>
          </a:p>
          <a:p>
            <a:pPr marL="0" marR="0" lvl="0" indent="342900" algn="ctr" defTabSz="914400" rtl="0" eaLnBrk="0" fontAlgn="base" latinLnBrk="0" hangingPunct="0">
              <a:lnSpc>
                <a:spcPct val="100000"/>
              </a:lnSpc>
              <a:spcBef>
                <a:spcPct val="0"/>
              </a:spcBef>
              <a:spcAft>
                <a:spcPct val="0"/>
              </a:spcAft>
              <a:buClrTx/>
              <a:buSzTx/>
              <a:buFontTx/>
              <a:buNone/>
              <a:tabLst/>
            </a:pPr>
            <a:r>
              <a:rPr lang="en-AU" sz="2600" b="1" baseline="0" dirty="0" smtClean="0">
                <a:solidFill>
                  <a:srgbClr val="17365D"/>
                </a:solidFill>
                <a:latin typeface="Arial" pitchFamily="34" charset="0"/>
                <a:cs typeface="Arial" pitchFamily="34" charset="0"/>
              </a:rPr>
              <a:t>November 2011 – July 2012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0" name="Rectangle 12"/>
          <p:cNvSpPr>
            <a:spLocks noChangeArrowheads="1"/>
          </p:cNvSpPr>
          <p:nvPr/>
        </p:nvSpPr>
        <p:spPr bwMode="auto">
          <a:xfrm>
            <a:off x="0" y="1447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1" name="Rectangle 13"/>
          <p:cNvSpPr>
            <a:spLocks noChangeArrowheads="1"/>
          </p:cNvSpPr>
          <p:nvPr/>
        </p:nvSpPr>
        <p:spPr bwMode="auto">
          <a:xfrm>
            <a:off x="0" y="5848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 name="Picture 11" descr="768px-Flag_of_Papua_New_Guinea_svg.png"/>
          <p:cNvPicPr>
            <a:picLocks noChangeAspect="1"/>
          </p:cNvPicPr>
          <p:nvPr/>
        </p:nvPicPr>
        <p:blipFill>
          <a:blip r:embed="rId4" cstate="print"/>
          <a:stretch>
            <a:fillRect/>
          </a:stretch>
        </p:blipFill>
        <p:spPr>
          <a:xfrm>
            <a:off x="533400" y="228600"/>
            <a:ext cx="1371600" cy="1028700"/>
          </a:xfrm>
          <a:prstGeom prst="rect">
            <a:avLst/>
          </a:prstGeom>
        </p:spPr>
      </p:pic>
      <p:sp>
        <p:nvSpPr>
          <p:cNvPr id="13" name="Rectangle 11"/>
          <p:cNvSpPr>
            <a:spLocks noChangeArrowheads="1"/>
          </p:cNvSpPr>
          <p:nvPr/>
        </p:nvSpPr>
        <p:spPr bwMode="auto">
          <a:xfrm>
            <a:off x="2362200" y="88613"/>
            <a:ext cx="426720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ctr" defTabSz="914400" rtl="0" eaLnBrk="0" fontAlgn="base" latinLnBrk="0" hangingPunct="0">
              <a:lnSpc>
                <a:spcPct val="100000"/>
              </a:lnSpc>
              <a:spcBef>
                <a:spcPct val="0"/>
              </a:spcBef>
              <a:spcAft>
                <a:spcPct val="0"/>
              </a:spcAft>
              <a:buClrTx/>
              <a:buSzTx/>
              <a:buFontTx/>
              <a:buNone/>
              <a:tabLst/>
            </a:pPr>
            <a:r>
              <a:rPr lang="en-AU" sz="3200" dirty="0" smtClean="0">
                <a:solidFill>
                  <a:srgbClr val="17365D"/>
                </a:solidFill>
                <a:latin typeface="Arial" pitchFamily="34" charset="0"/>
                <a:ea typeface="Times New Roman" pitchFamily="18" charset="0"/>
                <a:cs typeface="Arial" pitchFamily="34" charset="0"/>
              </a:rPr>
              <a:t>A presentation on</a:t>
            </a:r>
          </a:p>
          <a:p>
            <a:pPr marL="0" marR="0" lvl="0" indent="342900" algn="ctr" defTabSz="914400" rtl="0" eaLnBrk="0" fontAlgn="base" latinLnBrk="0" hangingPunct="0">
              <a:lnSpc>
                <a:spcPct val="100000"/>
              </a:lnSpc>
              <a:spcBef>
                <a:spcPct val="0"/>
              </a:spcBef>
              <a:spcAft>
                <a:spcPct val="0"/>
              </a:spcAft>
              <a:buClrTx/>
              <a:buSzTx/>
              <a:buFontTx/>
              <a:buNone/>
              <a:tabLst/>
            </a:pPr>
            <a:r>
              <a:rPr lang="en-AU" sz="3200" b="1" dirty="0" smtClean="0">
                <a:solidFill>
                  <a:srgbClr val="17365D"/>
                </a:solidFill>
                <a:latin typeface="Arial" pitchFamily="34" charset="0"/>
                <a:ea typeface="Times New Roman" pitchFamily="18" charset="0"/>
                <a:cs typeface="Arial" pitchFamily="34" charset="0"/>
              </a:rPr>
              <a:t>Papua New Guinea</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p:cNvSpPr>
            <a:spLocks noChangeArrowheads="1"/>
          </p:cNvSpPr>
          <p:nvPr/>
        </p:nvSpPr>
        <p:spPr bwMode="auto">
          <a:xfrm>
            <a:off x="533400" y="152400"/>
            <a:ext cx="2052165" cy="4924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42900" algn="l" defTabSz="914400" rtl="0" eaLnBrk="0" fontAlgn="base" latinLnBrk="0" hangingPunct="0">
              <a:lnSpc>
                <a:spcPct val="100000"/>
              </a:lnSpc>
              <a:spcBef>
                <a:spcPct val="0"/>
              </a:spcBef>
              <a:spcAft>
                <a:spcPct val="0"/>
              </a:spcAft>
              <a:buClrTx/>
              <a:buSzTx/>
              <a:buFontTx/>
              <a:buNone/>
              <a:tabLst/>
            </a:pPr>
            <a:r>
              <a:rPr lang="en-AU" sz="2600" b="1" dirty="0" smtClean="0">
                <a:solidFill>
                  <a:srgbClr val="17365D"/>
                </a:solidFill>
                <a:latin typeface="Arial" pitchFamily="34" charset="0"/>
                <a:cs typeface="Arial" pitchFamily="34" charset="0"/>
              </a:rPr>
              <a:t>Summary</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11"/>
          <p:cNvSpPr>
            <a:spLocks noChangeArrowheads="1"/>
          </p:cNvSpPr>
          <p:nvPr/>
        </p:nvSpPr>
        <p:spPr bwMode="auto">
          <a:xfrm>
            <a:off x="304800" y="600418"/>
            <a:ext cx="8534400" cy="58939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4488" marR="0" lvl="0" indent="-344488" algn="l" defTabSz="914400" rtl="0" eaLnBrk="0" fontAlgn="base" latinLnBrk="0" hangingPunct="0">
              <a:lnSpc>
                <a:spcPct val="150000"/>
              </a:lnSpc>
              <a:spcBef>
                <a:spcPts val="600"/>
              </a:spcBef>
              <a:spcAft>
                <a:spcPct val="0"/>
              </a:spcAft>
              <a:buClrTx/>
              <a:buSzTx/>
              <a:buFont typeface="Arial" pitchFamily="34" charset="0"/>
              <a:buChar char="•"/>
              <a:tabLst/>
            </a:pPr>
            <a:r>
              <a:rPr lang="en-AU" sz="1400" b="1" dirty="0" smtClean="0">
                <a:solidFill>
                  <a:srgbClr val="17365D"/>
                </a:solidFill>
                <a:latin typeface="Arial" pitchFamily="34" charset="0"/>
                <a:cs typeface="Arial" pitchFamily="34" charset="0"/>
              </a:rPr>
              <a:t>Prior to commencement of this project, </a:t>
            </a:r>
            <a:r>
              <a:rPr lang="en-AU" sz="1400" dirty="0" smtClean="0">
                <a:solidFill>
                  <a:srgbClr val="17365D"/>
                </a:solidFill>
                <a:latin typeface="Arial" pitchFamily="34" charset="0"/>
                <a:cs typeface="Arial" pitchFamily="34" charset="0"/>
              </a:rPr>
              <a:t>there were 211 operational AtoNs in PNG waters. Those 211 AtoNs were restored between 2004 and 2011, as part of a series of rehabilitation projects, funded by the Asian Development Bank. Those projects were focused  on International Shipping Routes.</a:t>
            </a:r>
          </a:p>
          <a:p>
            <a:pPr marL="344488" indent="-344488" eaLnBrk="0" fontAlgn="base" hangingPunct="0">
              <a:lnSpc>
                <a:spcPct val="150000"/>
              </a:lnSpc>
              <a:spcBef>
                <a:spcPts val="600"/>
              </a:spcBef>
              <a:spcAft>
                <a:spcPct val="0"/>
              </a:spcAft>
              <a:buFont typeface="Arial" pitchFamily="34" charset="0"/>
              <a:buChar char="•"/>
            </a:pPr>
            <a:r>
              <a:rPr lang="en-AU" sz="1400" b="1" dirty="0" smtClean="0">
                <a:solidFill>
                  <a:srgbClr val="17365D"/>
                </a:solidFill>
                <a:latin typeface="Arial" pitchFamily="34" charset="0"/>
                <a:cs typeface="Arial" pitchFamily="34" charset="0"/>
              </a:rPr>
              <a:t>The National Maritime Safety </a:t>
            </a:r>
            <a:r>
              <a:rPr lang="en-AU" sz="1400" b="1" dirty="0" smtClean="0">
                <a:solidFill>
                  <a:srgbClr val="17365D"/>
                </a:solidFill>
                <a:latin typeface="Arial" pitchFamily="34" charset="0"/>
                <a:cs typeface="Arial" pitchFamily="34" charset="0"/>
              </a:rPr>
              <a:t>Authority </a:t>
            </a:r>
            <a:r>
              <a:rPr lang="en-AU" sz="1400" dirty="0" smtClean="0">
                <a:solidFill>
                  <a:srgbClr val="17365D"/>
                </a:solidFill>
                <a:latin typeface="Arial" pitchFamily="34" charset="0"/>
                <a:cs typeface="Arial" pitchFamily="34" charset="0"/>
              </a:rPr>
              <a:t>realized the need to also focus on the provision of AtoNs for domestic passenger and cargo shipping and small crafts. A strong push from the local shipping industry and isolated communities resulted in the NMSA  identifying the need to implement a project to respond to those needs.</a:t>
            </a:r>
          </a:p>
          <a:p>
            <a:pPr marL="344488" indent="-344488" eaLnBrk="0" fontAlgn="base" hangingPunct="0">
              <a:lnSpc>
                <a:spcPct val="150000"/>
              </a:lnSpc>
              <a:spcBef>
                <a:spcPts val="600"/>
              </a:spcBef>
              <a:spcAft>
                <a:spcPct val="0"/>
              </a:spcAft>
              <a:buFont typeface="Arial" pitchFamily="34" charset="0"/>
              <a:buChar char="•"/>
            </a:pPr>
            <a:r>
              <a:rPr lang="en-AU" sz="1400" b="1" dirty="0" smtClean="0">
                <a:solidFill>
                  <a:srgbClr val="17365D"/>
                </a:solidFill>
                <a:latin typeface="Arial" pitchFamily="34" charset="0"/>
                <a:cs typeface="Arial" pitchFamily="34" charset="0"/>
              </a:rPr>
              <a:t>The ‘Channel Marker Rehabilitation Project’ </a:t>
            </a:r>
            <a:r>
              <a:rPr lang="en-AU" sz="1400" dirty="0" smtClean="0">
                <a:solidFill>
                  <a:srgbClr val="17365D"/>
                </a:solidFill>
                <a:latin typeface="Arial" pitchFamily="34" charset="0"/>
                <a:cs typeface="Arial" pitchFamily="34" charset="0"/>
              </a:rPr>
              <a:t>was implemented by the National Maritime Safety Authority (NMSA) of Papua New Guinea, to increase the amount of AtoNs in PNG coastal waters, with a specific focus on domestic shipping and small craft.</a:t>
            </a:r>
          </a:p>
          <a:p>
            <a:pPr marL="344488" indent="-344488" eaLnBrk="0" fontAlgn="base" hangingPunct="0">
              <a:lnSpc>
                <a:spcPct val="150000"/>
              </a:lnSpc>
              <a:spcBef>
                <a:spcPts val="600"/>
              </a:spcBef>
              <a:spcAft>
                <a:spcPct val="0"/>
              </a:spcAft>
              <a:buFont typeface="Arial" pitchFamily="34" charset="0"/>
              <a:buChar char="•"/>
            </a:pPr>
            <a:r>
              <a:rPr lang="en-AU" sz="1400" b="1" dirty="0" smtClean="0">
                <a:solidFill>
                  <a:srgbClr val="17365D"/>
                </a:solidFill>
                <a:latin typeface="Arial" pitchFamily="34" charset="0"/>
                <a:cs typeface="Arial" pitchFamily="34" charset="0"/>
              </a:rPr>
              <a:t>A total of 63 sites were identified for the project,</a:t>
            </a:r>
            <a:r>
              <a:rPr lang="en-AU" sz="1400" dirty="0" smtClean="0">
                <a:solidFill>
                  <a:srgbClr val="17365D"/>
                </a:solidFill>
                <a:latin typeface="Arial" pitchFamily="34" charset="0"/>
                <a:cs typeface="Arial" pitchFamily="34" charset="0"/>
              </a:rPr>
              <a:t> including the re-commissioning of previous sites and the identification of new sites. The majority of coastal provinces were targeted, with the focus on provinces with reliance on a high volume of local shipping. The sites were established through consultation with the local shipping industry, provincial government and coastal communities around the country. </a:t>
            </a:r>
          </a:p>
          <a:p>
            <a:pPr marL="344488" indent="-344488" eaLnBrk="0" fontAlgn="base" hangingPunct="0">
              <a:lnSpc>
                <a:spcPct val="150000"/>
              </a:lnSpc>
              <a:spcBef>
                <a:spcPts val="600"/>
              </a:spcBef>
              <a:spcAft>
                <a:spcPct val="0"/>
              </a:spcAft>
              <a:buFont typeface="Arial" pitchFamily="34" charset="0"/>
              <a:buChar char="•"/>
            </a:pPr>
            <a:r>
              <a:rPr lang="en-AU" sz="1400" b="1" dirty="0" smtClean="0">
                <a:solidFill>
                  <a:srgbClr val="17365D"/>
                </a:solidFill>
                <a:latin typeface="Arial" pitchFamily="34" charset="0"/>
                <a:cs typeface="Arial" pitchFamily="34" charset="0"/>
              </a:rPr>
              <a:t>The NMSA </a:t>
            </a:r>
            <a:r>
              <a:rPr lang="en-AU" sz="1400" dirty="0" smtClean="0">
                <a:solidFill>
                  <a:srgbClr val="17365D"/>
                </a:solidFill>
                <a:latin typeface="Arial" pitchFamily="34" charset="0"/>
                <a:cs typeface="Arial" pitchFamily="34" charset="0"/>
              </a:rPr>
              <a:t>tendered </a:t>
            </a:r>
            <a:r>
              <a:rPr lang="en-AU" sz="1400" dirty="0" smtClean="0">
                <a:solidFill>
                  <a:srgbClr val="17365D"/>
                </a:solidFill>
                <a:latin typeface="Arial" pitchFamily="34" charset="0"/>
                <a:cs typeface="Arial" pitchFamily="34" charset="0"/>
              </a:rPr>
              <a:t> </a:t>
            </a:r>
            <a:r>
              <a:rPr lang="en-AU" sz="1400" dirty="0" smtClean="0">
                <a:solidFill>
                  <a:srgbClr val="17365D"/>
                </a:solidFill>
                <a:latin typeface="Arial" pitchFamily="34" charset="0"/>
                <a:cs typeface="Arial" pitchFamily="34" charset="0"/>
              </a:rPr>
              <a:t>the design and construction of the AtoNs in mid 2011. The tender was awarded to a local contract in late 2011.</a:t>
            </a:r>
            <a:endParaRPr lang="en-AU" sz="1600" dirty="0" smtClean="0">
              <a:solidFill>
                <a:srgbClr val="17365D"/>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1000500.jpg"/>
          <p:cNvPicPr>
            <a:picLocks noChangeAspect="1"/>
          </p:cNvPicPr>
          <p:nvPr/>
        </p:nvPicPr>
        <p:blipFill>
          <a:blip r:embed="rId2" cstate="print"/>
          <a:stretch>
            <a:fillRect/>
          </a:stretch>
        </p:blipFill>
        <p:spPr>
          <a:xfrm>
            <a:off x="76200" y="228600"/>
            <a:ext cx="4267200" cy="3200400"/>
          </a:xfrm>
          <a:prstGeom prst="rect">
            <a:avLst/>
          </a:prstGeom>
        </p:spPr>
      </p:pic>
      <p:pic>
        <p:nvPicPr>
          <p:cNvPr id="6" name="Picture 5" descr="P1030013.JPG"/>
          <p:cNvPicPr>
            <a:picLocks noChangeAspect="1"/>
          </p:cNvPicPr>
          <p:nvPr/>
        </p:nvPicPr>
        <p:blipFill>
          <a:blip r:embed="rId3" cstate="print"/>
          <a:srcRect l="6557" r="11475"/>
          <a:stretch>
            <a:fillRect/>
          </a:stretch>
        </p:blipFill>
        <p:spPr>
          <a:xfrm>
            <a:off x="4495800" y="228600"/>
            <a:ext cx="4495799" cy="3200400"/>
          </a:xfrm>
          <a:prstGeom prst="rect">
            <a:avLst/>
          </a:prstGeom>
        </p:spPr>
      </p:pic>
      <p:pic>
        <p:nvPicPr>
          <p:cNvPr id="7" name="Picture 6" descr="P1030688.JPG"/>
          <p:cNvPicPr>
            <a:picLocks noChangeAspect="1"/>
          </p:cNvPicPr>
          <p:nvPr/>
        </p:nvPicPr>
        <p:blipFill>
          <a:blip r:embed="rId4" cstate="print"/>
          <a:stretch>
            <a:fillRect/>
          </a:stretch>
        </p:blipFill>
        <p:spPr>
          <a:xfrm>
            <a:off x="76200" y="3581400"/>
            <a:ext cx="4267200" cy="3048000"/>
          </a:xfrm>
          <a:prstGeom prst="rect">
            <a:avLst/>
          </a:prstGeom>
        </p:spPr>
      </p:pic>
      <p:pic>
        <p:nvPicPr>
          <p:cNvPr id="8" name="Picture 7" descr="P1000387.JPG"/>
          <p:cNvPicPr>
            <a:picLocks noChangeAspect="1"/>
          </p:cNvPicPr>
          <p:nvPr/>
        </p:nvPicPr>
        <p:blipFill>
          <a:blip r:embed="rId5" cstate="print"/>
          <a:srcRect b="6977"/>
          <a:stretch>
            <a:fillRect/>
          </a:stretch>
        </p:blipFill>
        <p:spPr>
          <a:xfrm>
            <a:off x="4495800" y="3581400"/>
            <a:ext cx="4495800" cy="304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ng2.jpg"/>
          <p:cNvPicPr>
            <a:picLocks noChangeAspect="1"/>
          </p:cNvPicPr>
          <p:nvPr/>
        </p:nvPicPr>
        <p:blipFill>
          <a:blip r:embed="rId2" cstate="print"/>
          <a:stretch>
            <a:fillRect/>
          </a:stretch>
        </p:blipFill>
        <p:spPr>
          <a:xfrm>
            <a:off x="372896" y="1066800"/>
            <a:ext cx="8466304" cy="5299826"/>
          </a:xfrm>
          <a:prstGeom prst="rect">
            <a:avLst/>
          </a:prstGeom>
        </p:spPr>
      </p:pic>
      <p:sp>
        <p:nvSpPr>
          <p:cNvPr id="6" name="TextBox 5"/>
          <p:cNvSpPr txBox="1"/>
          <p:nvPr/>
        </p:nvSpPr>
        <p:spPr>
          <a:xfrm>
            <a:off x="762000" y="228600"/>
            <a:ext cx="5455340" cy="646331"/>
          </a:xfrm>
          <a:prstGeom prst="rect">
            <a:avLst/>
          </a:prstGeom>
          <a:noFill/>
        </p:spPr>
        <p:txBody>
          <a:bodyPr wrap="none" rtlCol="0">
            <a:spAutoFit/>
          </a:bodyPr>
          <a:lstStyle/>
          <a:p>
            <a:r>
              <a:rPr lang="en-US" b="1" dirty="0" smtClean="0">
                <a:latin typeface="Arial" pitchFamily="34" charset="0"/>
                <a:cs typeface="Arial" pitchFamily="34" charset="0"/>
              </a:rPr>
              <a:t>Logistics:</a:t>
            </a:r>
            <a:r>
              <a:rPr lang="en-US" dirty="0" smtClean="0">
                <a:latin typeface="Arial" pitchFamily="34" charset="0"/>
                <a:cs typeface="Arial" pitchFamily="34" charset="0"/>
              </a:rPr>
              <a:t> 63 sites spread over 8 coastal provinces</a:t>
            </a:r>
          </a:p>
          <a:p>
            <a:r>
              <a:rPr lang="en-US" dirty="0" smtClean="0">
                <a:latin typeface="Arial" pitchFamily="34" charset="0"/>
                <a:cs typeface="Arial" pitchFamily="34" charset="0"/>
              </a:rPr>
              <a:t>1000 miles of sea travel between the furthest sites. </a:t>
            </a:r>
            <a:endParaRPr lang="en-U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1"/>
          <p:cNvSpPr>
            <a:spLocks noChangeArrowheads="1"/>
          </p:cNvSpPr>
          <p:nvPr/>
        </p:nvSpPr>
        <p:spPr bwMode="auto">
          <a:xfrm>
            <a:off x="533400" y="152400"/>
            <a:ext cx="4405373" cy="4924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42900" algn="l" defTabSz="914400" rtl="0" eaLnBrk="0" fontAlgn="base" latinLnBrk="0" hangingPunct="0">
              <a:lnSpc>
                <a:spcPct val="100000"/>
              </a:lnSpc>
              <a:spcBef>
                <a:spcPct val="0"/>
              </a:spcBef>
              <a:spcAft>
                <a:spcPct val="0"/>
              </a:spcAft>
              <a:buClrTx/>
              <a:buSzTx/>
              <a:buFontTx/>
              <a:buNone/>
              <a:tabLst/>
            </a:pPr>
            <a:r>
              <a:rPr lang="en-AU" sz="2600" b="1" dirty="0" smtClean="0">
                <a:solidFill>
                  <a:srgbClr val="17365D"/>
                </a:solidFill>
                <a:latin typeface="Arial" pitchFamily="34" charset="0"/>
                <a:cs typeface="Arial" pitchFamily="34" charset="0"/>
              </a:rPr>
              <a:t>Implementation - Design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Rectangle 11"/>
          <p:cNvSpPr>
            <a:spLocks noChangeArrowheads="1"/>
          </p:cNvSpPr>
          <p:nvPr/>
        </p:nvSpPr>
        <p:spPr bwMode="auto">
          <a:xfrm>
            <a:off x="152400" y="685800"/>
            <a:ext cx="51816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400" b="1" dirty="0" smtClean="0">
                <a:solidFill>
                  <a:srgbClr val="17365D"/>
                </a:solidFill>
                <a:latin typeface="Arial" pitchFamily="34" charset="0"/>
                <a:cs typeface="Arial" pitchFamily="34" charset="0"/>
              </a:rPr>
              <a:t>Contract was ‘Design &amp; Construct’ </a:t>
            </a:r>
            <a:r>
              <a:rPr lang="en-AU" sz="1400" dirty="0" smtClean="0">
                <a:solidFill>
                  <a:srgbClr val="17365D"/>
                </a:solidFill>
                <a:latin typeface="Arial" pitchFamily="34" charset="0"/>
                <a:cs typeface="Arial" pitchFamily="34" charset="0"/>
              </a:rPr>
              <a:t>with the only specification by NMSA that  all structures be a standard shallow-water pile. This was one to keep all infrastructure standard and to reduce maintenance costs</a:t>
            </a:r>
          </a:p>
        </p:txBody>
      </p:sp>
      <p:sp>
        <p:nvSpPr>
          <p:cNvPr id="15" name="Rectangle 11"/>
          <p:cNvSpPr>
            <a:spLocks noChangeArrowheads="1"/>
          </p:cNvSpPr>
          <p:nvPr/>
        </p:nvSpPr>
        <p:spPr bwMode="auto">
          <a:xfrm>
            <a:off x="152400" y="2077373"/>
            <a:ext cx="5410200" cy="6987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400" b="1" dirty="0" smtClean="0">
                <a:solidFill>
                  <a:srgbClr val="17365D"/>
                </a:solidFill>
                <a:latin typeface="Arial" pitchFamily="34" charset="0"/>
                <a:cs typeface="Arial" pitchFamily="34" charset="0"/>
              </a:rPr>
              <a:t>61 of the 63 sites were identified for short range lanterns. 2 sites were identified as requiring 10nm range.</a:t>
            </a:r>
            <a:endParaRPr lang="en-AU" sz="1400" dirty="0" smtClean="0">
              <a:solidFill>
                <a:srgbClr val="17365D"/>
              </a:solidFill>
              <a:latin typeface="Arial" pitchFamily="34" charset="0"/>
              <a:cs typeface="Arial" pitchFamily="34" charset="0"/>
            </a:endParaRPr>
          </a:p>
        </p:txBody>
      </p:sp>
      <p:sp>
        <p:nvSpPr>
          <p:cNvPr id="16" name="Rectangle 11"/>
          <p:cNvSpPr>
            <a:spLocks noChangeArrowheads="1"/>
          </p:cNvSpPr>
          <p:nvPr/>
        </p:nvSpPr>
        <p:spPr bwMode="auto">
          <a:xfrm>
            <a:off x="152400" y="2657817"/>
            <a:ext cx="5410200" cy="23544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400" b="1" dirty="0" smtClean="0">
                <a:solidFill>
                  <a:srgbClr val="17365D"/>
                </a:solidFill>
                <a:latin typeface="Arial" pitchFamily="34" charset="0"/>
                <a:cs typeface="Arial" pitchFamily="34" charset="0"/>
              </a:rPr>
              <a:t>The concept design identified by the contractor was;</a:t>
            </a:r>
          </a:p>
          <a:p>
            <a:pPr marL="344488" marR="0" lvl="0" indent="-223838" algn="just" defTabSz="914400" rtl="0" eaLnBrk="0" fontAlgn="base" latinLnBrk="0" hangingPunct="0">
              <a:lnSpc>
                <a:spcPct val="150000"/>
              </a:lnSpc>
              <a:spcAft>
                <a:spcPct val="0"/>
              </a:spcAft>
              <a:buClrTx/>
              <a:buSzTx/>
              <a:buFontTx/>
              <a:buChar char="-"/>
              <a:tabLst/>
            </a:pPr>
            <a:r>
              <a:rPr lang="en-AU" sz="1400" dirty="0" smtClean="0">
                <a:solidFill>
                  <a:srgbClr val="17365D"/>
                </a:solidFill>
                <a:latin typeface="Arial" pitchFamily="34" charset="0"/>
                <a:cs typeface="Arial" pitchFamily="34" charset="0"/>
              </a:rPr>
              <a:t>355mm steel pile with marine epoxy paint system.</a:t>
            </a:r>
          </a:p>
          <a:p>
            <a:pPr marL="344488" marR="0" lvl="0" indent="-223838" algn="just" defTabSz="914400" rtl="0" eaLnBrk="0" fontAlgn="base" latinLnBrk="0" hangingPunct="0">
              <a:lnSpc>
                <a:spcPct val="150000"/>
              </a:lnSpc>
              <a:spcAft>
                <a:spcPct val="0"/>
              </a:spcAft>
              <a:buClrTx/>
              <a:buSzTx/>
              <a:buFontTx/>
              <a:buChar char="-"/>
              <a:tabLst/>
            </a:pPr>
            <a:r>
              <a:rPr lang="en-AU" sz="1400" dirty="0" smtClean="0">
                <a:solidFill>
                  <a:srgbClr val="17365D"/>
                </a:solidFill>
                <a:latin typeface="Arial" pitchFamily="34" charset="0"/>
                <a:cs typeface="Arial" pitchFamily="34" charset="0"/>
              </a:rPr>
              <a:t>Sacrificial anode </a:t>
            </a:r>
            <a:r>
              <a:rPr lang="en-AU" sz="1400" dirty="0" smtClean="0">
                <a:solidFill>
                  <a:srgbClr val="17365D"/>
                </a:solidFill>
                <a:latin typeface="Arial" pitchFamily="34" charset="0"/>
                <a:cs typeface="Arial" pitchFamily="34" charset="0"/>
              </a:rPr>
              <a:t>(25 years) and </a:t>
            </a:r>
            <a:r>
              <a:rPr lang="en-AU" sz="1400" dirty="0" smtClean="0">
                <a:solidFill>
                  <a:srgbClr val="17365D"/>
                </a:solidFill>
                <a:latin typeface="Arial" pitchFamily="34" charset="0"/>
                <a:cs typeface="Arial" pitchFamily="34" charset="0"/>
              </a:rPr>
              <a:t>full length denso corrosion protection system.</a:t>
            </a:r>
          </a:p>
          <a:p>
            <a:pPr marL="344488" marR="0" lvl="0" indent="-223838" algn="just" defTabSz="914400" rtl="0" eaLnBrk="0" fontAlgn="base" latinLnBrk="0" hangingPunct="0">
              <a:lnSpc>
                <a:spcPct val="150000"/>
              </a:lnSpc>
              <a:spcAft>
                <a:spcPct val="0"/>
              </a:spcAft>
              <a:buClrTx/>
              <a:buSzTx/>
              <a:buFontTx/>
              <a:buChar char="-"/>
              <a:tabLst/>
            </a:pPr>
            <a:r>
              <a:rPr lang="en-AU" sz="1400" dirty="0" smtClean="0">
                <a:solidFill>
                  <a:srgbClr val="17365D"/>
                </a:solidFill>
                <a:latin typeface="Arial" pitchFamily="34" charset="0"/>
                <a:cs typeface="Arial" pitchFamily="34" charset="0"/>
              </a:rPr>
              <a:t>Stainless steel ladder, driving tongue and pedestal.</a:t>
            </a:r>
          </a:p>
          <a:p>
            <a:pPr marL="344488" marR="0" lvl="0" indent="-223838" algn="just" defTabSz="914400" rtl="0" eaLnBrk="0" fontAlgn="base" latinLnBrk="0" hangingPunct="0">
              <a:lnSpc>
                <a:spcPct val="150000"/>
              </a:lnSpc>
              <a:spcAft>
                <a:spcPct val="0"/>
              </a:spcAft>
              <a:buClrTx/>
              <a:buSzTx/>
              <a:buFontTx/>
              <a:buChar char="-"/>
              <a:tabLst/>
            </a:pPr>
            <a:r>
              <a:rPr lang="en-AU" sz="1400" dirty="0" smtClean="0">
                <a:solidFill>
                  <a:srgbClr val="17365D"/>
                </a:solidFill>
                <a:latin typeface="Arial" pitchFamily="34" charset="0"/>
                <a:cs typeface="Arial" pitchFamily="34" charset="0"/>
              </a:rPr>
              <a:t>Designed for 2 – 3m depth, with a focal height of 7m above SL</a:t>
            </a:r>
            <a:r>
              <a:rPr lang="en-AU" sz="1400" dirty="0" smtClean="0">
                <a:solidFill>
                  <a:srgbClr val="17365D"/>
                </a:solidFill>
                <a:latin typeface="Arial" pitchFamily="34" charset="0"/>
                <a:cs typeface="Arial" pitchFamily="34" charset="0"/>
              </a:rPr>
              <a:t>. Pile penetration = 8m</a:t>
            </a:r>
            <a:endParaRPr lang="en-AU" sz="1400" dirty="0" smtClean="0">
              <a:solidFill>
                <a:srgbClr val="17365D"/>
              </a:solidFill>
              <a:latin typeface="Arial" pitchFamily="34" charset="0"/>
              <a:cs typeface="Arial" pitchFamily="34" charset="0"/>
            </a:endParaRPr>
          </a:p>
        </p:txBody>
      </p:sp>
      <p:sp>
        <p:nvSpPr>
          <p:cNvPr id="17" name="Rectangle 11"/>
          <p:cNvSpPr>
            <a:spLocks noChangeArrowheads="1"/>
          </p:cNvSpPr>
          <p:nvPr/>
        </p:nvSpPr>
        <p:spPr bwMode="auto">
          <a:xfrm>
            <a:off x="152400" y="4843552"/>
            <a:ext cx="5486400" cy="18620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400" b="1" dirty="0" smtClean="0">
                <a:solidFill>
                  <a:srgbClr val="17365D"/>
                </a:solidFill>
                <a:latin typeface="Arial" pitchFamily="34" charset="0"/>
                <a:cs typeface="Arial" pitchFamily="34" charset="0"/>
              </a:rPr>
              <a:t>The  design was optimized for;</a:t>
            </a:r>
          </a:p>
          <a:p>
            <a:pPr marL="344488" marR="0" lvl="0" indent="-179388" algn="just" defTabSz="914400" rtl="0" eaLnBrk="0" fontAlgn="base" latinLnBrk="0" hangingPunct="0">
              <a:lnSpc>
                <a:spcPct val="150000"/>
              </a:lnSpc>
              <a:spcBef>
                <a:spcPts val="600"/>
              </a:spcBef>
              <a:spcAft>
                <a:spcPct val="0"/>
              </a:spcAft>
              <a:buClrTx/>
              <a:buSzTx/>
              <a:buFontTx/>
              <a:buChar char="-"/>
              <a:tabLst/>
            </a:pPr>
            <a:r>
              <a:rPr lang="en-AU" sz="1400" dirty="0" smtClean="0">
                <a:solidFill>
                  <a:srgbClr val="17365D"/>
                </a:solidFill>
                <a:latin typeface="Arial" pitchFamily="34" charset="0"/>
                <a:cs typeface="Arial" pitchFamily="34" charset="0"/>
              </a:rPr>
              <a:t>Quick construction time, reducing time required on site and to reduce impact on the surrounding marine environment.</a:t>
            </a:r>
          </a:p>
          <a:p>
            <a:pPr marL="344488" marR="0" lvl="0" indent="-179388" algn="just" defTabSz="914400" rtl="0" eaLnBrk="0" fontAlgn="base" latinLnBrk="0" hangingPunct="0">
              <a:lnSpc>
                <a:spcPct val="150000"/>
              </a:lnSpc>
              <a:spcBef>
                <a:spcPts val="600"/>
              </a:spcBef>
              <a:spcAft>
                <a:spcPct val="0"/>
              </a:spcAft>
              <a:buClrTx/>
              <a:buSzTx/>
              <a:buFontTx/>
              <a:buChar char="-"/>
              <a:tabLst/>
            </a:pPr>
            <a:r>
              <a:rPr lang="en-AU" sz="1400" dirty="0" smtClean="0">
                <a:solidFill>
                  <a:srgbClr val="17365D"/>
                </a:solidFill>
                <a:latin typeface="Arial" pitchFamily="34" charset="0"/>
                <a:cs typeface="Arial" pitchFamily="34" charset="0"/>
              </a:rPr>
              <a:t> Focus on minimal maintenance - No </a:t>
            </a:r>
            <a:r>
              <a:rPr lang="en-AU" sz="1400" dirty="0" smtClean="0">
                <a:solidFill>
                  <a:srgbClr val="17365D"/>
                </a:solidFill>
                <a:latin typeface="Arial" pitchFamily="34" charset="0"/>
                <a:cs typeface="Arial" pitchFamily="34" charset="0"/>
              </a:rPr>
              <a:t>exposed mild steel, </a:t>
            </a:r>
            <a:r>
              <a:rPr lang="en-AU" sz="1400" dirty="0" smtClean="0">
                <a:solidFill>
                  <a:srgbClr val="17365D"/>
                </a:solidFill>
                <a:latin typeface="Arial" pitchFamily="34" charset="0"/>
                <a:cs typeface="Arial" pitchFamily="34" charset="0"/>
              </a:rPr>
              <a:t>and robust </a:t>
            </a:r>
            <a:r>
              <a:rPr lang="en-AU" sz="1400" dirty="0" smtClean="0">
                <a:solidFill>
                  <a:srgbClr val="17365D"/>
                </a:solidFill>
                <a:latin typeface="Arial" pitchFamily="34" charset="0"/>
                <a:cs typeface="Arial" pitchFamily="34" charset="0"/>
              </a:rPr>
              <a:t>corrosion protection </a:t>
            </a:r>
            <a:r>
              <a:rPr lang="en-AU" sz="1400" dirty="0" smtClean="0">
                <a:solidFill>
                  <a:srgbClr val="17365D"/>
                </a:solidFill>
                <a:latin typeface="Arial" pitchFamily="34" charset="0"/>
                <a:cs typeface="Arial" pitchFamily="34" charset="0"/>
              </a:rPr>
              <a:t>systems.</a:t>
            </a:r>
            <a:endParaRPr lang="en-AU" sz="1400" dirty="0" smtClean="0">
              <a:solidFill>
                <a:srgbClr val="17365D"/>
              </a:solidFill>
              <a:latin typeface="Arial" pitchFamily="34" charset="0"/>
              <a:cs typeface="Arial" pitchFamily="34" charset="0"/>
            </a:endParaRPr>
          </a:p>
        </p:txBody>
      </p:sp>
      <p:pic>
        <p:nvPicPr>
          <p:cNvPr id="18" name="Picture 17" descr="P1020324.JPG"/>
          <p:cNvPicPr>
            <a:picLocks noChangeAspect="1"/>
          </p:cNvPicPr>
          <p:nvPr/>
        </p:nvPicPr>
        <p:blipFill>
          <a:blip r:embed="rId2" cstate="print"/>
          <a:srcRect l="13539" r="12064"/>
          <a:stretch>
            <a:fillRect/>
          </a:stretch>
        </p:blipFill>
        <p:spPr>
          <a:xfrm>
            <a:off x="5791200" y="609600"/>
            <a:ext cx="3118427" cy="55626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p:cNvSpPr>
            <a:spLocks noChangeArrowheads="1"/>
          </p:cNvSpPr>
          <p:nvPr/>
        </p:nvSpPr>
        <p:spPr bwMode="auto">
          <a:xfrm>
            <a:off x="533400" y="152400"/>
            <a:ext cx="6214009" cy="4924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42900" algn="l" defTabSz="914400" rtl="0" eaLnBrk="0" fontAlgn="base" latinLnBrk="0" hangingPunct="0">
              <a:lnSpc>
                <a:spcPct val="100000"/>
              </a:lnSpc>
              <a:spcBef>
                <a:spcPct val="0"/>
              </a:spcBef>
              <a:spcAft>
                <a:spcPct val="0"/>
              </a:spcAft>
              <a:buClrTx/>
              <a:buSzTx/>
              <a:buFontTx/>
              <a:buNone/>
              <a:tabLst/>
            </a:pPr>
            <a:r>
              <a:rPr lang="en-AU" sz="2600" b="1" dirty="0" smtClean="0">
                <a:solidFill>
                  <a:srgbClr val="17365D"/>
                </a:solidFill>
                <a:latin typeface="Arial" pitchFamily="34" charset="0"/>
                <a:cs typeface="Arial" pitchFamily="34" charset="0"/>
              </a:rPr>
              <a:t>Implementation – Site Assessments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11"/>
          <p:cNvSpPr>
            <a:spLocks noChangeArrowheads="1"/>
          </p:cNvSpPr>
          <p:nvPr/>
        </p:nvSpPr>
        <p:spPr bwMode="auto">
          <a:xfrm>
            <a:off x="304800" y="609600"/>
            <a:ext cx="8458200" cy="2754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400" b="1" dirty="0" smtClean="0">
                <a:solidFill>
                  <a:srgbClr val="17365D"/>
                </a:solidFill>
                <a:latin typeface="Arial" pitchFamily="34" charset="0"/>
                <a:cs typeface="Arial" pitchFamily="34" charset="0"/>
              </a:rPr>
              <a:t>Pre Construction Site Assessments </a:t>
            </a:r>
            <a:r>
              <a:rPr lang="en-AU" sz="1400" dirty="0" smtClean="0">
                <a:solidFill>
                  <a:srgbClr val="17365D"/>
                </a:solidFill>
                <a:latin typeface="Arial" pitchFamily="34" charset="0"/>
                <a:cs typeface="Arial" pitchFamily="34" charset="0"/>
              </a:rPr>
              <a:t>were needed to confirm sites were suitable for the proposed structure.  This included identification of the site using GPS coordinates supplied by the client and confirmation of suitability from a navigational perspective. This was a process carried out by the contractor and NMSA officers.</a:t>
            </a:r>
          </a:p>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400" b="1" dirty="0" smtClean="0">
                <a:solidFill>
                  <a:srgbClr val="17365D"/>
                </a:solidFill>
                <a:latin typeface="Arial" pitchFamily="34" charset="0"/>
                <a:cs typeface="Arial" pitchFamily="34" charset="0"/>
              </a:rPr>
              <a:t>Environmental Assessments were carried out for every site, </a:t>
            </a:r>
            <a:r>
              <a:rPr lang="en-AU" sz="1400" dirty="0" smtClean="0">
                <a:solidFill>
                  <a:srgbClr val="17365D"/>
                </a:solidFill>
                <a:latin typeface="Arial" pitchFamily="34" charset="0"/>
                <a:cs typeface="Arial" pitchFamily="34" charset="0"/>
              </a:rPr>
              <a:t>as most of the sites are located in remote and sometimes pristine marine environments.  Marine habitat assessments of the proposed site allowed the contractor to identify any specific environmental concerns at each site and allowed creation of a comprehensive Environmental Management and Monitoring Plan.</a:t>
            </a:r>
          </a:p>
        </p:txBody>
      </p:sp>
      <p:pic>
        <p:nvPicPr>
          <p:cNvPr id="11" name="Picture 10" descr="P1000063.JPG"/>
          <p:cNvPicPr>
            <a:picLocks noChangeAspect="1"/>
          </p:cNvPicPr>
          <p:nvPr/>
        </p:nvPicPr>
        <p:blipFill>
          <a:blip r:embed="rId2" cstate="print"/>
          <a:stretch>
            <a:fillRect/>
          </a:stretch>
        </p:blipFill>
        <p:spPr>
          <a:xfrm rot="5400000">
            <a:off x="9525" y="4276725"/>
            <a:ext cx="2895600" cy="1657350"/>
          </a:xfrm>
          <a:prstGeom prst="rect">
            <a:avLst/>
          </a:prstGeom>
        </p:spPr>
      </p:pic>
      <p:pic>
        <p:nvPicPr>
          <p:cNvPr id="12" name="Picture 11" descr="P1030612.JPG"/>
          <p:cNvPicPr>
            <a:picLocks noChangeAspect="1"/>
          </p:cNvPicPr>
          <p:nvPr/>
        </p:nvPicPr>
        <p:blipFill>
          <a:blip r:embed="rId3" cstate="print"/>
          <a:stretch>
            <a:fillRect/>
          </a:stretch>
        </p:blipFill>
        <p:spPr>
          <a:xfrm>
            <a:off x="2438399" y="3657600"/>
            <a:ext cx="4343401" cy="2898669"/>
          </a:xfrm>
          <a:prstGeom prst="rect">
            <a:avLst/>
          </a:prstGeom>
        </p:spPr>
      </p:pic>
      <p:pic>
        <p:nvPicPr>
          <p:cNvPr id="13" name="Picture 12" descr="P1030175.JPG"/>
          <p:cNvPicPr>
            <a:picLocks noChangeAspect="1"/>
          </p:cNvPicPr>
          <p:nvPr/>
        </p:nvPicPr>
        <p:blipFill>
          <a:blip r:embed="rId4" cstate="print"/>
          <a:srcRect l="2841"/>
          <a:stretch>
            <a:fillRect/>
          </a:stretch>
        </p:blipFill>
        <p:spPr>
          <a:xfrm rot="16200000">
            <a:off x="6324599" y="4267201"/>
            <a:ext cx="2895601" cy="16764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p:cNvSpPr>
            <a:spLocks noChangeArrowheads="1"/>
          </p:cNvSpPr>
          <p:nvPr/>
        </p:nvSpPr>
        <p:spPr bwMode="auto">
          <a:xfrm>
            <a:off x="533400" y="152400"/>
            <a:ext cx="7928774" cy="4924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42900" algn="l" defTabSz="914400" rtl="0" eaLnBrk="0" fontAlgn="base" latinLnBrk="0" hangingPunct="0">
              <a:lnSpc>
                <a:spcPct val="100000"/>
              </a:lnSpc>
              <a:spcBef>
                <a:spcPct val="0"/>
              </a:spcBef>
              <a:spcAft>
                <a:spcPct val="0"/>
              </a:spcAft>
              <a:buClrTx/>
              <a:buSzTx/>
              <a:buFontTx/>
              <a:buNone/>
              <a:tabLst/>
            </a:pPr>
            <a:r>
              <a:rPr lang="en-AU" sz="2600" b="1" dirty="0" smtClean="0">
                <a:solidFill>
                  <a:srgbClr val="17365D"/>
                </a:solidFill>
                <a:latin typeface="Arial" pitchFamily="34" charset="0"/>
                <a:cs typeface="Arial" pitchFamily="34" charset="0"/>
              </a:rPr>
              <a:t>Implementation – Preparation and Mobilization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11"/>
          <p:cNvSpPr>
            <a:spLocks noChangeArrowheads="1"/>
          </p:cNvSpPr>
          <p:nvPr/>
        </p:nvSpPr>
        <p:spPr bwMode="auto">
          <a:xfrm>
            <a:off x="76200" y="597456"/>
            <a:ext cx="8839200" cy="28315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400" b="1" dirty="0" smtClean="0">
                <a:solidFill>
                  <a:srgbClr val="17365D"/>
                </a:solidFill>
                <a:latin typeface="Arial" pitchFamily="34" charset="0"/>
                <a:cs typeface="Arial" pitchFamily="34" charset="0"/>
              </a:rPr>
              <a:t>Site Assessments </a:t>
            </a:r>
            <a:r>
              <a:rPr lang="en-AU" sz="1400" dirty="0" smtClean="0">
                <a:solidFill>
                  <a:srgbClr val="17365D"/>
                </a:solidFill>
                <a:latin typeface="Arial" pitchFamily="34" charset="0"/>
                <a:cs typeface="Arial" pitchFamily="34" charset="0"/>
              </a:rPr>
              <a:t>allowed finalization of the concept design. Materials were ordered and all structural components fabricated in controlled workshop conditions in PNG.</a:t>
            </a:r>
          </a:p>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400" dirty="0" smtClean="0">
                <a:solidFill>
                  <a:srgbClr val="17365D"/>
                </a:solidFill>
                <a:latin typeface="Arial" pitchFamily="34" charset="0"/>
                <a:cs typeface="Arial" pitchFamily="34" charset="0"/>
              </a:rPr>
              <a:t>An </a:t>
            </a:r>
            <a:r>
              <a:rPr lang="en-AU" sz="1400" b="1" dirty="0" smtClean="0">
                <a:solidFill>
                  <a:srgbClr val="17365D"/>
                </a:solidFill>
                <a:latin typeface="Arial" pitchFamily="34" charset="0"/>
                <a:cs typeface="Arial" pitchFamily="34" charset="0"/>
              </a:rPr>
              <a:t>Environmental Management and Monitoring Plan</a:t>
            </a:r>
            <a:r>
              <a:rPr lang="en-AU" sz="1400" dirty="0" smtClean="0">
                <a:solidFill>
                  <a:srgbClr val="17365D"/>
                </a:solidFill>
                <a:latin typeface="Arial" pitchFamily="34" charset="0"/>
                <a:cs typeface="Arial" pitchFamily="34" charset="0"/>
              </a:rPr>
              <a:t>, and a </a:t>
            </a:r>
            <a:r>
              <a:rPr lang="en-AU" sz="1400" b="1" dirty="0" smtClean="0">
                <a:solidFill>
                  <a:srgbClr val="17365D"/>
                </a:solidFill>
                <a:latin typeface="Arial" pitchFamily="34" charset="0"/>
                <a:cs typeface="Arial" pitchFamily="34" charset="0"/>
              </a:rPr>
              <a:t>Safety Management Plan</a:t>
            </a:r>
            <a:r>
              <a:rPr lang="en-AU" sz="1400" dirty="0" smtClean="0">
                <a:solidFill>
                  <a:srgbClr val="17365D"/>
                </a:solidFill>
                <a:latin typeface="Arial" pitchFamily="34" charset="0"/>
                <a:cs typeface="Arial" pitchFamily="34" charset="0"/>
              </a:rPr>
              <a:t> were completed by the contractor and submitted to the NMSA. The plans were reviewed and approved for use.</a:t>
            </a:r>
          </a:p>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400" dirty="0" smtClean="0">
                <a:solidFill>
                  <a:srgbClr val="17365D"/>
                </a:solidFill>
                <a:latin typeface="Arial" pitchFamily="34" charset="0"/>
                <a:cs typeface="Arial" pitchFamily="34" charset="0"/>
              </a:rPr>
              <a:t>Construction was carried out by a qualified team aboard a fully self sufficient construction barge. All materials required for all sites was loaded prior to mobilization. Enough stores were on board to maintain an isolated construction program with a crew of 30 people for the expected duration of the project – 3 months.</a:t>
            </a:r>
          </a:p>
        </p:txBody>
      </p:sp>
      <p:pic>
        <p:nvPicPr>
          <p:cNvPr id="7" name="Picture 6" descr="P1030612.JPG"/>
          <p:cNvPicPr>
            <a:picLocks noChangeAspect="1"/>
          </p:cNvPicPr>
          <p:nvPr/>
        </p:nvPicPr>
        <p:blipFill>
          <a:blip r:embed="rId2" cstate="print"/>
          <a:stretch>
            <a:fillRect/>
          </a:stretch>
        </p:blipFill>
        <p:spPr>
          <a:xfrm>
            <a:off x="533400" y="3657600"/>
            <a:ext cx="3864892" cy="2898669"/>
          </a:xfrm>
          <a:prstGeom prst="rect">
            <a:avLst/>
          </a:prstGeom>
        </p:spPr>
      </p:pic>
      <p:pic>
        <p:nvPicPr>
          <p:cNvPr id="8" name="Picture 7" descr="P1030175.JPG"/>
          <p:cNvPicPr>
            <a:picLocks noChangeAspect="1"/>
          </p:cNvPicPr>
          <p:nvPr/>
        </p:nvPicPr>
        <p:blipFill>
          <a:blip r:embed="rId3" cstate="print"/>
          <a:srcRect r="14530"/>
          <a:stretch>
            <a:fillRect/>
          </a:stretch>
        </p:blipFill>
        <p:spPr>
          <a:xfrm>
            <a:off x="4648200" y="3657600"/>
            <a:ext cx="1856154" cy="2895600"/>
          </a:xfrm>
          <a:prstGeom prst="rect">
            <a:avLst/>
          </a:prstGeom>
        </p:spPr>
      </p:pic>
      <p:pic>
        <p:nvPicPr>
          <p:cNvPr id="9" name="Picture 8" descr="IMAG0535.jpg"/>
          <p:cNvPicPr>
            <a:picLocks noChangeAspect="1"/>
          </p:cNvPicPr>
          <p:nvPr/>
        </p:nvPicPr>
        <p:blipFill>
          <a:blip r:embed="rId4" cstate="print"/>
          <a:stretch>
            <a:fillRect/>
          </a:stretch>
        </p:blipFill>
        <p:spPr>
          <a:xfrm>
            <a:off x="6743700" y="3657600"/>
            <a:ext cx="2171700" cy="28956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p:cNvSpPr>
            <a:spLocks noChangeArrowheads="1"/>
          </p:cNvSpPr>
          <p:nvPr/>
        </p:nvSpPr>
        <p:spPr bwMode="auto">
          <a:xfrm>
            <a:off x="533400" y="152400"/>
            <a:ext cx="5646097" cy="4924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42900" algn="l" defTabSz="914400" rtl="0" eaLnBrk="0" fontAlgn="base" latinLnBrk="0" hangingPunct="0">
              <a:lnSpc>
                <a:spcPct val="100000"/>
              </a:lnSpc>
              <a:spcBef>
                <a:spcPct val="0"/>
              </a:spcBef>
              <a:spcAft>
                <a:spcPct val="0"/>
              </a:spcAft>
              <a:buClrTx/>
              <a:buSzTx/>
              <a:buFontTx/>
              <a:buNone/>
              <a:tabLst/>
            </a:pPr>
            <a:r>
              <a:rPr lang="en-AU" sz="2600" b="1" dirty="0" smtClean="0">
                <a:solidFill>
                  <a:srgbClr val="17365D"/>
                </a:solidFill>
                <a:latin typeface="Arial" pitchFamily="34" charset="0"/>
                <a:cs typeface="Arial" pitchFamily="34" charset="0"/>
              </a:rPr>
              <a:t>Implementation – Construction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11"/>
          <p:cNvSpPr>
            <a:spLocks noChangeArrowheads="1"/>
          </p:cNvSpPr>
          <p:nvPr/>
        </p:nvSpPr>
        <p:spPr bwMode="auto">
          <a:xfrm>
            <a:off x="228600" y="685800"/>
            <a:ext cx="8686800" cy="29084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600" b="1" dirty="0" smtClean="0">
                <a:solidFill>
                  <a:srgbClr val="17365D"/>
                </a:solidFill>
                <a:latin typeface="Arial" pitchFamily="34" charset="0"/>
                <a:cs typeface="Arial" pitchFamily="34" charset="0"/>
              </a:rPr>
              <a:t>Installation of the 63 sites was completed in 66 days,</a:t>
            </a:r>
            <a:r>
              <a:rPr lang="en-AU" sz="1600" dirty="0" smtClean="0">
                <a:solidFill>
                  <a:srgbClr val="17365D"/>
                </a:solidFill>
                <a:latin typeface="Arial" pitchFamily="34" charset="0"/>
                <a:cs typeface="Arial" pitchFamily="34" charset="0"/>
              </a:rPr>
              <a:t> from start to finish.</a:t>
            </a:r>
          </a:p>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600" dirty="0" smtClean="0">
                <a:solidFill>
                  <a:srgbClr val="17365D"/>
                </a:solidFill>
                <a:latin typeface="Arial" pitchFamily="34" charset="0"/>
                <a:cs typeface="Arial" pitchFamily="34" charset="0"/>
              </a:rPr>
              <a:t>Specialized equipment, an experienced piling crew, along with a modular and simple pile design, allowed for a very speedy installation.</a:t>
            </a:r>
          </a:p>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600" dirty="0" smtClean="0">
                <a:solidFill>
                  <a:srgbClr val="17365D"/>
                </a:solidFill>
                <a:latin typeface="Arial" pitchFamily="34" charset="0"/>
                <a:cs typeface="Arial" pitchFamily="34" charset="0"/>
              </a:rPr>
              <a:t>All sites were checked by divers prior to and after completion of the pile installation process, in order to monitor and document any environmental impact. </a:t>
            </a:r>
          </a:p>
          <a:p>
            <a:pPr marL="344488" marR="0" lvl="0" indent="-344488" algn="just" defTabSz="914400" rtl="0" eaLnBrk="0" fontAlgn="base" latinLnBrk="0" hangingPunct="0">
              <a:lnSpc>
                <a:spcPct val="150000"/>
              </a:lnSpc>
              <a:spcBef>
                <a:spcPts val="600"/>
              </a:spcBef>
              <a:spcAft>
                <a:spcPct val="0"/>
              </a:spcAft>
              <a:buClrTx/>
              <a:buSzTx/>
              <a:buFont typeface="Arial" pitchFamily="34" charset="0"/>
              <a:buChar char="•"/>
              <a:tabLst/>
            </a:pPr>
            <a:r>
              <a:rPr lang="en-AU" sz="1600" dirty="0" smtClean="0">
                <a:solidFill>
                  <a:srgbClr val="17365D"/>
                </a:solidFill>
                <a:latin typeface="Arial" pitchFamily="34" charset="0"/>
                <a:cs typeface="Arial" pitchFamily="34" charset="0"/>
              </a:rPr>
              <a:t>The project was completed with no Environmental Incidents. Environmental Management Reports with underwater photographical evidence were submitted for each site.</a:t>
            </a:r>
            <a:endParaRPr lang="en-AU" sz="1400" b="1" dirty="0" smtClean="0">
              <a:solidFill>
                <a:srgbClr val="17365D"/>
              </a:solidFill>
              <a:latin typeface="Arial" pitchFamily="34" charset="0"/>
              <a:cs typeface="Arial" pitchFamily="34" charset="0"/>
            </a:endParaRPr>
          </a:p>
        </p:txBody>
      </p:sp>
      <p:pic>
        <p:nvPicPr>
          <p:cNvPr id="6" name="Picture 5" descr="IMAG0218.jpg"/>
          <p:cNvPicPr>
            <a:picLocks noChangeAspect="1"/>
          </p:cNvPicPr>
          <p:nvPr/>
        </p:nvPicPr>
        <p:blipFill>
          <a:blip r:embed="rId2" cstate="print"/>
          <a:stretch>
            <a:fillRect/>
          </a:stretch>
        </p:blipFill>
        <p:spPr>
          <a:xfrm>
            <a:off x="609600" y="3733800"/>
            <a:ext cx="2133600" cy="2844800"/>
          </a:xfrm>
          <a:prstGeom prst="rect">
            <a:avLst/>
          </a:prstGeom>
        </p:spPr>
      </p:pic>
      <p:pic>
        <p:nvPicPr>
          <p:cNvPr id="7" name="Picture 6" descr="5. Installation (1).JPG"/>
          <p:cNvPicPr>
            <a:picLocks noChangeAspect="1"/>
          </p:cNvPicPr>
          <p:nvPr/>
        </p:nvPicPr>
        <p:blipFill>
          <a:blip r:embed="rId3" cstate="print"/>
          <a:stretch>
            <a:fillRect/>
          </a:stretch>
        </p:blipFill>
        <p:spPr>
          <a:xfrm>
            <a:off x="2895600" y="3733800"/>
            <a:ext cx="3810000" cy="2857500"/>
          </a:xfrm>
          <a:prstGeom prst="rect">
            <a:avLst/>
          </a:prstGeom>
        </p:spPr>
      </p:pic>
      <p:pic>
        <p:nvPicPr>
          <p:cNvPr id="8" name="Picture 7" descr="6. Final (3).JPG"/>
          <p:cNvPicPr>
            <a:picLocks noChangeAspect="1"/>
          </p:cNvPicPr>
          <p:nvPr/>
        </p:nvPicPr>
        <p:blipFill>
          <a:blip r:embed="rId4" cstate="print"/>
          <a:srcRect l="28333" r="27500"/>
          <a:stretch>
            <a:fillRect/>
          </a:stretch>
        </p:blipFill>
        <p:spPr>
          <a:xfrm>
            <a:off x="6858000" y="3733800"/>
            <a:ext cx="1705187" cy="2895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20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20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p:cNvSpPr>
            <a:spLocks noChangeArrowheads="1"/>
          </p:cNvSpPr>
          <p:nvPr/>
        </p:nvSpPr>
        <p:spPr bwMode="auto">
          <a:xfrm>
            <a:off x="1219200" y="1935034"/>
            <a:ext cx="4882234"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42900" algn="l" defTabSz="914400" rtl="0" eaLnBrk="0" fontAlgn="base" latinLnBrk="0" hangingPunct="0">
              <a:lnSpc>
                <a:spcPct val="100000"/>
              </a:lnSpc>
              <a:spcBef>
                <a:spcPct val="0"/>
              </a:spcBef>
              <a:spcAft>
                <a:spcPct val="0"/>
              </a:spcAft>
              <a:buClrTx/>
              <a:buSzTx/>
              <a:buFontTx/>
              <a:buNone/>
              <a:tabLst/>
            </a:pPr>
            <a:r>
              <a:rPr lang="en-AU" sz="3200" b="1" dirty="0" smtClean="0">
                <a:solidFill>
                  <a:srgbClr val="17365D"/>
                </a:solidFill>
                <a:latin typeface="Arial" pitchFamily="34" charset="0"/>
                <a:cs typeface="Arial" pitchFamily="34" charset="0"/>
                <a:hlinkClick r:id="rId2" action="ppaction://hlinkfile"/>
              </a:rPr>
              <a:t>A pictorial summary....</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391</TotalTime>
  <Words>763</Words>
  <Application>Microsoft Office PowerPoint</Application>
  <PresentationFormat>On-screen Show (4:3)</PresentationFormat>
  <Paragraphs>37</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Slide 1</vt:lpstr>
      <vt:lpstr>Slide 2</vt:lpstr>
      <vt:lpstr>Slide 3</vt:lpstr>
      <vt:lpstr>Slide 4</vt:lpstr>
      <vt:lpstr>Slide 5</vt:lpstr>
      <vt:lpstr>Slide 6</vt:lpstr>
      <vt:lpstr>Slide 7</vt:lpstr>
      <vt:lpstr>Slide 8</vt:lpstr>
      <vt:lpstr>Slide 9</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Adam</dc:creator>
  <cp:lastModifiedBy>Adam</cp:lastModifiedBy>
  <cp:revision>44</cp:revision>
  <dcterms:created xsi:type="dcterms:W3CDTF">2012-10-03T11:59:16Z</dcterms:created>
  <dcterms:modified xsi:type="dcterms:W3CDTF">2012-10-15T13:00:57Z</dcterms:modified>
</cp:coreProperties>
</file>