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57" r:id="rId4"/>
    <p:sldId id="266" r:id="rId5"/>
    <p:sldId id="267" r:id="rId6"/>
    <p:sldId id="269" r:id="rId7"/>
    <p:sldId id="268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DCD8B9-441C-4556-A93B-D142255AC0E9}" type="datetimeFigureOut">
              <a:rPr lang="en-GB" smtClean="0"/>
              <a:t>14/10/2012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F62E84-7A56-4730-A0CB-90FB0676E9B7}" type="slidenum">
              <a:rPr lang="en-GB" smtClean="0"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764704"/>
            <a:ext cx="7851648" cy="3024336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The IALA World- Wide Academy</a:t>
            </a:r>
            <a:br>
              <a:rPr lang="en-GB" dirty="0" smtClean="0"/>
            </a:br>
            <a:r>
              <a:rPr lang="en-GB" dirty="0" smtClean="0"/>
              <a:t>“The Academy”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4581128"/>
            <a:ext cx="7854696" cy="1752600"/>
          </a:xfrm>
        </p:spPr>
        <p:txBody>
          <a:bodyPr/>
          <a:lstStyle/>
          <a:p>
            <a:r>
              <a:rPr lang="en-GB" dirty="0" smtClean="0"/>
              <a:t>Presentation to </a:t>
            </a:r>
            <a:r>
              <a:rPr lang="en-GB" dirty="0" smtClean="0"/>
              <a:t>EEP-19 by </a:t>
            </a:r>
            <a:r>
              <a:rPr lang="en-GB" dirty="0" smtClean="0"/>
              <a:t>Stephen Bennett</a:t>
            </a:r>
          </a:p>
          <a:p>
            <a:r>
              <a:rPr lang="en-GB" dirty="0" smtClean="0"/>
              <a:t>Programme Manager</a:t>
            </a:r>
          </a:p>
          <a:p>
            <a:r>
              <a:rPr lang="en-GB" dirty="0" smtClean="0"/>
              <a:t>15 October 2012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Academy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b="1" i="1" dirty="0" smtClean="0"/>
              <a:t>“</a:t>
            </a:r>
            <a:r>
              <a:rPr lang="en-GB" sz="2800" b="1" i="1" dirty="0"/>
              <a:t>The IALA World-Wide Academy (WWA) is the vehicle by which IALA delivers training and capacity </a:t>
            </a:r>
            <a:r>
              <a:rPr lang="en-GB" sz="2800" b="1" i="1" dirty="0" smtClean="0"/>
              <a:t>building”</a:t>
            </a:r>
          </a:p>
          <a:p>
            <a:pPr marL="0" indent="0">
              <a:buNone/>
            </a:pPr>
            <a:endParaRPr lang="en-GB" sz="2800" b="1" i="1" dirty="0"/>
          </a:p>
          <a:p>
            <a:r>
              <a:rPr lang="en-GB" dirty="0"/>
              <a:t>In June </a:t>
            </a:r>
            <a:r>
              <a:rPr lang="en-GB" dirty="0" smtClean="0"/>
              <a:t>2012 </a:t>
            </a:r>
            <a:r>
              <a:rPr lang="en-GB" b="1" dirty="0"/>
              <a:t>IMO commended IALA </a:t>
            </a:r>
            <a:r>
              <a:rPr lang="en-GB" dirty="0"/>
              <a:t>on the establishment of </a:t>
            </a:r>
            <a:r>
              <a:rPr lang="en-GB" dirty="0" smtClean="0"/>
              <a:t>The Academy</a:t>
            </a:r>
            <a:r>
              <a:rPr lang="en-GB" dirty="0"/>
              <a:t>, and requested that it be kept updated on the work carried out jointly between the </a:t>
            </a:r>
            <a:r>
              <a:rPr lang="en-GB" dirty="0" smtClean="0"/>
              <a:t>IHO, </a:t>
            </a:r>
            <a:r>
              <a:rPr lang="en-GB" dirty="0"/>
              <a:t>IALA and IMO in the area of capacity-building under the </a:t>
            </a:r>
            <a:r>
              <a:rPr lang="en-GB" dirty="0" smtClean="0"/>
              <a:t>UN “</a:t>
            </a:r>
            <a:r>
              <a:rPr lang="en-GB" b="1" i="1" dirty="0" smtClean="0"/>
              <a:t>Delivering </a:t>
            </a:r>
            <a:r>
              <a:rPr lang="en-GB" b="1" i="1" dirty="0"/>
              <a:t>as One</a:t>
            </a:r>
            <a:r>
              <a:rPr lang="en-GB" dirty="0"/>
              <a:t>” initiative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890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Academy Update </a:t>
            </a:r>
            <a:r>
              <a:rPr lang="en-GB" dirty="0" smtClean="0"/>
              <a:t>October </a:t>
            </a:r>
            <a:r>
              <a:rPr lang="en-GB" dirty="0" smtClean="0"/>
              <a:t>2012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013800"/>
          </a:xfrm>
        </p:spPr>
        <p:txBody>
          <a:bodyPr>
            <a:normAutofit/>
          </a:bodyPr>
          <a:lstStyle/>
          <a:p>
            <a:r>
              <a:rPr lang="en-GB" dirty="0" smtClean="0"/>
              <a:t>EEP issues </a:t>
            </a:r>
            <a:r>
              <a:rPr lang="en-GB" dirty="0"/>
              <a:t>included in Stage 1 awareness briefing in Cape town in late May </a:t>
            </a:r>
            <a:r>
              <a:rPr lang="en-GB" dirty="0" smtClean="0"/>
              <a:t>2012</a:t>
            </a:r>
          </a:p>
          <a:p>
            <a:r>
              <a:rPr lang="en-GB" dirty="0" smtClean="0"/>
              <a:t>Similar stress on </a:t>
            </a:r>
            <a:r>
              <a:rPr lang="en-GB" dirty="0" smtClean="0"/>
              <a:t>best practice planned </a:t>
            </a:r>
            <a:r>
              <a:rPr lang="en-GB" dirty="0" smtClean="0"/>
              <a:t>for Stage 1 awareness briefing in Sydney 12-13 November 2012</a:t>
            </a:r>
            <a:endParaRPr lang="en-GB" dirty="0"/>
          </a:p>
          <a:p>
            <a:r>
              <a:rPr lang="en-GB" dirty="0" smtClean="0"/>
              <a:t>Four </a:t>
            </a:r>
            <a:r>
              <a:rPr lang="en-GB" dirty="0"/>
              <a:t>year Master Plan with annual Action Plan approved at 53</a:t>
            </a:r>
            <a:r>
              <a:rPr lang="en-GB" baseline="30000" dirty="0"/>
              <a:t>rd</a:t>
            </a:r>
            <a:r>
              <a:rPr lang="en-GB" dirty="0"/>
              <a:t> IALA Council in </a:t>
            </a:r>
            <a:r>
              <a:rPr lang="en-GB" dirty="0" smtClean="0"/>
              <a:t>June</a:t>
            </a:r>
          </a:p>
          <a:p>
            <a:r>
              <a:rPr lang="en-GB" dirty="0" smtClean="0"/>
              <a:t>Training Accreditation Process </a:t>
            </a:r>
            <a:r>
              <a:rPr lang="en-GB" dirty="0" smtClean="0"/>
              <a:t>for both VTS and AtoN Management also approved </a:t>
            </a:r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55361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0868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Accreditation Process</a:t>
            </a: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6732240" y="1748566"/>
            <a:ext cx="2088232" cy="108012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CA</a:t>
            </a:r>
            <a:endParaRPr lang="en-GB" sz="3200" dirty="0"/>
          </a:p>
        </p:txBody>
      </p:sp>
      <p:sp>
        <p:nvSpPr>
          <p:cNvPr id="7" name="Rounded Rectangle 6"/>
          <p:cNvSpPr/>
          <p:nvPr/>
        </p:nvSpPr>
        <p:spPr>
          <a:xfrm>
            <a:off x="6356616" y="4437112"/>
            <a:ext cx="2088232" cy="108012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Training Institute</a:t>
            </a:r>
            <a:endParaRPr lang="en-GB" sz="3200" dirty="0"/>
          </a:p>
        </p:txBody>
      </p:sp>
      <p:sp>
        <p:nvSpPr>
          <p:cNvPr id="8" name="Up-Down Arrow 7"/>
          <p:cNvSpPr/>
          <p:nvPr/>
        </p:nvSpPr>
        <p:spPr>
          <a:xfrm>
            <a:off x="7233070" y="3104964"/>
            <a:ext cx="366491" cy="792088"/>
          </a:xfrm>
          <a:prstGeom prst="up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1547664" y="1660040"/>
            <a:ext cx="2448272" cy="1080120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IALA WWA</a:t>
            </a:r>
            <a:endParaRPr lang="en-GB" sz="3200" dirty="0"/>
          </a:p>
        </p:txBody>
      </p:sp>
      <p:sp>
        <p:nvSpPr>
          <p:cNvPr id="10" name="Left Arrow 9"/>
          <p:cNvSpPr/>
          <p:nvPr/>
        </p:nvSpPr>
        <p:spPr>
          <a:xfrm>
            <a:off x="5364088" y="2109479"/>
            <a:ext cx="756084" cy="396044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Vertical Scroll 10"/>
          <p:cNvSpPr/>
          <p:nvPr/>
        </p:nvSpPr>
        <p:spPr>
          <a:xfrm>
            <a:off x="467544" y="3464543"/>
            <a:ext cx="2628292" cy="2556745"/>
          </a:xfrm>
          <a:prstGeom prst="verticalScrol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LIST of fully compliant States; training institutes and Industrial Members delivering V-103; E-141 training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3425458" y="2912932"/>
            <a:ext cx="432048" cy="984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Vertical Scroll 12"/>
          <p:cNvSpPr/>
          <p:nvPr/>
        </p:nvSpPr>
        <p:spPr>
          <a:xfrm>
            <a:off x="3095836" y="4023066"/>
            <a:ext cx="2088232" cy="1908212"/>
          </a:xfrm>
          <a:prstGeom prst="verticalScroll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IALA-endorsed </a:t>
            </a:r>
            <a:r>
              <a:rPr lang="en-GB" dirty="0" smtClean="0">
                <a:solidFill>
                  <a:srgbClr val="FF0000"/>
                </a:solidFill>
              </a:rPr>
              <a:t>AtoN </a:t>
            </a:r>
            <a:r>
              <a:rPr lang="en-GB" dirty="0" smtClean="0">
                <a:solidFill>
                  <a:srgbClr val="FF0000"/>
                </a:solidFill>
              </a:rPr>
              <a:t>and VTS experts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1943708" y="2904073"/>
            <a:ext cx="468052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ight Arrow 14"/>
          <p:cNvSpPr/>
          <p:nvPr/>
        </p:nvSpPr>
        <p:spPr>
          <a:xfrm rot="19804239">
            <a:off x="4788024" y="3284062"/>
            <a:ext cx="1584176" cy="36096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Notched Right Arrow 1"/>
          <p:cNvSpPr/>
          <p:nvPr/>
        </p:nvSpPr>
        <p:spPr>
          <a:xfrm rot="10800000">
            <a:off x="4419943" y="2082476"/>
            <a:ext cx="756084" cy="45005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827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Register of Experts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Potential experts to be nominated by National Members or by individual application</a:t>
            </a:r>
          </a:p>
          <a:p>
            <a:r>
              <a:rPr lang="en-GB" dirty="0" smtClean="0"/>
              <a:t>Form available on the new website</a:t>
            </a:r>
          </a:p>
          <a:p>
            <a:r>
              <a:rPr lang="en-GB" dirty="0" smtClean="0"/>
              <a:t>Applications to be vetted by panel from </a:t>
            </a:r>
            <a:r>
              <a:rPr lang="en-GB" dirty="0" smtClean="0"/>
              <a:t>appropriate IALA committee</a:t>
            </a:r>
            <a:endParaRPr lang="en-GB" dirty="0" smtClean="0"/>
          </a:p>
          <a:p>
            <a:r>
              <a:rPr lang="en-GB" dirty="0" smtClean="0"/>
              <a:t>Council to endorse experts</a:t>
            </a:r>
          </a:p>
          <a:p>
            <a:r>
              <a:rPr lang="en-GB" dirty="0" smtClean="0"/>
              <a:t>Endorsement to be reviewed after specified time</a:t>
            </a:r>
          </a:p>
          <a:p>
            <a:r>
              <a:rPr lang="en-GB" dirty="0" smtClean="0"/>
              <a:t>Remuneration at UN day rates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97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Model Course Update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Draft Recommendation E-141 Ed 2 (EEP-18 output 20) to be reviewed by Council in December</a:t>
            </a:r>
          </a:p>
          <a:p>
            <a:r>
              <a:rPr lang="en-GB" dirty="0" smtClean="0"/>
              <a:t>IALA WWA Level 2 (Technician) Overview published </a:t>
            </a:r>
            <a:r>
              <a:rPr lang="en-GB" dirty="0"/>
              <a:t>on website under “other publications</a:t>
            </a:r>
            <a:r>
              <a:rPr lang="en-GB" dirty="0" smtClean="0"/>
              <a:t>”</a:t>
            </a:r>
            <a:r>
              <a:rPr lang="en-GB" dirty="0"/>
              <a:t> in June </a:t>
            </a:r>
            <a:r>
              <a:rPr lang="en-GB" dirty="0" smtClean="0"/>
              <a:t>201s</a:t>
            </a:r>
            <a:endParaRPr lang="en-GB" dirty="0"/>
          </a:p>
          <a:p>
            <a:r>
              <a:rPr lang="en-GB" dirty="0" smtClean="0"/>
              <a:t>Four original </a:t>
            </a:r>
            <a:r>
              <a:rPr lang="en-GB" dirty="0"/>
              <a:t>L2 model courses </a:t>
            </a:r>
            <a:r>
              <a:rPr lang="en-GB" dirty="0" smtClean="0"/>
              <a:t>(DC Power; Solar Panels; Battery Maintenance and Moorings) and one other (Mercury Rotating Optics) now available</a:t>
            </a:r>
          </a:p>
          <a:p>
            <a:r>
              <a:rPr lang="en-GB" dirty="0" smtClean="0"/>
              <a:t>EEP-19 to consider a further 6 L2 modules</a:t>
            </a:r>
          </a:p>
          <a:p>
            <a:r>
              <a:rPr lang="en-GB" dirty="0" smtClean="0"/>
              <a:t>2 more almost ready for EEP-20. More expected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990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Academy Outlook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Third Board Meeting held on 10 October – very positive</a:t>
            </a:r>
          </a:p>
          <a:p>
            <a:endParaRPr lang="en-GB" dirty="0"/>
          </a:p>
          <a:p>
            <a:r>
              <a:rPr lang="en-GB" dirty="0" smtClean="0"/>
              <a:t>Stage </a:t>
            </a:r>
            <a:r>
              <a:rPr lang="en-GB" dirty="0" smtClean="0"/>
              <a:t>2 (needs assessment) visits to 3 developing </a:t>
            </a:r>
            <a:r>
              <a:rPr lang="en-GB" dirty="0" smtClean="0"/>
              <a:t>States in 2013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Continued close liaison with IMO and IHO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E-141 one month AtoN manager course in Paris in early 2014 – e-Nav input (E-141/1 syllabus)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320669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Questions?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95536" y="5229200"/>
            <a:ext cx="7772400" cy="122168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Stephen Bennett</a:t>
            </a:r>
          </a:p>
          <a:p>
            <a:r>
              <a:rPr lang="en-GB" dirty="0" smtClean="0"/>
              <a:t>Academy Programme Manager</a:t>
            </a:r>
          </a:p>
          <a:p>
            <a:r>
              <a:rPr lang="en-GB" dirty="0"/>
              <a:t>s</a:t>
            </a:r>
            <a:r>
              <a:rPr lang="en-GB" dirty="0" smtClean="0"/>
              <a:t>tephen.bennett@iala-aism.org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719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186</TotalTime>
  <Words>362</Words>
  <Application>Microsoft Office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The IALA World- Wide Academy “The Academy”</vt:lpstr>
      <vt:lpstr>The Academy</vt:lpstr>
      <vt:lpstr>Academy Update October 2012</vt:lpstr>
      <vt:lpstr>Accreditation Process</vt:lpstr>
      <vt:lpstr>Register of Experts</vt:lpstr>
      <vt:lpstr>Model Course Update</vt:lpstr>
      <vt:lpstr>Academy Outlook</vt:lpstr>
      <vt:lpstr>Questions?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IALA Worldwide Academy</dc:title>
  <dc:creator>stephen</dc:creator>
  <cp:lastModifiedBy>stephen</cp:lastModifiedBy>
  <cp:revision>54</cp:revision>
  <dcterms:created xsi:type="dcterms:W3CDTF">2012-03-16T11:30:47Z</dcterms:created>
  <dcterms:modified xsi:type="dcterms:W3CDTF">2012-10-14T15:45:16Z</dcterms:modified>
</cp:coreProperties>
</file>