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</p:sldMasterIdLst>
  <p:notesMasterIdLst>
    <p:notesMasterId r:id="rId12"/>
  </p:notesMasterIdLst>
  <p:handoutMasterIdLst>
    <p:handoutMasterId r:id="rId13"/>
  </p:handoutMasterIdLst>
  <p:sldIdLst>
    <p:sldId id="256" r:id="rId3"/>
    <p:sldId id="409" r:id="rId4"/>
    <p:sldId id="489" r:id="rId5"/>
    <p:sldId id="490" r:id="rId6"/>
    <p:sldId id="491" r:id="rId7"/>
    <p:sldId id="492" r:id="rId8"/>
    <p:sldId id="493" r:id="rId9"/>
    <p:sldId id="494" r:id="rId10"/>
    <p:sldId id="48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clrMode="gray" frameSlides="1"/>
  <p:clrMru>
    <a:srgbClr val="66CCFF"/>
    <a:srgbClr val="009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4" autoAdjust="0"/>
    <p:restoredTop sz="98061" autoAdjust="0"/>
  </p:normalViewPr>
  <p:slideViewPr>
    <p:cSldViewPr snapToObjects="1">
      <p:cViewPr varScale="1">
        <p:scale>
          <a:sx n="79" d="100"/>
          <a:sy n="79" d="100"/>
        </p:scale>
        <p:origin x="-10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F06E0-364A-2F44-93AF-4B68DECA9F1D}" type="datetimeFigureOut">
              <a:rPr lang="en-US" smtClean="0"/>
              <a:t>16/04/2013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DF52B-D7D6-FF4B-A251-989A431A0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77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6EEB8-5D39-43B9-B41C-AFE36776C6CB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F3B5F-5378-42BA-B12A-B0DC21660E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F3B5F-5378-42BA-B12A-B0DC21660E9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04D2F0F2-5FAF-C248-AF37-1233295FE35F}" type="slidenum">
              <a:rPr lang="de-DE" sz="1200">
                <a:latin typeface="Arial" charset="0"/>
              </a:rPr>
              <a:pPr eaLnBrk="1" hangingPunct="1"/>
              <a:t>9</a:t>
            </a:fld>
            <a:endParaRPr lang="de-DE" sz="1200">
              <a:latin typeface="Arial" charset="0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12" name="Picture 11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Picture 21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29" name="Picture 28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23" name="Picture 22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CIE_blue_small.jpg"/>
          <p:cNvPicPr>
            <a:picLocks/>
          </p:cNvPicPr>
          <p:nvPr userDrawn="1"/>
        </p:nvPicPr>
        <p:blipFill>
          <a:blip r:embed="rId2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DA9BA51-653C-41AF-A4C3-BF9DE570A838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CC687B6-6541-448E-A1C6-7B62DB05D35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Picture 18" descr="CIE_blue_small.jpg"/>
          <p:cNvPicPr>
            <a:picLocks/>
          </p:cNvPicPr>
          <p:nvPr userDrawn="1"/>
        </p:nvPicPr>
        <p:blipFill>
          <a:blip r:embed="rId14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52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55E82-DB3E-4780-92A5-6967CDA3038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8CC2E-E830-4187-8A0E-99168CEF69A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CIE_blue_small.jpg"/>
          <p:cNvPicPr>
            <a:picLocks/>
          </p:cNvPicPr>
          <p:nvPr userDrawn="1"/>
        </p:nvPicPr>
        <p:blipFill>
          <a:blip r:embed="rId13" cstate="print">
            <a:lum bright="-21000" contrast="86000"/>
          </a:blip>
          <a:stretch>
            <a:fillRect/>
          </a:stretch>
        </p:blipFill>
        <p:spPr>
          <a:xfrm>
            <a:off x="8948" y="0"/>
            <a:ext cx="1019175" cy="6477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ewald1@compuserve.com" TargetMode="Externa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ej@stevejenkins.com.au" TargetMode="Externa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535520"/>
            <a:ext cx="9036496" cy="1728192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b="1" dirty="0" smtClean="0">
                <a:solidFill>
                  <a:srgbClr val="FFC000"/>
                </a:solidFill>
              </a:rPr>
              <a:t>CIE </a:t>
            </a:r>
            <a:r>
              <a:rPr lang="en-US" altLang="zh-CN" sz="4000" b="1" dirty="0" err="1" smtClean="0">
                <a:solidFill>
                  <a:srgbClr val="FFC000"/>
                </a:solidFill>
              </a:rPr>
              <a:t>Div</a:t>
            </a:r>
            <a:r>
              <a:rPr lang="en-US" altLang="zh-CN" sz="4000" b="1" dirty="0" smtClean="0">
                <a:solidFill>
                  <a:srgbClr val="FFC000"/>
                </a:solidFill>
              </a:rPr>
              <a:t> 4</a:t>
            </a:r>
            <a:r>
              <a:rPr lang="zh-CN" altLang="en-US" sz="4000" b="1" dirty="0" smtClean="0">
                <a:solidFill>
                  <a:srgbClr val="FFC000"/>
                </a:solidFill>
              </a:rPr>
              <a:t>： </a:t>
            </a:r>
            <a:r>
              <a:rPr lang="de-DE" sz="4000" b="1" dirty="0">
                <a:solidFill>
                  <a:srgbClr val="FFC000"/>
                </a:solidFill>
              </a:rPr>
              <a:t>LIGHTING AND SIGNALLING FOR </a:t>
            </a:r>
            <a:r>
              <a:rPr lang="de-DE" sz="4000" b="1" dirty="0" smtClean="0">
                <a:solidFill>
                  <a:srgbClr val="FFC000"/>
                </a:solidFill>
              </a:rPr>
              <a:t>TRANSPORT</a:t>
            </a:r>
          </a:p>
          <a:p>
            <a:pPr algn="ctr"/>
            <a:r>
              <a:rPr lang="en-US" altLang="zh-CN" sz="3200" b="1" smtClean="0">
                <a:solidFill>
                  <a:srgbClr val="FFC000"/>
                </a:solidFill>
              </a:rPr>
              <a:t>Dr. Yandan</a:t>
            </a:r>
            <a:r>
              <a:rPr lang="en-US" altLang="zh-CN" sz="3200" b="1" dirty="0" smtClean="0">
                <a:solidFill>
                  <a:srgbClr val="FFC000"/>
                </a:solidFill>
              </a:rPr>
              <a:t> Lin</a:t>
            </a:r>
          </a:p>
          <a:p>
            <a:pPr algn="ctr"/>
            <a:r>
              <a:rPr lang="en-US" altLang="zh-CN" sz="3200" b="1" dirty="0" smtClean="0">
                <a:solidFill>
                  <a:srgbClr val="FFC000"/>
                </a:solidFill>
              </a:rPr>
              <a:t>Associate Director of Div4</a:t>
            </a:r>
          </a:p>
          <a:p>
            <a:pPr algn="ctr"/>
            <a:r>
              <a:rPr lang="en-US" sz="3200" b="1" dirty="0" smtClean="0">
                <a:solidFill>
                  <a:srgbClr val="FFC000"/>
                </a:solidFill>
              </a:rPr>
              <a:t>ydlin@fudan.edu.cn</a:t>
            </a:r>
            <a:endParaRPr lang="de-DE" sz="3200" b="1" dirty="0">
              <a:solidFill>
                <a:srgbClr val="FFC000"/>
              </a:solidFill>
            </a:endParaRPr>
          </a:p>
          <a:p>
            <a:endParaRPr lang="en-GB" sz="4000" dirty="0"/>
          </a:p>
        </p:txBody>
      </p:sp>
      <p:pic>
        <p:nvPicPr>
          <p:cNvPr id="5" name="Picture 4" descr="420x4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707904" cy="172153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73" y="5263712"/>
            <a:ext cx="6951093" cy="159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251520" y="445183"/>
            <a:ext cx="1800225" cy="1276350"/>
          </a:xfrm>
          <a:prstGeom prst="rect">
            <a:avLst/>
          </a:prstGeom>
          <a:noFill/>
          <a:ln w="9525" algn="ctr">
            <a:solidFill>
              <a:srgbClr val="006699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49288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de-DE" sz="5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</a:t>
            </a:r>
            <a:r>
              <a:rPr lang="en-US" altLang="zh-CN" sz="53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erms</a:t>
            </a:r>
            <a:r>
              <a:rPr lang="en-US" altLang="zh-CN" sz="5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of Reference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4572000"/>
          </a:xfrm>
        </p:spPr>
        <p:txBody>
          <a:bodyPr>
            <a:normAutofit fontScale="77500" lnSpcReduction="20000"/>
          </a:bodyPr>
          <a:lstStyle/>
          <a:p>
            <a:pPr lvl="8"/>
            <a:endParaRPr lang="de-DE" dirty="0" smtClean="0">
              <a:solidFill>
                <a:srgbClr val="FFC000"/>
              </a:solidFill>
            </a:endParaRPr>
          </a:p>
          <a:p>
            <a:endParaRPr lang="de-DE" dirty="0" smtClean="0">
              <a:solidFill>
                <a:srgbClr val="FFC000"/>
              </a:solidFill>
            </a:endParaRPr>
          </a:p>
          <a:p>
            <a:pPr marL="265113" indent="-265113" eaLnBrk="0" hangingPunct="0">
              <a:lnSpc>
                <a:spcPct val="15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altLang="zh-CN" sz="3600" dirty="0"/>
              <a:t>To study lighting and visual </a:t>
            </a:r>
            <a:r>
              <a:rPr lang="en-US" altLang="zh-CN" sz="3600" dirty="0" err="1"/>
              <a:t>signalling</a:t>
            </a:r>
            <a:r>
              <a:rPr lang="en-US" altLang="zh-CN" sz="3600" dirty="0"/>
              <a:t> and information requirements of transport and traffic, such as road and vehicle lighting, delineation, signing and </a:t>
            </a:r>
            <a:r>
              <a:rPr lang="en-US" altLang="zh-CN" sz="3600" dirty="0" err="1"/>
              <a:t>signalling</a:t>
            </a:r>
            <a:r>
              <a:rPr lang="en-US" altLang="zh-CN" sz="3600" dirty="0"/>
              <a:t> for all types of public roads and all kinds of users and vehicles, and visual aids for modes other than road transport.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70376"/>
            <a:ext cx="1187624" cy="1187624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FC000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2533970"/>
      </p:ext>
    </p:extLst>
  </p:cSld>
  <p:clrMapOvr>
    <a:masterClrMapping/>
  </p:clrMapOvr>
  <p:transition xmlns:p14="http://schemas.microsoft.com/office/powerpoint/2010/main">
    <p:cut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Division 4 Officers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448598"/>
              </p:ext>
            </p:extLst>
          </p:nvPr>
        </p:nvGraphicFramePr>
        <p:xfrm>
          <a:off x="1115616" y="1489541"/>
          <a:ext cx="7045746" cy="2125359"/>
        </p:xfrm>
        <a:graphic>
          <a:graphicData uri="http://schemas.openxmlformats.org/drawingml/2006/table">
            <a:tbl>
              <a:tblPr/>
              <a:tblGrid>
                <a:gridCol w="3522873"/>
                <a:gridCol w="3522873"/>
              </a:tblGrid>
              <a:tr h="473503">
                <a:tc>
                  <a:txBody>
                    <a:bodyPr/>
                    <a:lstStyle/>
                    <a:p>
                      <a:r>
                        <a:rPr lang="de-DE" sz="2000" b="1" dirty="0">
                          <a:solidFill>
                            <a:srgbClr val="002060"/>
                          </a:solidFill>
                          <a:effectLst/>
                        </a:rPr>
                        <a:t>Division Director</a:t>
                      </a:r>
                      <a:endParaRPr lang="de-DE" sz="20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>
                          <a:solidFill>
                            <a:srgbClr val="002060"/>
                          </a:solidFill>
                          <a:effectLst/>
                        </a:rPr>
                        <a:t>Ad de Visser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0EF"/>
                    </a:solidFill>
                  </a:tcPr>
                </a:tc>
              </a:tr>
              <a:tr h="473503">
                <a:tc>
                  <a:txBody>
                    <a:bodyPr/>
                    <a:lstStyle/>
                    <a:p>
                      <a:r>
                        <a:rPr lang="de-DE" sz="2000" b="1" dirty="0">
                          <a:solidFill>
                            <a:srgbClr val="002060"/>
                          </a:solidFill>
                          <a:effectLst/>
                        </a:rPr>
                        <a:t>Associate Directors</a:t>
                      </a:r>
                      <a:endParaRPr lang="de-DE" sz="20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002060"/>
                          </a:solidFill>
                          <a:effectLst/>
                        </a:rPr>
                        <a:t>Ronald </a:t>
                      </a:r>
                      <a:r>
                        <a:rPr lang="de-DE" sz="2000" dirty="0">
                          <a:solidFill>
                            <a:srgbClr val="002060"/>
                          </a:solidFill>
                          <a:effectLst/>
                        </a:rPr>
                        <a:t>B. </a:t>
                      </a:r>
                      <a:r>
                        <a:rPr lang="de-DE" sz="2000" dirty="0" smtClean="0">
                          <a:solidFill>
                            <a:srgbClr val="002060"/>
                          </a:solidFill>
                          <a:effectLst/>
                        </a:rPr>
                        <a:t>Gibbons</a:t>
                      </a:r>
                    </a:p>
                    <a:p>
                      <a:r>
                        <a:rPr lang="de-DE" altLang="zh-CN" sz="2000" dirty="0" smtClean="0">
                          <a:solidFill>
                            <a:srgbClr val="002060"/>
                          </a:solidFill>
                          <a:effectLst/>
                        </a:rPr>
                        <a:t>Yandan Lin </a:t>
                      </a:r>
                      <a:endParaRPr lang="de-DE" sz="20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0EF"/>
                    </a:solidFill>
                  </a:tcPr>
                </a:tc>
              </a:tr>
              <a:tr h="473503">
                <a:tc>
                  <a:txBody>
                    <a:bodyPr/>
                    <a:lstStyle/>
                    <a:p>
                      <a:r>
                        <a:rPr lang="de-DE" sz="2000" b="1">
                          <a:solidFill>
                            <a:srgbClr val="002060"/>
                          </a:solidFill>
                          <a:effectLst/>
                        </a:rPr>
                        <a:t>Division Secretary</a:t>
                      </a:r>
                      <a:endParaRPr lang="de-DE" sz="200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002060"/>
                          </a:solidFill>
                          <a:effectLst/>
                        </a:rPr>
                        <a:t>Ans van den Broek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0EF"/>
                    </a:solidFill>
                  </a:tcPr>
                </a:tc>
              </a:tr>
              <a:tr h="473503">
                <a:tc>
                  <a:txBody>
                    <a:bodyPr/>
                    <a:lstStyle/>
                    <a:p>
                      <a:r>
                        <a:rPr lang="de-DE" sz="2000" b="1" dirty="0">
                          <a:solidFill>
                            <a:srgbClr val="002060"/>
                          </a:solidFill>
                          <a:effectLst/>
                        </a:rPr>
                        <a:t>Division Editor</a:t>
                      </a:r>
                      <a:endParaRPr lang="de-DE" sz="20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solidFill>
                            <a:srgbClr val="002060"/>
                          </a:solidFill>
                          <a:effectLst/>
                        </a:rPr>
                        <a:t>Nigel Parry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0EF"/>
                    </a:solidFill>
                  </a:tcPr>
                </a:tc>
              </a:tr>
            </a:tbl>
          </a:graphicData>
        </a:graphic>
      </p:graphicFrame>
      <p:pic>
        <p:nvPicPr>
          <p:cNvPr id="2049" name="Picture 1" descr="C:\Users\LIN\AppData\Roaming\Foxmail\FoxTemp6.5(264)\Technical meetings (Small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0721"/>
            <a:ext cx="7515310" cy="299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432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zh-CN" b="1" dirty="0"/>
              <a:t>Technical Committees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8016" y="1340768"/>
            <a:ext cx="7772400" cy="4572000"/>
          </a:xfrm>
        </p:spPr>
        <p:txBody>
          <a:bodyPr>
            <a:noAutofit/>
          </a:bodyPr>
          <a:lstStyle/>
          <a:p>
            <a:r>
              <a:rPr lang="en-US" altLang="zh-CN" sz="2000" dirty="0"/>
              <a:t>TC 4-51 Optimization of Road Lighting </a:t>
            </a:r>
          </a:p>
          <a:p>
            <a:r>
              <a:rPr lang="en-US" altLang="zh-CN" sz="2000" dirty="0"/>
              <a:t>TC 4-50 Road Surface Characterization for Lighting Applications </a:t>
            </a:r>
          </a:p>
          <a:p>
            <a:r>
              <a:rPr lang="en-US" altLang="zh-CN" sz="2000" dirty="0"/>
              <a:t>TC 4-49 Guide to the Properties and Uses of </a:t>
            </a:r>
            <a:r>
              <a:rPr lang="en-US" altLang="zh-CN" sz="2000" dirty="0" err="1"/>
              <a:t>Retroreflectors</a:t>
            </a:r>
            <a:r>
              <a:rPr lang="en-US" altLang="zh-CN" sz="2000" dirty="0"/>
              <a:t> at Night </a:t>
            </a:r>
          </a:p>
          <a:p>
            <a:r>
              <a:rPr lang="en-US" altLang="zh-CN" sz="2000" dirty="0"/>
              <a:t>TC 4-48: White Light on Road Lighting </a:t>
            </a:r>
          </a:p>
          <a:p>
            <a:r>
              <a:rPr lang="en-US" altLang="zh-CN" sz="2000" dirty="0"/>
              <a:t>TC 4-47: Application of LEDs in Transport </a:t>
            </a:r>
            <a:r>
              <a:rPr lang="en-US" altLang="zh-CN" sz="2000" dirty="0" err="1"/>
              <a:t>Signalling</a:t>
            </a:r>
            <a:r>
              <a:rPr lang="en-US" altLang="zh-CN" sz="2000" dirty="0"/>
              <a:t> and Lighting </a:t>
            </a:r>
          </a:p>
          <a:p>
            <a:r>
              <a:rPr lang="en-US" altLang="zh-CN" sz="2000" dirty="0"/>
              <a:t>TC 4-46: 300 mm Roundel Signals </a:t>
            </a:r>
          </a:p>
          <a:p>
            <a:r>
              <a:rPr lang="en-US" altLang="zh-CN" sz="2000" dirty="0"/>
              <a:t>TC 4-45: Performance Assessment Method for Vehicle Headlamps </a:t>
            </a:r>
          </a:p>
          <a:p>
            <a:r>
              <a:rPr lang="en-US" altLang="zh-CN" sz="2000" dirty="0"/>
              <a:t>TC 4-40: Requirements for </a:t>
            </a:r>
            <a:r>
              <a:rPr lang="en-US" altLang="zh-CN" sz="2000" dirty="0" err="1"/>
              <a:t>Retroreflective</a:t>
            </a:r>
            <a:r>
              <a:rPr lang="en-US" altLang="zh-CN" sz="2000" dirty="0"/>
              <a:t> Traffic Signs </a:t>
            </a:r>
          </a:p>
          <a:p>
            <a:r>
              <a:rPr lang="en-US" altLang="zh-CN" sz="2000" dirty="0"/>
              <a:t>TC 4-36: Visibility Design for Roadway Lighting </a:t>
            </a:r>
          </a:p>
          <a:p>
            <a:r>
              <a:rPr lang="en-US" altLang="zh-CN" sz="2000" dirty="0"/>
              <a:t>TC 4-33: Discomfort Glare in Road Lighting </a:t>
            </a:r>
          </a:p>
          <a:p>
            <a:r>
              <a:rPr lang="en-US" altLang="zh-CN" sz="2000" dirty="0"/>
              <a:t>TC 4-32: Surface </a:t>
            </a:r>
            <a:r>
              <a:rPr lang="en-US" altLang="zh-CN" sz="2000" dirty="0" err="1"/>
              <a:t>Colours</a:t>
            </a:r>
            <a:r>
              <a:rPr lang="en-US" altLang="zh-CN" sz="2000" dirty="0"/>
              <a:t> for Traffic Signs </a:t>
            </a:r>
          </a:p>
          <a:p>
            <a:r>
              <a:rPr lang="en-US" altLang="zh-CN" sz="2000" dirty="0"/>
              <a:t>TC 4-21: Interference by Light with Astronomical Observations </a:t>
            </a:r>
          </a:p>
          <a:p>
            <a:r>
              <a:rPr lang="en-US" altLang="zh-CN" sz="2000" dirty="0"/>
              <a:t>TC 4-15: Road Lighting Calculations </a:t>
            </a:r>
          </a:p>
        </p:txBody>
      </p:sp>
    </p:spTree>
    <p:extLst>
      <p:ext uri="{BB962C8B-B14F-4D97-AF65-F5344CB8AC3E}">
        <p14:creationId xmlns:p14="http://schemas.microsoft.com/office/powerpoint/2010/main" val="589564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432" y="316658"/>
            <a:ext cx="7772400" cy="914400"/>
          </a:xfrm>
        </p:spPr>
        <p:txBody>
          <a:bodyPr/>
          <a:lstStyle/>
          <a:p>
            <a:r>
              <a:rPr lang="de-DE" altLang="zh-CN" b="1" dirty="0"/>
              <a:t>Reporters &amp; Liaisons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0195391"/>
              </p:ext>
            </p:extLst>
          </p:nvPr>
        </p:nvGraphicFramePr>
        <p:xfrm>
          <a:off x="957932" y="1081890"/>
          <a:ext cx="7488831" cy="5647687"/>
        </p:xfrm>
        <a:graphic>
          <a:graphicData uri="http://schemas.openxmlformats.org/drawingml/2006/table">
            <a:tbl>
              <a:tblPr/>
              <a:tblGrid>
                <a:gridCol w="864095"/>
                <a:gridCol w="2352148"/>
                <a:gridCol w="4272588"/>
              </a:tblGrid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 dirty="0">
                          <a:solidFill>
                            <a:srgbClr val="002060"/>
                          </a:solidFill>
                          <a:effectLst/>
                        </a:rPr>
                        <a:t>R4-34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>
                          <a:solidFill>
                            <a:srgbClr val="002060"/>
                          </a:solidFill>
                        </a:rPr>
                        <a:t>Bob Parks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Retro reflective and other passive devices as Energy Savers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R4-35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>
                          <a:solidFill>
                            <a:srgbClr val="002060"/>
                          </a:solidFill>
                        </a:rPr>
                        <a:t>Otto Letamendi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Crime and Road Lighting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R4-36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Axel Stockmar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CEN/TC169, Lighting Applications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R4-37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Pentti Hautala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CEN/TC226, Road Equipment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R4-38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Elizabeth Alvarez del Castillo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IAU (International Astronomical Union)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570612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R4-39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Ad de Visser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GTB (Association for the Preparartion of UNECE Automotive regulations)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R4-41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Axel Stockmar and Cyril Chain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Lighting for Elderly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R4-42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Cyril Chain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>
                          <a:solidFill>
                            <a:srgbClr val="002060"/>
                          </a:solidFill>
                        </a:rPr>
                        <a:t>LUCI (Lighting Urban Community International)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R4-43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Jean-Claude Martin and Eric Dumont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PIARC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R4-44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Malcolm Nicholson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IALA (International Association of Marine)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  <a:tr h="400139"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R4-45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C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>
                          <a:solidFill>
                            <a:srgbClr val="002060"/>
                          </a:solidFill>
                        </a:rPr>
                        <a:t>Pal Larssen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>
                          <a:solidFill>
                            <a:srgbClr val="002060"/>
                          </a:solidFill>
                        </a:rPr>
                        <a:t>Enabling technology for energy savings</a:t>
                      </a:r>
                    </a:p>
                  </a:txBody>
                  <a:tcPr marL="29596" marR="29596" marT="29596" marB="295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01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zh-CN" b="1" dirty="0"/>
              <a:t>TC 4-32: Surface Colours for Traffic Signs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altLang="zh-CN" dirty="0"/>
              <a:t>To revise CIE 39.2-1983, in order to bring it up to date and usable by ISO, and extending it by dealing with: combination of retro-reflective and fluorescent materials; metallized colours; requirements for night time colours, specified under illuminant A; specification of colours for a higher class of recognition; description of smaller boxes in the chromaticity diagram for new materials; safety colours; giving specimens of optimal colours (CIE-demonstration-colours); maintenance. Chair: </a:t>
            </a:r>
            <a:r>
              <a:rPr lang="de-DE" altLang="zh-CN" dirty="0">
                <a:hlinkClick r:id="rId3"/>
              </a:rPr>
              <a:t>Jürgen Ewald</a:t>
            </a:r>
            <a:r>
              <a:rPr lang="de-DE" altLang="zh-CN" dirty="0"/>
              <a:t> (NL)</a:t>
            </a:r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84219"/>
              </p:ext>
            </p:extLst>
          </p:nvPr>
        </p:nvGraphicFramePr>
        <p:xfrm>
          <a:off x="7311804" y="5805264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Document" showAsIcon="1" r:id="rId4" imgW="914400" imgH="828720" progId="Word.Document.12">
                  <p:embed/>
                </p:oleObj>
              </mc:Choice>
              <mc:Fallback>
                <p:oleObj name="Document" showAsIcon="1" r:id="rId4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11804" y="5805264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968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7648" y="491865"/>
            <a:ext cx="7772400" cy="914400"/>
          </a:xfrm>
        </p:spPr>
        <p:txBody>
          <a:bodyPr/>
          <a:lstStyle/>
          <a:p>
            <a:r>
              <a:rPr lang="de-DE" altLang="zh-CN" b="1" dirty="0"/>
              <a:t>TC 4-47: Application of LEDs in Transport Signalling and Lighting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0113" y="2286000"/>
            <a:ext cx="7772400" cy="4572000"/>
          </a:xfrm>
        </p:spPr>
        <p:txBody>
          <a:bodyPr/>
          <a:lstStyle/>
          <a:p>
            <a:r>
              <a:rPr lang="de-DE" altLang="zh-CN" dirty="0"/>
              <a:t>To review the application and methods of measurement of </a:t>
            </a:r>
            <a:r>
              <a:rPr lang="de-DE" altLang="zh-CN" dirty="0" smtClean="0"/>
              <a:t>LEDs in </a:t>
            </a:r>
            <a:r>
              <a:rPr lang="de-DE" altLang="zh-CN" dirty="0"/>
              <a:t>transport lighting and signalling as far as they affect the visual performance of the users of the transport system. To prepare a Technical Report which includes the findings of the review and recommendations for the visual characteristics of LED signals and lighting. Chair: </a:t>
            </a:r>
            <a:r>
              <a:rPr lang="de-DE" altLang="zh-CN" dirty="0">
                <a:hlinkClick r:id="rId3"/>
              </a:rPr>
              <a:t>Steve Jenkins</a:t>
            </a:r>
            <a:r>
              <a:rPr lang="de-DE" altLang="zh-CN" dirty="0"/>
              <a:t> (AU)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243381"/>
              </p:ext>
            </p:extLst>
          </p:nvPr>
        </p:nvGraphicFramePr>
        <p:xfrm>
          <a:off x="8100392" y="5805264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Document" showAsIcon="1" r:id="rId4" imgW="914400" imgH="828720" progId="Word.Document.8">
                  <p:embed/>
                </p:oleObj>
              </mc:Choice>
              <mc:Fallback>
                <p:oleObj name="Document" showAsIcon="1" r:id="rId4" imgW="914400" imgH="82872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00392" y="5805264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156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Possible cooperation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JTC CIE-IALA-IMO on requirement for LED signal </a:t>
            </a:r>
            <a:r>
              <a:rPr lang="en-US" altLang="zh-CN" dirty="0"/>
              <a:t>lights in the maritime environment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Color</a:t>
            </a:r>
          </a:p>
          <a:p>
            <a:pPr lvl="1"/>
            <a:r>
              <a:rPr lang="en-US" altLang="zh-CN" dirty="0" smtClean="0"/>
              <a:t>Intensity</a:t>
            </a:r>
          </a:p>
          <a:p>
            <a:pPr lvl="1"/>
            <a:r>
              <a:rPr lang="en-US" altLang="zh-CN" dirty="0" smtClean="0"/>
              <a:t>Measurement</a:t>
            </a:r>
          </a:p>
          <a:p>
            <a:pPr lvl="1"/>
            <a:r>
              <a:rPr lang="en-US" altLang="zh-CN" dirty="0" smtClean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66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2790741" y="2649538"/>
            <a:ext cx="371650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4400" b="1" dirty="0" smtClean="0">
                <a:solidFill>
                  <a:schemeClr val="accent3"/>
                </a:solidFill>
                <a:latin typeface="Arial" charset="0"/>
              </a:rPr>
              <a:t>THANK YOU!</a:t>
            </a:r>
            <a:endParaRPr lang="de-AT" sz="4400" b="1" dirty="0">
              <a:solidFill>
                <a:schemeClr val="accent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770727"/>
      </p:ext>
    </p:extLst>
  </p:cSld>
  <p:clrMapOvr>
    <a:masterClrMapping/>
  </p:clrMapOvr>
  <p:transition xmlns:p14="http://schemas.microsoft.com/office/powerpoint/2010/main" spd="slow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1222</TotalTime>
  <Words>578</Words>
  <Application>Microsoft Macintosh PowerPoint</Application>
  <PresentationFormat>On-screen Show (4:3)</PresentationFormat>
  <Paragraphs>79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Metro</vt:lpstr>
      <vt:lpstr>Custom Design</vt:lpstr>
      <vt:lpstr>Document</vt:lpstr>
      <vt:lpstr>Microsoft Word 97 - 2004 Document</vt:lpstr>
      <vt:lpstr>PowerPoint Presentation</vt:lpstr>
      <vt:lpstr>Terms of Reference</vt:lpstr>
      <vt:lpstr>Division 4 Officers</vt:lpstr>
      <vt:lpstr>Technical Committees</vt:lpstr>
      <vt:lpstr>Reporters &amp; Liaisons</vt:lpstr>
      <vt:lpstr>TC 4-32: Surface Colours for Traffic Signs</vt:lpstr>
      <vt:lpstr>TC 4-47: Application of LEDs in Transport Signalling and Lighting </vt:lpstr>
      <vt:lpstr>Possible cooperation</vt:lpstr>
      <vt:lpstr>PowerPoint Presentation</vt:lpstr>
    </vt:vector>
  </TitlesOfParts>
  <Company>Austria Presse Agentur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martina.paul</dc:creator>
  <cp:lastModifiedBy/>
  <cp:revision>602</cp:revision>
  <cp:lastPrinted>2012-03-09T10:07:18Z</cp:lastPrinted>
  <dcterms:created xsi:type="dcterms:W3CDTF">2010-11-19T21:55:23Z</dcterms:created>
  <dcterms:modified xsi:type="dcterms:W3CDTF">2013-04-16T08:45:54Z</dcterms:modified>
</cp:coreProperties>
</file>