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 id="2147483840" r:id="rId2"/>
  </p:sldMasterIdLst>
  <p:notesMasterIdLst>
    <p:notesMasterId r:id="rId29"/>
  </p:notesMasterIdLst>
  <p:handoutMasterIdLst>
    <p:handoutMasterId r:id="rId30"/>
  </p:handoutMasterIdLst>
  <p:sldIdLst>
    <p:sldId id="256" r:id="rId3"/>
    <p:sldId id="409" r:id="rId4"/>
    <p:sldId id="449" r:id="rId5"/>
    <p:sldId id="350" r:id="rId6"/>
    <p:sldId id="490" r:id="rId7"/>
    <p:sldId id="502" r:id="rId8"/>
    <p:sldId id="501" r:id="rId9"/>
    <p:sldId id="484" r:id="rId10"/>
    <p:sldId id="485" r:id="rId11"/>
    <p:sldId id="489" r:id="rId12"/>
    <p:sldId id="496" r:id="rId13"/>
    <p:sldId id="509" r:id="rId14"/>
    <p:sldId id="508" r:id="rId15"/>
    <p:sldId id="500" r:id="rId16"/>
    <p:sldId id="499" r:id="rId17"/>
    <p:sldId id="498" r:id="rId18"/>
    <p:sldId id="512" r:id="rId19"/>
    <p:sldId id="511" r:id="rId20"/>
    <p:sldId id="488" r:id="rId21"/>
    <p:sldId id="510" r:id="rId22"/>
    <p:sldId id="493" r:id="rId23"/>
    <p:sldId id="494" r:id="rId24"/>
    <p:sldId id="495" r:id="rId25"/>
    <p:sldId id="506" r:id="rId26"/>
    <p:sldId id="505" r:id="rId27"/>
    <p:sldId id="51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9"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CFF"/>
    <a:srgbClr val="009C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82" autoAdjust="0"/>
    <p:restoredTop sz="98061" autoAdjust="0"/>
  </p:normalViewPr>
  <p:slideViewPr>
    <p:cSldViewPr snapToObjects="1">
      <p:cViewPr>
        <p:scale>
          <a:sx n="92" d="100"/>
          <a:sy n="92" d="100"/>
        </p:scale>
        <p:origin x="-294" y="168"/>
      </p:cViewPr>
      <p:guideLst>
        <p:guide orient="horz" pos="2160"/>
        <p:guide pos="2880"/>
      </p:guideLst>
    </p:cSldViewPr>
  </p:slideViewPr>
  <p:outlineViewPr>
    <p:cViewPr>
      <p:scale>
        <a:sx n="33" d="100"/>
        <a:sy n="33" d="100"/>
      </p:scale>
      <p:origin x="0" y="7896"/>
    </p:cViewPr>
  </p:outlineViewPr>
  <p:notesTextViewPr>
    <p:cViewPr>
      <p:scale>
        <a:sx n="100" d="100"/>
        <a:sy n="100" d="100"/>
      </p:scale>
      <p:origin x="0" y="0"/>
    </p:cViewPr>
  </p:notesTextViewPr>
  <p:sorterViewPr>
    <p:cViewPr>
      <p:scale>
        <a:sx n="66" d="100"/>
        <a:sy n="66" d="100"/>
      </p:scale>
      <p:origin x="0" y="2080"/>
    </p:cViewPr>
  </p:sorterViewPr>
  <p:notesViewPr>
    <p:cSldViewPr>
      <p:cViewPr varScale="1">
        <p:scale>
          <a:sx n="56" d="100"/>
          <a:sy n="56" d="100"/>
        </p:scale>
        <p:origin x="-283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D:\H\PublicRelation\metInfo2009-03%20(SYLAC)\Messungen%202009-08-19%20(Streulicht%20PR650)\Messung%20390nm%20Zusammenfassung.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CH"/>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961360293015671"/>
          <c:y val="2.9971686943619194E-2"/>
          <c:w val="0.81853126677625487"/>
          <c:h val="0.82108628003401019"/>
        </c:manualLayout>
      </c:layout>
      <c:scatterChart>
        <c:scatterStyle val="lineMarker"/>
        <c:varyColors val="0"/>
        <c:ser>
          <c:idx val="0"/>
          <c:order val="0"/>
          <c:spPr>
            <a:ln>
              <a:solidFill>
                <a:srgbClr val="FF0000"/>
              </a:solidFill>
            </a:ln>
          </c:spPr>
          <c:marker>
            <c:symbol val="none"/>
          </c:marker>
          <c:xVal>
            <c:numRef>
              <c:f>'360nm'!$A$4:$A$105</c:f>
              <c:numCache>
                <c:formatCode>General</c:formatCode>
                <c:ptCount val="102"/>
                <c:pt idx="0">
                  <c:v>380</c:v>
                </c:pt>
                <c:pt idx="1">
                  <c:v>384</c:v>
                </c:pt>
                <c:pt idx="2">
                  <c:v>388</c:v>
                </c:pt>
                <c:pt idx="3">
                  <c:v>392</c:v>
                </c:pt>
                <c:pt idx="4">
                  <c:v>396</c:v>
                </c:pt>
                <c:pt idx="5">
                  <c:v>400</c:v>
                </c:pt>
                <c:pt idx="6">
                  <c:v>404</c:v>
                </c:pt>
                <c:pt idx="7">
                  <c:v>408</c:v>
                </c:pt>
                <c:pt idx="8">
                  <c:v>412</c:v>
                </c:pt>
                <c:pt idx="9">
                  <c:v>416</c:v>
                </c:pt>
                <c:pt idx="10">
                  <c:v>420</c:v>
                </c:pt>
                <c:pt idx="11">
                  <c:v>424</c:v>
                </c:pt>
                <c:pt idx="12">
                  <c:v>428</c:v>
                </c:pt>
                <c:pt idx="13">
                  <c:v>432</c:v>
                </c:pt>
                <c:pt idx="14">
                  <c:v>436</c:v>
                </c:pt>
                <c:pt idx="15">
                  <c:v>440</c:v>
                </c:pt>
                <c:pt idx="16">
                  <c:v>444</c:v>
                </c:pt>
                <c:pt idx="17">
                  <c:v>448</c:v>
                </c:pt>
                <c:pt idx="18">
                  <c:v>452</c:v>
                </c:pt>
                <c:pt idx="19">
                  <c:v>456</c:v>
                </c:pt>
                <c:pt idx="20">
                  <c:v>460</c:v>
                </c:pt>
                <c:pt idx="21">
                  <c:v>464</c:v>
                </c:pt>
                <c:pt idx="22">
                  <c:v>468</c:v>
                </c:pt>
                <c:pt idx="23">
                  <c:v>472</c:v>
                </c:pt>
                <c:pt idx="24">
                  <c:v>476</c:v>
                </c:pt>
                <c:pt idx="25">
                  <c:v>480</c:v>
                </c:pt>
                <c:pt idx="26">
                  <c:v>484</c:v>
                </c:pt>
                <c:pt idx="27">
                  <c:v>488</c:v>
                </c:pt>
                <c:pt idx="28">
                  <c:v>492</c:v>
                </c:pt>
                <c:pt idx="29">
                  <c:v>496</c:v>
                </c:pt>
                <c:pt idx="30">
                  <c:v>500</c:v>
                </c:pt>
                <c:pt idx="31">
                  <c:v>504</c:v>
                </c:pt>
                <c:pt idx="32">
                  <c:v>508</c:v>
                </c:pt>
                <c:pt idx="33">
                  <c:v>512</c:v>
                </c:pt>
                <c:pt idx="34">
                  <c:v>516</c:v>
                </c:pt>
                <c:pt idx="35">
                  <c:v>520</c:v>
                </c:pt>
                <c:pt idx="36">
                  <c:v>524</c:v>
                </c:pt>
                <c:pt idx="37">
                  <c:v>528</c:v>
                </c:pt>
                <c:pt idx="38">
                  <c:v>532</c:v>
                </c:pt>
                <c:pt idx="39">
                  <c:v>536</c:v>
                </c:pt>
                <c:pt idx="40">
                  <c:v>540</c:v>
                </c:pt>
                <c:pt idx="41">
                  <c:v>544</c:v>
                </c:pt>
                <c:pt idx="42">
                  <c:v>548</c:v>
                </c:pt>
                <c:pt idx="43">
                  <c:v>552</c:v>
                </c:pt>
                <c:pt idx="44">
                  <c:v>556</c:v>
                </c:pt>
                <c:pt idx="45">
                  <c:v>560</c:v>
                </c:pt>
                <c:pt idx="46">
                  <c:v>564</c:v>
                </c:pt>
                <c:pt idx="47">
                  <c:v>568</c:v>
                </c:pt>
                <c:pt idx="48">
                  <c:v>572</c:v>
                </c:pt>
                <c:pt idx="49">
                  <c:v>576</c:v>
                </c:pt>
                <c:pt idx="50">
                  <c:v>580</c:v>
                </c:pt>
                <c:pt idx="51">
                  <c:v>584</c:v>
                </c:pt>
                <c:pt idx="52">
                  <c:v>588</c:v>
                </c:pt>
                <c:pt idx="53">
                  <c:v>592</c:v>
                </c:pt>
                <c:pt idx="54">
                  <c:v>596</c:v>
                </c:pt>
                <c:pt idx="55">
                  <c:v>600</c:v>
                </c:pt>
                <c:pt idx="56">
                  <c:v>604</c:v>
                </c:pt>
                <c:pt idx="57">
                  <c:v>608</c:v>
                </c:pt>
                <c:pt idx="58">
                  <c:v>612</c:v>
                </c:pt>
                <c:pt idx="59">
                  <c:v>616</c:v>
                </c:pt>
                <c:pt idx="60">
                  <c:v>620</c:v>
                </c:pt>
                <c:pt idx="61">
                  <c:v>624</c:v>
                </c:pt>
                <c:pt idx="62">
                  <c:v>628</c:v>
                </c:pt>
                <c:pt idx="63">
                  <c:v>632</c:v>
                </c:pt>
                <c:pt idx="64">
                  <c:v>636</c:v>
                </c:pt>
                <c:pt idx="65">
                  <c:v>640</c:v>
                </c:pt>
                <c:pt idx="66">
                  <c:v>644</c:v>
                </c:pt>
                <c:pt idx="67">
                  <c:v>648</c:v>
                </c:pt>
                <c:pt idx="68">
                  <c:v>652</c:v>
                </c:pt>
                <c:pt idx="69">
                  <c:v>656</c:v>
                </c:pt>
                <c:pt idx="70">
                  <c:v>660</c:v>
                </c:pt>
                <c:pt idx="71">
                  <c:v>664</c:v>
                </c:pt>
                <c:pt idx="72">
                  <c:v>668</c:v>
                </c:pt>
                <c:pt idx="73">
                  <c:v>672</c:v>
                </c:pt>
                <c:pt idx="74">
                  <c:v>676</c:v>
                </c:pt>
                <c:pt idx="75">
                  <c:v>680</c:v>
                </c:pt>
                <c:pt idx="76">
                  <c:v>684</c:v>
                </c:pt>
                <c:pt idx="77">
                  <c:v>688</c:v>
                </c:pt>
                <c:pt idx="78">
                  <c:v>692</c:v>
                </c:pt>
                <c:pt idx="79">
                  <c:v>696</c:v>
                </c:pt>
                <c:pt idx="80">
                  <c:v>700</c:v>
                </c:pt>
                <c:pt idx="81">
                  <c:v>704</c:v>
                </c:pt>
                <c:pt idx="82">
                  <c:v>708</c:v>
                </c:pt>
                <c:pt idx="83">
                  <c:v>712</c:v>
                </c:pt>
                <c:pt idx="84">
                  <c:v>716</c:v>
                </c:pt>
                <c:pt idx="85">
                  <c:v>720</c:v>
                </c:pt>
                <c:pt idx="86">
                  <c:v>724</c:v>
                </c:pt>
                <c:pt idx="87">
                  <c:v>728</c:v>
                </c:pt>
                <c:pt idx="88">
                  <c:v>732</c:v>
                </c:pt>
                <c:pt idx="89">
                  <c:v>736</c:v>
                </c:pt>
                <c:pt idx="90">
                  <c:v>740</c:v>
                </c:pt>
                <c:pt idx="91">
                  <c:v>744</c:v>
                </c:pt>
                <c:pt idx="92">
                  <c:v>748</c:v>
                </c:pt>
                <c:pt idx="93">
                  <c:v>752</c:v>
                </c:pt>
                <c:pt idx="94">
                  <c:v>756</c:v>
                </c:pt>
                <c:pt idx="95">
                  <c:v>760</c:v>
                </c:pt>
                <c:pt idx="96">
                  <c:v>764</c:v>
                </c:pt>
                <c:pt idx="97">
                  <c:v>768</c:v>
                </c:pt>
                <c:pt idx="98">
                  <c:v>772</c:v>
                </c:pt>
                <c:pt idx="99">
                  <c:v>776</c:v>
                </c:pt>
                <c:pt idx="100">
                  <c:v>780</c:v>
                </c:pt>
              </c:numCache>
            </c:numRef>
          </c:xVal>
          <c:yVal>
            <c:numRef>
              <c:f>'360nm'!$I$4:$I$105</c:f>
              <c:numCache>
                <c:formatCode>0.00E+00</c:formatCode>
                <c:ptCount val="102"/>
                <c:pt idx="0">
                  <c:v>8.9507142857142858E-3</c:v>
                </c:pt>
                <c:pt idx="1">
                  <c:v>5.7109999999999999E-3</c:v>
                </c:pt>
                <c:pt idx="2">
                  <c:v>5.2495714285714281E-3</c:v>
                </c:pt>
                <c:pt idx="3">
                  <c:v>4.0567142857142859E-3</c:v>
                </c:pt>
                <c:pt idx="4">
                  <c:v>2.9741428571428571E-3</c:v>
                </c:pt>
                <c:pt idx="5">
                  <c:v>2.4324285714285715E-3</c:v>
                </c:pt>
                <c:pt idx="6">
                  <c:v>1.9371428571428571E-3</c:v>
                </c:pt>
                <c:pt idx="7">
                  <c:v>1.513285714285714E-3</c:v>
                </c:pt>
                <c:pt idx="8">
                  <c:v>1.2305714285714285E-3</c:v>
                </c:pt>
                <c:pt idx="9">
                  <c:v>9.9434285714285718E-4</c:v>
                </c:pt>
                <c:pt idx="10">
                  <c:v>8.4445714285714285E-4</c:v>
                </c:pt>
                <c:pt idx="11">
                  <c:v>6.8288571428571417E-4</c:v>
                </c:pt>
                <c:pt idx="12">
                  <c:v>5.056857142857142E-4</c:v>
                </c:pt>
                <c:pt idx="13">
                  <c:v>3.8728571428571425E-4</c:v>
                </c:pt>
                <c:pt idx="14">
                  <c:v>3.2402857142857137E-4</c:v>
                </c:pt>
                <c:pt idx="15">
                  <c:v>3.0012857142857144E-4</c:v>
                </c:pt>
                <c:pt idx="16">
                  <c:v>2.8415714285714289E-4</c:v>
                </c:pt>
                <c:pt idx="17">
                  <c:v>2.5938571428571429E-4</c:v>
                </c:pt>
                <c:pt idx="18">
                  <c:v>2.5334285714285711E-4</c:v>
                </c:pt>
                <c:pt idx="19">
                  <c:v>2.353714285714286E-4</c:v>
                </c:pt>
                <c:pt idx="20">
                  <c:v>2.0805714285714285E-4</c:v>
                </c:pt>
                <c:pt idx="21">
                  <c:v>1.9388571428571427E-4</c:v>
                </c:pt>
                <c:pt idx="22">
                  <c:v>1.8788571428571431E-4</c:v>
                </c:pt>
                <c:pt idx="23">
                  <c:v>1.8644285714285714E-4</c:v>
                </c:pt>
                <c:pt idx="24">
                  <c:v>1.8758571428571428E-4</c:v>
                </c:pt>
                <c:pt idx="25">
                  <c:v>1.8768571428571428E-4</c:v>
                </c:pt>
                <c:pt idx="26">
                  <c:v>1.9022857142857145E-4</c:v>
                </c:pt>
                <c:pt idx="27">
                  <c:v>1.8881428571428568E-4</c:v>
                </c:pt>
                <c:pt idx="28">
                  <c:v>1.8931428571428572E-4</c:v>
                </c:pt>
                <c:pt idx="29">
                  <c:v>1.8411428571428571E-4</c:v>
                </c:pt>
                <c:pt idx="30">
                  <c:v>1.818857142857143E-4</c:v>
                </c:pt>
                <c:pt idx="31">
                  <c:v>1.8460000000000001E-4</c:v>
                </c:pt>
                <c:pt idx="32">
                  <c:v>1.676714285714286E-4</c:v>
                </c:pt>
                <c:pt idx="33">
                  <c:v>1.2078571428571429E-4</c:v>
                </c:pt>
                <c:pt idx="34">
                  <c:v>9.6355714285714284E-5</c:v>
                </c:pt>
                <c:pt idx="35">
                  <c:v>9.4127142857142852E-5</c:v>
                </c:pt>
                <c:pt idx="36">
                  <c:v>8.2702857142857148E-5</c:v>
                </c:pt>
                <c:pt idx="37">
                  <c:v>8.2860000000000003E-5</c:v>
                </c:pt>
                <c:pt idx="38">
                  <c:v>8.3651428571428565E-5</c:v>
                </c:pt>
                <c:pt idx="39">
                  <c:v>7.4828571428571422E-5</c:v>
                </c:pt>
                <c:pt idx="40">
                  <c:v>6.4074285714285723E-5</c:v>
                </c:pt>
                <c:pt idx="41">
                  <c:v>6.8398571428571417E-5</c:v>
                </c:pt>
                <c:pt idx="42">
                  <c:v>6.9271428571428571E-5</c:v>
                </c:pt>
                <c:pt idx="43">
                  <c:v>6.1411428571428575E-5</c:v>
                </c:pt>
                <c:pt idx="44">
                  <c:v>6.1855714285714286E-5</c:v>
                </c:pt>
                <c:pt idx="45">
                  <c:v>7.077428571428571E-5</c:v>
                </c:pt>
                <c:pt idx="46">
                  <c:v>6.0340000000000002E-5</c:v>
                </c:pt>
                <c:pt idx="47">
                  <c:v>6.2251428571428574E-5</c:v>
                </c:pt>
                <c:pt idx="48">
                  <c:v>6.7048571428571425E-5</c:v>
                </c:pt>
                <c:pt idx="49">
                  <c:v>6.581999999999999E-5</c:v>
                </c:pt>
                <c:pt idx="50">
                  <c:v>7.0591428571428579E-5</c:v>
                </c:pt>
                <c:pt idx="51">
                  <c:v>7.7501428571428565E-5</c:v>
                </c:pt>
                <c:pt idx="52">
                  <c:v>8.9825714285714291E-5</c:v>
                </c:pt>
                <c:pt idx="53">
                  <c:v>8.4197142857142857E-5</c:v>
                </c:pt>
                <c:pt idx="54">
                  <c:v>8.3304285714285727E-5</c:v>
                </c:pt>
                <c:pt idx="55">
                  <c:v>7.2654285714285712E-5</c:v>
                </c:pt>
                <c:pt idx="56">
                  <c:v>6.6765714285714278E-5</c:v>
                </c:pt>
                <c:pt idx="57">
                  <c:v>4.8467142857142852E-5</c:v>
                </c:pt>
                <c:pt idx="58">
                  <c:v>5.398428571428571E-5</c:v>
                </c:pt>
                <c:pt idx="59">
                  <c:v>5.4667142857142867E-5</c:v>
                </c:pt>
                <c:pt idx="60">
                  <c:v>4.0554285714285718E-5</c:v>
                </c:pt>
                <c:pt idx="61">
                  <c:v>3.9440000000000002E-5</c:v>
                </c:pt>
                <c:pt idx="62">
                  <c:v>4.6152857142857147E-5</c:v>
                </c:pt>
                <c:pt idx="63">
                  <c:v>4.4738571428571424E-5</c:v>
                </c:pt>
                <c:pt idx="64">
                  <c:v>4.2297142857142848E-5</c:v>
                </c:pt>
                <c:pt idx="65">
                  <c:v>4.8072857142857142E-5</c:v>
                </c:pt>
                <c:pt idx="66">
                  <c:v>5.2468571428571433E-5</c:v>
                </c:pt>
                <c:pt idx="67">
                  <c:v>5.4005714285714285E-5</c:v>
                </c:pt>
                <c:pt idx="68">
                  <c:v>5.5512857142857139E-5</c:v>
                </c:pt>
                <c:pt idx="69">
                  <c:v>6.3525714285714288E-5</c:v>
                </c:pt>
                <c:pt idx="70">
                  <c:v>6.3202857142857135E-5</c:v>
                </c:pt>
                <c:pt idx="71">
                  <c:v>7.3499999999999998E-5</c:v>
                </c:pt>
                <c:pt idx="72">
                  <c:v>6.4794285714285716E-5</c:v>
                </c:pt>
                <c:pt idx="73">
                  <c:v>7.3029999999999997E-5</c:v>
                </c:pt>
                <c:pt idx="74">
                  <c:v>7.1884285714285704E-5</c:v>
                </c:pt>
                <c:pt idx="75">
                  <c:v>6.923E-5</c:v>
                </c:pt>
                <c:pt idx="76">
                  <c:v>8.5350000000000001E-5</c:v>
                </c:pt>
                <c:pt idx="77">
                  <c:v>8.899285714285713E-5</c:v>
                </c:pt>
                <c:pt idx="78">
                  <c:v>8.2454285714285707E-5</c:v>
                </c:pt>
                <c:pt idx="79">
                  <c:v>9.0291428571428583E-5</c:v>
                </c:pt>
                <c:pt idx="80">
                  <c:v>1.0578142857142857E-4</c:v>
                </c:pt>
                <c:pt idx="81">
                  <c:v>1.2765714285714282E-4</c:v>
                </c:pt>
                <c:pt idx="82">
                  <c:v>2.8591428571428569E-4</c:v>
                </c:pt>
                <c:pt idx="83">
                  <c:v>3.9732857142857139E-3</c:v>
                </c:pt>
                <c:pt idx="84">
                  <c:v>5.2891428571428575E-2</c:v>
                </c:pt>
                <c:pt idx="85">
                  <c:v>0.12948571428571429</c:v>
                </c:pt>
                <c:pt idx="86">
                  <c:v>8.3180000000000004E-2</c:v>
                </c:pt>
                <c:pt idx="87">
                  <c:v>1.3264285714285713E-2</c:v>
                </c:pt>
                <c:pt idx="88">
                  <c:v>5.5264285714285712E-4</c:v>
                </c:pt>
                <c:pt idx="89">
                  <c:v>4.0512857142857144E-4</c:v>
                </c:pt>
                <c:pt idx="90">
                  <c:v>5.5412857142857143E-4</c:v>
                </c:pt>
                <c:pt idx="91">
                  <c:v>6.468714285714286E-4</c:v>
                </c:pt>
                <c:pt idx="92">
                  <c:v>6.8540000000000007E-4</c:v>
                </c:pt>
                <c:pt idx="93">
                  <c:v>7.4782857142857153E-4</c:v>
                </c:pt>
                <c:pt idx="94">
                  <c:v>7.0028571428571416E-4</c:v>
                </c:pt>
                <c:pt idx="95">
                  <c:v>7.4121428571428569E-4</c:v>
                </c:pt>
                <c:pt idx="96">
                  <c:v>6.4262857142857147E-4</c:v>
                </c:pt>
                <c:pt idx="97">
                  <c:v>5.2371428571428567E-4</c:v>
                </c:pt>
                <c:pt idx="98">
                  <c:v>5.1302857142857135E-4</c:v>
                </c:pt>
                <c:pt idx="99">
                  <c:v>4.7135714285714283E-4</c:v>
                </c:pt>
                <c:pt idx="100">
                  <c:v>4.6059999999999992E-4</c:v>
                </c:pt>
              </c:numCache>
            </c:numRef>
          </c:yVal>
          <c:smooth val="0"/>
        </c:ser>
        <c:ser>
          <c:idx val="1"/>
          <c:order val="1"/>
          <c:marker>
            <c:symbol val="none"/>
          </c:marker>
          <c:xVal>
            <c:numRef>
              <c:f>'360nm'!$T$4:$T$5</c:f>
              <c:numCache>
                <c:formatCode>General</c:formatCode>
                <c:ptCount val="2"/>
                <c:pt idx="0">
                  <c:v>360</c:v>
                </c:pt>
                <c:pt idx="1">
                  <c:v>360</c:v>
                </c:pt>
              </c:numCache>
            </c:numRef>
          </c:xVal>
          <c:yVal>
            <c:numRef>
              <c:f>'360nm'!$U$4:$U$5</c:f>
              <c:numCache>
                <c:formatCode>General</c:formatCode>
                <c:ptCount val="2"/>
                <c:pt idx="0" formatCode="0.00E+00">
                  <c:v>2.0000000000000002E-5</c:v>
                </c:pt>
                <c:pt idx="1">
                  <c:v>0.5</c:v>
                </c:pt>
              </c:numCache>
            </c:numRef>
          </c:yVal>
          <c:smooth val="0"/>
        </c:ser>
        <c:dLbls>
          <c:showLegendKey val="0"/>
          <c:showVal val="0"/>
          <c:showCatName val="0"/>
          <c:showSerName val="0"/>
          <c:showPercent val="0"/>
          <c:showBubbleSize val="0"/>
        </c:dLbls>
        <c:axId val="128764160"/>
        <c:axId val="170271104"/>
      </c:scatterChart>
      <c:valAx>
        <c:axId val="128764160"/>
        <c:scaling>
          <c:orientation val="minMax"/>
          <c:max val="800"/>
          <c:min val="350"/>
        </c:scaling>
        <c:delete val="0"/>
        <c:axPos val="b"/>
        <c:title>
          <c:tx>
            <c:rich>
              <a:bodyPr/>
              <a:lstStyle/>
              <a:p>
                <a:pPr>
                  <a:defRPr/>
                </a:pPr>
                <a:r>
                  <a:rPr lang="en-US"/>
                  <a:t>Wellenlänge / nm</a:t>
                </a:r>
              </a:p>
            </c:rich>
          </c:tx>
          <c:layout/>
          <c:overlay val="0"/>
        </c:title>
        <c:numFmt formatCode="General" sourceLinked="1"/>
        <c:majorTickMark val="out"/>
        <c:minorTickMark val="none"/>
        <c:tickLblPos val="nextTo"/>
        <c:txPr>
          <a:bodyPr rot="0" vert="horz"/>
          <a:lstStyle/>
          <a:p>
            <a:pPr>
              <a:defRPr/>
            </a:pPr>
            <a:endParaRPr lang="de-DE"/>
          </a:p>
        </c:txPr>
        <c:crossAx val="170271104"/>
        <c:crossesAt val="1.0000000000000001E-5"/>
        <c:crossBetween val="midCat"/>
      </c:valAx>
      <c:valAx>
        <c:axId val="170271104"/>
        <c:scaling>
          <c:logBase val="10"/>
          <c:orientation val="minMax"/>
        </c:scaling>
        <c:delete val="0"/>
        <c:axPos val="l"/>
        <c:majorGridlines/>
        <c:title>
          <c:tx>
            <c:rich>
              <a:bodyPr rot="-5400000" vert="horz"/>
              <a:lstStyle/>
              <a:p>
                <a:pPr>
                  <a:defRPr/>
                </a:pPr>
                <a:r>
                  <a:rPr lang="en-US"/>
                  <a:t>Spectral distribution</a:t>
                </a:r>
              </a:p>
            </c:rich>
          </c:tx>
          <c:layout/>
          <c:overlay val="0"/>
        </c:title>
        <c:numFmt formatCode="0.E+00" sourceLinked="0"/>
        <c:majorTickMark val="out"/>
        <c:minorTickMark val="none"/>
        <c:tickLblPos val="nextTo"/>
        <c:crossAx val="128764160"/>
        <c:crosses val="autoZero"/>
        <c:crossBetween val="midCat"/>
      </c:valAx>
      <c:spPr>
        <a:solidFill>
          <a:sysClr val="window" lastClr="FFFFFF"/>
        </a:solidFill>
      </c:spPr>
    </c:plotArea>
    <c:plotVisOnly val="1"/>
    <c:dispBlanksAs val="gap"/>
    <c:showDLblsOverMax val="0"/>
  </c:chart>
  <c:spPr>
    <a:solidFill>
      <a:sysClr val="window" lastClr="FFFFFF"/>
    </a:solidFill>
  </c:spPr>
  <c:txPr>
    <a:bodyPr/>
    <a:lstStyle/>
    <a:p>
      <a:pPr>
        <a:defRPr sz="1200">
          <a:latin typeface="Arial" pitchFamily="34" charset="0"/>
          <a:cs typeface="Arial" pitchFamily="34" charset="0"/>
        </a:defRPr>
      </a:pPr>
      <a:endParaRPr lang="de-DE"/>
    </a:p>
  </c:txPr>
  <c:externalData r:id="rId2">
    <c:autoUpdate val="0"/>
  </c:externalData>
  <c:userShapes r:id="rId3"/>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BB6A23-A746-4C22-9AF1-323BA04095B4}" type="doc">
      <dgm:prSet loTypeId="urn:microsoft.com/office/officeart/2005/8/layout/radial4" loCatId="relationship" qsTypeId="urn:microsoft.com/office/officeart/2005/8/quickstyle/simple3" qsCatId="simple" csTypeId="urn:microsoft.com/office/officeart/2005/8/colors/colorful1" csCatId="colorful" phldr="1"/>
      <dgm:spPr/>
      <dgm:t>
        <a:bodyPr/>
        <a:lstStyle/>
        <a:p>
          <a:endParaRPr lang="en-GB"/>
        </a:p>
      </dgm:t>
    </dgm:pt>
    <dgm:pt modelId="{CA80DF31-D017-459F-B3FD-4688DB9CA92E}">
      <dgm:prSet phldrT="[Text]"/>
      <dgm:spPr/>
      <dgm:t>
        <a:bodyPr/>
        <a:lstStyle/>
        <a:p>
          <a:r>
            <a:rPr lang="de-DE" b="1" dirty="0" smtClean="0">
              <a:solidFill>
                <a:schemeClr val="tx2">
                  <a:lumMod val="25000"/>
                </a:schemeClr>
              </a:solidFill>
            </a:rPr>
            <a:t>CIE</a:t>
          </a:r>
          <a:endParaRPr lang="en-GB" b="1" dirty="0">
            <a:solidFill>
              <a:schemeClr val="tx2">
                <a:lumMod val="25000"/>
              </a:schemeClr>
            </a:solidFill>
          </a:endParaRPr>
        </a:p>
      </dgm:t>
    </dgm:pt>
    <dgm:pt modelId="{DF146ECD-AEFE-4781-ABDE-DD36B4CF6EA7}" type="parTrans" cxnId="{2B3575F1-FE91-41E3-8BC6-A4A04DCA7D2B}">
      <dgm:prSet/>
      <dgm:spPr/>
      <dgm:t>
        <a:bodyPr/>
        <a:lstStyle/>
        <a:p>
          <a:endParaRPr lang="en-GB"/>
        </a:p>
      </dgm:t>
    </dgm:pt>
    <dgm:pt modelId="{8AD9C47C-C0BF-4D54-8273-13A8249D838B}" type="sibTrans" cxnId="{2B3575F1-FE91-41E3-8BC6-A4A04DCA7D2B}">
      <dgm:prSet/>
      <dgm:spPr/>
      <dgm:t>
        <a:bodyPr/>
        <a:lstStyle/>
        <a:p>
          <a:endParaRPr lang="en-GB"/>
        </a:p>
      </dgm:t>
    </dgm:pt>
    <dgm:pt modelId="{AE3F37F8-3DEE-4070-A86C-E87D9B100F7C}">
      <dgm:prSet phldrT="[Text]" custT="1"/>
      <dgm:spPr/>
      <dgm:t>
        <a:bodyPr/>
        <a:lstStyle/>
        <a:p>
          <a:r>
            <a:rPr lang="de-DE" sz="1800" baseline="0" dirty="0" err="1" smtClean="0">
              <a:latin typeface="Verdana" pitchFamily="34" charset="0"/>
            </a:rPr>
            <a:t>Industry</a:t>
          </a:r>
          <a:endParaRPr lang="en-GB" sz="1800" baseline="0" dirty="0">
            <a:latin typeface="Verdana" pitchFamily="34" charset="0"/>
          </a:endParaRPr>
        </a:p>
      </dgm:t>
    </dgm:pt>
    <dgm:pt modelId="{AD1ECAE2-919C-4238-9929-F9A71B2CBE67}" type="parTrans" cxnId="{A85FA7B8-68D1-4FF3-901E-EE87D9BB5069}">
      <dgm:prSet/>
      <dgm:spPr/>
      <dgm:t>
        <a:bodyPr/>
        <a:lstStyle/>
        <a:p>
          <a:endParaRPr lang="en-GB"/>
        </a:p>
      </dgm:t>
    </dgm:pt>
    <dgm:pt modelId="{FB5FF80A-DE4D-48BE-BFDC-E4BDDCC8387E}" type="sibTrans" cxnId="{A85FA7B8-68D1-4FF3-901E-EE87D9BB5069}">
      <dgm:prSet/>
      <dgm:spPr/>
      <dgm:t>
        <a:bodyPr/>
        <a:lstStyle/>
        <a:p>
          <a:endParaRPr lang="en-GB"/>
        </a:p>
      </dgm:t>
    </dgm:pt>
    <dgm:pt modelId="{684E733F-5520-4B51-A524-6A8D35146954}">
      <dgm:prSet phldrT="[Text]" custT="1"/>
      <dgm:spPr/>
      <dgm:t>
        <a:bodyPr/>
        <a:lstStyle/>
        <a:p>
          <a:r>
            <a:rPr lang="de-DE" sz="1800" baseline="0" dirty="0" err="1" smtClean="0">
              <a:latin typeface="Verdana" pitchFamily="34" charset="0"/>
            </a:rPr>
            <a:t>Lighting</a:t>
          </a:r>
          <a:r>
            <a:rPr lang="de-DE" sz="1800" baseline="0" dirty="0" smtClean="0">
              <a:latin typeface="Verdana" pitchFamily="34" charset="0"/>
            </a:rPr>
            <a:t> Designers</a:t>
          </a:r>
          <a:endParaRPr lang="en-GB" sz="1800" baseline="0" dirty="0">
            <a:latin typeface="Verdana" pitchFamily="34" charset="0"/>
          </a:endParaRPr>
        </a:p>
      </dgm:t>
    </dgm:pt>
    <dgm:pt modelId="{4178216E-5718-49B6-8B18-0274F442AD25}" type="parTrans" cxnId="{F0761B51-B96F-4125-945A-5342912923A0}">
      <dgm:prSet/>
      <dgm:spPr/>
      <dgm:t>
        <a:bodyPr/>
        <a:lstStyle/>
        <a:p>
          <a:endParaRPr lang="en-GB"/>
        </a:p>
      </dgm:t>
    </dgm:pt>
    <dgm:pt modelId="{2A8F0D86-5A36-4F1D-AFC5-64587B34AE2C}" type="sibTrans" cxnId="{F0761B51-B96F-4125-945A-5342912923A0}">
      <dgm:prSet/>
      <dgm:spPr/>
      <dgm:t>
        <a:bodyPr/>
        <a:lstStyle/>
        <a:p>
          <a:endParaRPr lang="en-GB"/>
        </a:p>
      </dgm:t>
    </dgm:pt>
    <dgm:pt modelId="{5C7AEE83-11FC-4A18-9415-805BF832ADE8}">
      <dgm:prSet phldrT="[Text]" custT="1"/>
      <dgm:spPr/>
      <dgm:t>
        <a:bodyPr/>
        <a:lstStyle/>
        <a:p>
          <a:r>
            <a:rPr lang="de-DE" sz="1800" baseline="0" smtClean="0">
              <a:latin typeface="Verdana" pitchFamily="34" charset="0"/>
            </a:rPr>
            <a:t>Metrology Institutions</a:t>
          </a:r>
          <a:endParaRPr lang="en-GB" sz="1800" baseline="0" dirty="0">
            <a:latin typeface="Verdana" pitchFamily="34" charset="0"/>
          </a:endParaRPr>
        </a:p>
      </dgm:t>
    </dgm:pt>
    <dgm:pt modelId="{260DF0E6-A22E-43D8-9A97-6AC146B9E7F3}" type="parTrans" cxnId="{8E273D87-298B-4102-BC70-7DD81BCAEADC}">
      <dgm:prSet/>
      <dgm:spPr/>
      <dgm:t>
        <a:bodyPr/>
        <a:lstStyle/>
        <a:p>
          <a:endParaRPr lang="en-GB"/>
        </a:p>
      </dgm:t>
    </dgm:pt>
    <dgm:pt modelId="{3DA816C4-F8A1-4490-894C-6BB66E1B9A87}" type="sibTrans" cxnId="{8E273D87-298B-4102-BC70-7DD81BCAEADC}">
      <dgm:prSet/>
      <dgm:spPr/>
      <dgm:t>
        <a:bodyPr/>
        <a:lstStyle/>
        <a:p>
          <a:endParaRPr lang="en-GB"/>
        </a:p>
      </dgm:t>
    </dgm:pt>
    <dgm:pt modelId="{391C3587-3D7E-45CF-B0D9-BF2AABE2F844}">
      <dgm:prSet phldrT="[Text]" custT="1"/>
      <dgm:spPr/>
      <dgm:t>
        <a:bodyPr/>
        <a:lstStyle/>
        <a:p>
          <a:r>
            <a:rPr lang="de-DE" sz="1800" baseline="0" dirty="0" smtClean="0">
              <a:latin typeface="Verdana" pitchFamily="34" charset="0"/>
            </a:rPr>
            <a:t>Standards </a:t>
          </a:r>
          <a:r>
            <a:rPr lang="de-DE" sz="1800" baseline="0" dirty="0" err="1" smtClean="0">
              <a:latin typeface="Verdana" pitchFamily="34" charset="0"/>
            </a:rPr>
            <a:t>Organizations</a:t>
          </a:r>
          <a:endParaRPr lang="en-GB" sz="1800" baseline="0" dirty="0">
            <a:latin typeface="Verdana" pitchFamily="34" charset="0"/>
          </a:endParaRPr>
        </a:p>
      </dgm:t>
    </dgm:pt>
    <dgm:pt modelId="{A46A7ED7-55EC-410E-8400-3ED5B97107FB}" type="parTrans" cxnId="{78FF02C9-6C14-4EF2-9B74-DD83B210E924}">
      <dgm:prSet/>
      <dgm:spPr/>
      <dgm:t>
        <a:bodyPr/>
        <a:lstStyle/>
        <a:p>
          <a:endParaRPr lang="en-GB"/>
        </a:p>
      </dgm:t>
    </dgm:pt>
    <dgm:pt modelId="{177FCA25-2AB3-4202-8D89-698015402FE3}" type="sibTrans" cxnId="{78FF02C9-6C14-4EF2-9B74-DD83B210E924}">
      <dgm:prSet/>
      <dgm:spPr/>
      <dgm:t>
        <a:bodyPr/>
        <a:lstStyle/>
        <a:p>
          <a:endParaRPr lang="en-GB"/>
        </a:p>
      </dgm:t>
    </dgm:pt>
    <dgm:pt modelId="{0293AC63-32E8-443A-BDCE-EBAC530A7995}">
      <dgm:prSet phldrT="[Text]" custT="1"/>
      <dgm:spPr/>
      <dgm:t>
        <a:bodyPr/>
        <a:lstStyle/>
        <a:p>
          <a:endParaRPr lang="de-DE" sz="1800" baseline="0" dirty="0" smtClean="0">
            <a:latin typeface="Verdana" pitchFamily="34" charset="0"/>
          </a:endParaRPr>
        </a:p>
        <a:p>
          <a:r>
            <a:rPr lang="de-DE" sz="1800" baseline="0" dirty="0" smtClean="0">
              <a:latin typeface="Verdana" pitchFamily="34" charset="0"/>
            </a:rPr>
            <a:t>International </a:t>
          </a:r>
          <a:r>
            <a:rPr lang="de-DE" sz="1800" baseline="0" dirty="0" err="1" smtClean="0">
              <a:latin typeface="Verdana" pitchFamily="34" charset="0"/>
            </a:rPr>
            <a:t>Organizations</a:t>
          </a:r>
          <a:endParaRPr lang="de-DE" sz="1800" baseline="0" dirty="0" smtClean="0">
            <a:latin typeface="Verdana" pitchFamily="34" charset="0"/>
          </a:endParaRPr>
        </a:p>
        <a:p>
          <a:endParaRPr lang="en-GB" sz="1800" dirty="0"/>
        </a:p>
      </dgm:t>
    </dgm:pt>
    <dgm:pt modelId="{590C1332-344B-46A2-966D-AA1A729A0A30}" type="parTrans" cxnId="{6993F8E7-F57A-4423-961A-ABFA6D0DAF3A}">
      <dgm:prSet/>
      <dgm:spPr/>
      <dgm:t>
        <a:bodyPr/>
        <a:lstStyle/>
        <a:p>
          <a:endParaRPr lang="en-GB"/>
        </a:p>
      </dgm:t>
    </dgm:pt>
    <dgm:pt modelId="{3362ADAD-E666-4F5A-A651-1A3A7A6E0D1E}" type="sibTrans" cxnId="{6993F8E7-F57A-4423-961A-ABFA6D0DAF3A}">
      <dgm:prSet/>
      <dgm:spPr/>
      <dgm:t>
        <a:bodyPr/>
        <a:lstStyle/>
        <a:p>
          <a:endParaRPr lang="en-GB"/>
        </a:p>
      </dgm:t>
    </dgm:pt>
    <dgm:pt modelId="{6A5E1EE8-6E13-814F-AB40-A3B9A12B71F3}">
      <dgm:prSet phldrT="[Text]" custT="1"/>
      <dgm:spPr/>
      <dgm:t>
        <a:bodyPr/>
        <a:lstStyle/>
        <a:p>
          <a:r>
            <a:rPr lang="de-DE" sz="1800" baseline="0" dirty="0" err="1" smtClean="0">
              <a:latin typeface="Verdana" pitchFamily="34" charset="0"/>
            </a:rPr>
            <a:t>Academia</a:t>
          </a:r>
          <a:endParaRPr lang="en-GB" sz="1800" baseline="0" dirty="0">
            <a:latin typeface="Verdana" pitchFamily="34" charset="0"/>
          </a:endParaRPr>
        </a:p>
      </dgm:t>
    </dgm:pt>
    <dgm:pt modelId="{5183B7B5-77C1-B14D-AF04-95998313B0FB}" type="parTrans" cxnId="{ECC5FA22-5D3D-3548-B669-FDF51C571A5A}">
      <dgm:prSet/>
      <dgm:spPr/>
      <dgm:t>
        <a:bodyPr/>
        <a:lstStyle/>
        <a:p>
          <a:endParaRPr lang="en-US"/>
        </a:p>
      </dgm:t>
    </dgm:pt>
    <dgm:pt modelId="{FFED3D1E-156B-644F-B1C0-19C7A560C84D}" type="sibTrans" cxnId="{ECC5FA22-5D3D-3548-B669-FDF51C571A5A}">
      <dgm:prSet/>
      <dgm:spPr/>
      <dgm:t>
        <a:bodyPr/>
        <a:lstStyle/>
        <a:p>
          <a:endParaRPr lang="en-US"/>
        </a:p>
      </dgm:t>
    </dgm:pt>
    <dgm:pt modelId="{F9F752EE-3D88-4535-A687-013C6680BC72}" type="pres">
      <dgm:prSet presAssocID="{47BB6A23-A746-4C22-9AF1-323BA04095B4}" presName="cycle" presStyleCnt="0">
        <dgm:presLayoutVars>
          <dgm:chMax val="1"/>
          <dgm:dir/>
          <dgm:animLvl val="ctr"/>
          <dgm:resizeHandles val="exact"/>
        </dgm:presLayoutVars>
      </dgm:prSet>
      <dgm:spPr/>
      <dgm:t>
        <a:bodyPr/>
        <a:lstStyle/>
        <a:p>
          <a:endParaRPr lang="en-GB"/>
        </a:p>
      </dgm:t>
    </dgm:pt>
    <dgm:pt modelId="{AC33465D-149B-4D8A-A598-685F73CBFADF}" type="pres">
      <dgm:prSet presAssocID="{CA80DF31-D017-459F-B3FD-4688DB9CA92E}" presName="centerShape" presStyleLbl="node0" presStyleIdx="0" presStyleCnt="1" custScaleX="87360" custScaleY="49082"/>
      <dgm:spPr/>
      <dgm:t>
        <a:bodyPr/>
        <a:lstStyle/>
        <a:p>
          <a:endParaRPr lang="en-GB"/>
        </a:p>
      </dgm:t>
    </dgm:pt>
    <dgm:pt modelId="{B8E51978-AFB4-4241-84ED-5C4599521435}" type="pres">
      <dgm:prSet presAssocID="{5183B7B5-77C1-B14D-AF04-95998313B0FB}" presName="parTrans" presStyleLbl="bgSibTrans2D1" presStyleIdx="0" presStyleCnt="6" custLinFactNeighborX="5726" custLinFactNeighborY="-1057"/>
      <dgm:spPr/>
      <dgm:t>
        <a:bodyPr/>
        <a:lstStyle/>
        <a:p>
          <a:endParaRPr lang="en-US"/>
        </a:p>
      </dgm:t>
    </dgm:pt>
    <dgm:pt modelId="{DE128ADF-A151-1B45-840E-E7F1DEC39706}" type="pres">
      <dgm:prSet presAssocID="{6A5E1EE8-6E13-814F-AB40-A3B9A12B71F3}" presName="node" presStyleLbl="node1" presStyleIdx="0" presStyleCnt="6" custScaleX="152909" custScaleY="45837" custRadScaleRad="87291" custRadScaleInc="1491">
        <dgm:presLayoutVars>
          <dgm:bulletEnabled val="1"/>
        </dgm:presLayoutVars>
      </dgm:prSet>
      <dgm:spPr/>
      <dgm:t>
        <a:bodyPr/>
        <a:lstStyle/>
        <a:p>
          <a:endParaRPr lang="en-US"/>
        </a:p>
      </dgm:t>
    </dgm:pt>
    <dgm:pt modelId="{8BCFD1FE-D2D1-432D-9E64-356E3706B21B}" type="pres">
      <dgm:prSet presAssocID="{AD1ECAE2-919C-4238-9929-F9A71B2CBE67}" presName="parTrans" presStyleLbl="bgSibTrans2D1" presStyleIdx="1" presStyleCnt="6"/>
      <dgm:spPr/>
      <dgm:t>
        <a:bodyPr/>
        <a:lstStyle/>
        <a:p>
          <a:endParaRPr lang="en-GB"/>
        </a:p>
      </dgm:t>
    </dgm:pt>
    <dgm:pt modelId="{4B888CBE-459D-4894-BAE2-74A715BA81EA}" type="pres">
      <dgm:prSet presAssocID="{AE3F37F8-3DEE-4070-A86C-E87D9B100F7C}" presName="node" presStyleLbl="node1" presStyleIdx="1" presStyleCnt="6" custScaleX="154313" custScaleY="43848" custRadScaleRad="91187">
        <dgm:presLayoutVars>
          <dgm:bulletEnabled val="1"/>
        </dgm:presLayoutVars>
      </dgm:prSet>
      <dgm:spPr/>
      <dgm:t>
        <a:bodyPr/>
        <a:lstStyle/>
        <a:p>
          <a:endParaRPr lang="en-GB"/>
        </a:p>
      </dgm:t>
    </dgm:pt>
    <dgm:pt modelId="{313ABB8F-AA50-4E75-BD27-631EC9BFB11F}" type="pres">
      <dgm:prSet presAssocID="{4178216E-5718-49B6-8B18-0274F442AD25}" presName="parTrans" presStyleLbl="bgSibTrans2D1" presStyleIdx="2" presStyleCnt="6"/>
      <dgm:spPr/>
      <dgm:t>
        <a:bodyPr/>
        <a:lstStyle/>
        <a:p>
          <a:endParaRPr lang="en-GB"/>
        </a:p>
      </dgm:t>
    </dgm:pt>
    <dgm:pt modelId="{F6FE3598-995D-4DA6-BF28-FB71A1A6CF66}" type="pres">
      <dgm:prSet presAssocID="{684E733F-5520-4B51-A524-6A8D35146954}" presName="node" presStyleLbl="node1" presStyleIdx="2" presStyleCnt="6" custScaleX="181015" custScaleY="44925">
        <dgm:presLayoutVars>
          <dgm:bulletEnabled val="1"/>
        </dgm:presLayoutVars>
      </dgm:prSet>
      <dgm:spPr/>
      <dgm:t>
        <a:bodyPr/>
        <a:lstStyle/>
        <a:p>
          <a:endParaRPr lang="en-GB"/>
        </a:p>
      </dgm:t>
    </dgm:pt>
    <dgm:pt modelId="{7FA7EBB2-1EFA-453B-BC81-741BE3164D16}" type="pres">
      <dgm:prSet presAssocID="{260DF0E6-A22E-43D8-9A97-6AC146B9E7F3}" presName="parTrans" presStyleLbl="bgSibTrans2D1" presStyleIdx="3" presStyleCnt="6"/>
      <dgm:spPr/>
      <dgm:t>
        <a:bodyPr/>
        <a:lstStyle/>
        <a:p>
          <a:endParaRPr lang="en-GB"/>
        </a:p>
      </dgm:t>
    </dgm:pt>
    <dgm:pt modelId="{85D4F757-F3D8-4573-888A-180052680C1E}" type="pres">
      <dgm:prSet presAssocID="{5C7AEE83-11FC-4A18-9415-805BF832ADE8}" presName="node" presStyleLbl="node1" presStyleIdx="3" presStyleCnt="6" custScaleX="180695" custScaleY="53254" custRadScaleRad="110851" custRadScaleInc="44621">
        <dgm:presLayoutVars>
          <dgm:bulletEnabled val="1"/>
        </dgm:presLayoutVars>
      </dgm:prSet>
      <dgm:spPr/>
      <dgm:t>
        <a:bodyPr/>
        <a:lstStyle/>
        <a:p>
          <a:endParaRPr lang="en-GB"/>
        </a:p>
      </dgm:t>
    </dgm:pt>
    <dgm:pt modelId="{9D2CDCBC-28B2-44B9-B51B-CD7A6EFD4D39}" type="pres">
      <dgm:prSet presAssocID="{A46A7ED7-55EC-410E-8400-3ED5B97107FB}" presName="parTrans" presStyleLbl="bgSibTrans2D1" presStyleIdx="4" presStyleCnt="6"/>
      <dgm:spPr/>
      <dgm:t>
        <a:bodyPr/>
        <a:lstStyle/>
        <a:p>
          <a:endParaRPr lang="en-GB"/>
        </a:p>
      </dgm:t>
    </dgm:pt>
    <dgm:pt modelId="{CD1BD7D8-DDA5-4E01-A17C-63A8E181A8CE}" type="pres">
      <dgm:prSet presAssocID="{391C3587-3D7E-45CF-B0D9-BF2AABE2F844}" presName="node" presStyleLbl="node1" presStyleIdx="4" presStyleCnt="6" custScaleX="176981" custScaleY="67303" custRadScaleRad="97769" custRadScaleInc="37658">
        <dgm:presLayoutVars>
          <dgm:bulletEnabled val="1"/>
        </dgm:presLayoutVars>
      </dgm:prSet>
      <dgm:spPr/>
      <dgm:t>
        <a:bodyPr/>
        <a:lstStyle/>
        <a:p>
          <a:endParaRPr lang="en-GB"/>
        </a:p>
      </dgm:t>
    </dgm:pt>
    <dgm:pt modelId="{9EBFFC42-6985-4754-8C36-9CB4AACE45CF}" type="pres">
      <dgm:prSet presAssocID="{590C1332-344B-46A2-966D-AA1A729A0A30}" presName="parTrans" presStyleLbl="bgSibTrans2D1" presStyleIdx="5" presStyleCnt="6" custScaleX="81876" custLinFactNeighborX="-14610" custLinFactNeighborY="14763"/>
      <dgm:spPr/>
      <dgm:t>
        <a:bodyPr/>
        <a:lstStyle/>
        <a:p>
          <a:endParaRPr lang="en-GB"/>
        </a:p>
      </dgm:t>
    </dgm:pt>
    <dgm:pt modelId="{459C125B-439A-4D8F-9978-24A0D66F687F}" type="pres">
      <dgm:prSet presAssocID="{0293AC63-32E8-443A-BDCE-EBAC530A7995}" presName="node" presStyleLbl="node1" presStyleIdx="5" presStyleCnt="6" custScaleX="124444" custScaleY="53592" custRadScaleRad="83708" custRadScaleInc="7072">
        <dgm:presLayoutVars>
          <dgm:bulletEnabled val="1"/>
        </dgm:presLayoutVars>
      </dgm:prSet>
      <dgm:spPr/>
      <dgm:t>
        <a:bodyPr/>
        <a:lstStyle/>
        <a:p>
          <a:endParaRPr lang="en-GB"/>
        </a:p>
      </dgm:t>
    </dgm:pt>
  </dgm:ptLst>
  <dgm:cxnLst>
    <dgm:cxn modelId="{320B3BDB-5B76-E64B-97FB-97FE501FF3EC}" type="presOf" srcId="{5183B7B5-77C1-B14D-AF04-95998313B0FB}" destId="{B8E51978-AFB4-4241-84ED-5C4599521435}" srcOrd="0" destOrd="0" presId="urn:microsoft.com/office/officeart/2005/8/layout/radial4"/>
    <dgm:cxn modelId="{A85FA7B8-68D1-4FF3-901E-EE87D9BB5069}" srcId="{CA80DF31-D017-459F-B3FD-4688DB9CA92E}" destId="{AE3F37F8-3DEE-4070-A86C-E87D9B100F7C}" srcOrd="1" destOrd="0" parTransId="{AD1ECAE2-919C-4238-9929-F9A71B2CBE67}" sibTransId="{FB5FF80A-DE4D-48BE-BFDC-E4BDDCC8387E}"/>
    <dgm:cxn modelId="{2B3575F1-FE91-41E3-8BC6-A4A04DCA7D2B}" srcId="{47BB6A23-A746-4C22-9AF1-323BA04095B4}" destId="{CA80DF31-D017-459F-B3FD-4688DB9CA92E}" srcOrd="0" destOrd="0" parTransId="{DF146ECD-AEFE-4781-ABDE-DD36B4CF6EA7}" sibTransId="{8AD9C47C-C0BF-4D54-8273-13A8249D838B}"/>
    <dgm:cxn modelId="{BA58EC41-B503-0540-A67A-0C412DB780C6}" type="presOf" srcId="{590C1332-344B-46A2-966D-AA1A729A0A30}" destId="{9EBFFC42-6985-4754-8C36-9CB4AACE45CF}" srcOrd="0" destOrd="0" presId="urn:microsoft.com/office/officeart/2005/8/layout/radial4"/>
    <dgm:cxn modelId="{568A1288-5BBE-3349-9657-19805EE71581}" type="presOf" srcId="{260DF0E6-A22E-43D8-9A97-6AC146B9E7F3}" destId="{7FA7EBB2-1EFA-453B-BC81-741BE3164D16}" srcOrd="0" destOrd="0" presId="urn:microsoft.com/office/officeart/2005/8/layout/radial4"/>
    <dgm:cxn modelId="{7B3ED639-A16F-FA4C-813B-09931F122326}" type="presOf" srcId="{5C7AEE83-11FC-4A18-9415-805BF832ADE8}" destId="{85D4F757-F3D8-4573-888A-180052680C1E}" srcOrd="0" destOrd="0" presId="urn:microsoft.com/office/officeart/2005/8/layout/radial4"/>
    <dgm:cxn modelId="{ED17A1F5-7975-1A4F-A332-9688EE34921B}" type="presOf" srcId="{0293AC63-32E8-443A-BDCE-EBAC530A7995}" destId="{459C125B-439A-4D8F-9978-24A0D66F687F}" srcOrd="0" destOrd="0" presId="urn:microsoft.com/office/officeart/2005/8/layout/radial4"/>
    <dgm:cxn modelId="{55B199CD-6CC8-5547-B7E8-9DD6E491001D}" type="presOf" srcId="{6A5E1EE8-6E13-814F-AB40-A3B9A12B71F3}" destId="{DE128ADF-A151-1B45-840E-E7F1DEC39706}" srcOrd="0" destOrd="0" presId="urn:microsoft.com/office/officeart/2005/8/layout/radial4"/>
    <dgm:cxn modelId="{5020043D-9D29-1C42-834D-CF8EDAE2375E}" type="presOf" srcId="{A46A7ED7-55EC-410E-8400-3ED5B97107FB}" destId="{9D2CDCBC-28B2-44B9-B51B-CD7A6EFD4D39}" srcOrd="0" destOrd="0" presId="urn:microsoft.com/office/officeart/2005/8/layout/radial4"/>
    <dgm:cxn modelId="{8E273D87-298B-4102-BC70-7DD81BCAEADC}" srcId="{CA80DF31-D017-459F-B3FD-4688DB9CA92E}" destId="{5C7AEE83-11FC-4A18-9415-805BF832ADE8}" srcOrd="3" destOrd="0" parTransId="{260DF0E6-A22E-43D8-9A97-6AC146B9E7F3}" sibTransId="{3DA816C4-F8A1-4490-894C-6BB66E1B9A87}"/>
    <dgm:cxn modelId="{3B590C22-F914-9A49-A968-B74764D56FE0}" type="presOf" srcId="{391C3587-3D7E-45CF-B0D9-BF2AABE2F844}" destId="{CD1BD7D8-DDA5-4E01-A17C-63A8E181A8CE}" srcOrd="0" destOrd="0" presId="urn:microsoft.com/office/officeart/2005/8/layout/radial4"/>
    <dgm:cxn modelId="{242B1811-766C-5A42-AB3B-34FD4134DF9B}" type="presOf" srcId="{47BB6A23-A746-4C22-9AF1-323BA04095B4}" destId="{F9F752EE-3D88-4535-A687-013C6680BC72}" srcOrd="0" destOrd="0" presId="urn:microsoft.com/office/officeart/2005/8/layout/radial4"/>
    <dgm:cxn modelId="{ECC5FA22-5D3D-3548-B669-FDF51C571A5A}" srcId="{CA80DF31-D017-459F-B3FD-4688DB9CA92E}" destId="{6A5E1EE8-6E13-814F-AB40-A3B9A12B71F3}" srcOrd="0" destOrd="0" parTransId="{5183B7B5-77C1-B14D-AF04-95998313B0FB}" sibTransId="{FFED3D1E-156B-644F-B1C0-19C7A560C84D}"/>
    <dgm:cxn modelId="{9F25498E-D993-3040-9136-7786952248B4}" type="presOf" srcId="{AE3F37F8-3DEE-4070-A86C-E87D9B100F7C}" destId="{4B888CBE-459D-4894-BAE2-74A715BA81EA}" srcOrd="0" destOrd="0" presId="urn:microsoft.com/office/officeart/2005/8/layout/radial4"/>
    <dgm:cxn modelId="{FCDF5B32-7B12-F247-BC4E-CD33FB475F8A}" type="presOf" srcId="{684E733F-5520-4B51-A524-6A8D35146954}" destId="{F6FE3598-995D-4DA6-BF28-FB71A1A6CF66}" srcOrd="0" destOrd="0" presId="urn:microsoft.com/office/officeart/2005/8/layout/radial4"/>
    <dgm:cxn modelId="{B60B9215-8F9B-9F4F-857E-FC45CC3D4A9D}" type="presOf" srcId="{AD1ECAE2-919C-4238-9929-F9A71B2CBE67}" destId="{8BCFD1FE-D2D1-432D-9E64-356E3706B21B}" srcOrd="0" destOrd="0" presId="urn:microsoft.com/office/officeart/2005/8/layout/radial4"/>
    <dgm:cxn modelId="{E4CB950F-AACF-7A40-A36C-8264C9FE1B3C}" type="presOf" srcId="{4178216E-5718-49B6-8B18-0274F442AD25}" destId="{313ABB8F-AA50-4E75-BD27-631EC9BFB11F}" srcOrd="0" destOrd="0" presId="urn:microsoft.com/office/officeart/2005/8/layout/radial4"/>
    <dgm:cxn modelId="{F0761B51-B96F-4125-945A-5342912923A0}" srcId="{CA80DF31-D017-459F-B3FD-4688DB9CA92E}" destId="{684E733F-5520-4B51-A524-6A8D35146954}" srcOrd="2" destOrd="0" parTransId="{4178216E-5718-49B6-8B18-0274F442AD25}" sibTransId="{2A8F0D86-5A36-4F1D-AFC5-64587B34AE2C}"/>
    <dgm:cxn modelId="{C6B6E69A-45C4-5849-B76B-AC9CB0CC2F74}" type="presOf" srcId="{CA80DF31-D017-459F-B3FD-4688DB9CA92E}" destId="{AC33465D-149B-4D8A-A598-685F73CBFADF}" srcOrd="0" destOrd="0" presId="urn:microsoft.com/office/officeart/2005/8/layout/radial4"/>
    <dgm:cxn modelId="{78FF02C9-6C14-4EF2-9B74-DD83B210E924}" srcId="{CA80DF31-D017-459F-B3FD-4688DB9CA92E}" destId="{391C3587-3D7E-45CF-B0D9-BF2AABE2F844}" srcOrd="4" destOrd="0" parTransId="{A46A7ED7-55EC-410E-8400-3ED5B97107FB}" sibTransId="{177FCA25-2AB3-4202-8D89-698015402FE3}"/>
    <dgm:cxn modelId="{6993F8E7-F57A-4423-961A-ABFA6D0DAF3A}" srcId="{CA80DF31-D017-459F-B3FD-4688DB9CA92E}" destId="{0293AC63-32E8-443A-BDCE-EBAC530A7995}" srcOrd="5" destOrd="0" parTransId="{590C1332-344B-46A2-966D-AA1A729A0A30}" sibTransId="{3362ADAD-E666-4F5A-A651-1A3A7A6E0D1E}"/>
    <dgm:cxn modelId="{0831951B-4046-0F4B-9B44-447F005E76B6}" type="presParOf" srcId="{F9F752EE-3D88-4535-A687-013C6680BC72}" destId="{AC33465D-149B-4D8A-A598-685F73CBFADF}" srcOrd="0" destOrd="0" presId="urn:microsoft.com/office/officeart/2005/8/layout/radial4"/>
    <dgm:cxn modelId="{733958FC-7C87-1E43-8F16-25B09662776C}" type="presParOf" srcId="{F9F752EE-3D88-4535-A687-013C6680BC72}" destId="{B8E51978-AFB4-4241-84ED-5C4599521435}" srcOrd="1" destOrd="0" presId="urn:microsoft.com/office/officeart/2005/8/layout/radial4"/>
    <dgm:cxn modelId="{87C44E54-89A9-B349-8F40-A76579B6A2A6}" type="presParOf" srcId="{F9F752EE-3D88-4535-A687-013C6680BC72}" destId="{DE128ADF-A151-1B45-840E-E7F1DEC39706}" srcOrd="2" destOrd="0" presId="urn:microsoft.com/office/officeart/2005/8/layout/radial4"/>
    <dgm:cxn modelId="{10F06131-7100-E94C-BF3F-5C331490E6FD}" type="presParOf" srcId="{F9F752EE-3D88-4535-A687-013C6680BC72}" destId="{8BCFD1FE-D2D1-432D-9E64-356E3706B21B}" srcOrd="3" destOrd="0" presId="urn:microsoft.com/office/officeart/2005/8/layout/radial4"/>
    <dgm:cxn modelId="{6FB3EDCB-5FCD-BF4C-9D2B-9CE8975BC87C}" type="presParOf" srcId="{F9F752EE-3D88-4535-A687-013C6680BC72}" destId="{4B888CBE-459D-4894-BAE2-74A715BA81EA}" srcOrd="4" destOrd="0" presId="urn:microsoft.com/office/officeart/2005/8/layout/radial4"/>
    <dgm:cxn modelId="{D9A93BDA-BA81-4D4A-886C-23C518A85D94}" type="presParOf" srcId="{F9F752EE-3D88-4535-A687-013C6680BC72}" destId="{313ABB8F-AA50-4E75-BD27-631EC9BFB11F}" srcOrd="5" destOrd="0" presId="urn:microsoft.com/office/officeart/2005/8/layout/radial4"/>
    <dgm:cxn modelId="{B6FC35E7-B919-5A41-B8C7-BBF2855AFF94}" type="presParOf" srcId="{F9F752EE-3D88-4535-A687-013C6680BC72}" destId="{F6FE3598-995D-4DA6-BF28-FB71A1A6CF66}" srcOrd="6" destOrd="0" presId="urn:microsoft.com/office/officeart/2005/8/layout/radial4"/>
    <dgm:cxn modelId="{D61A89C5-B089-BB43-91BF-F1C312D4405B}" type="presParOf" srcId="{F9F752EE-3D88-4535-A687-013C6680BC72}" destId="{7FA7EBB2-1EFA-453B-BC81-741BE3164D16}" srcOrd="7" destOrd="0" presId="urn:microsoft.com/office/officeart/2005/8/layout/radial4"/>
    <dgm:cxn modelId="{CDEA9CA2-0F85-8241-8880-83A878470DB0}" type="presParOf" srcId="{F9F752EE-3D88-4535-A687-013C6680BC72}" destId="{85D4F757-F3D8-4573-888A-180052680C1E}" srcOrd="8" destOrd="0" presId="urn:microsoft.com/office/officeart/2005/8/layout/radial4"/>
    <dgm:cxn modelId="{C328EB97-85C9-664E-BBE0-74896A59E12D}" type="presParOf" srcId="{F9F752EE-3D88-4535-A687-013C6680BC72}" destId="{9D2CDCBC-28B2-44B9-B51B-CD7A6EFD4D39}" srcOrd="9" destOrd="0" presId="urn:microsoft.com/office/officeart/2005/8/layout/radial4"/>
    <dgm:cxn modelId="{DD5DA9FA-1BDB-6D4A-B156-0D2BC205CA4E}" type="presParOf" srcId="{F9F752EE-3D88-4535-A687-013C6680BC72}" destId="{CD1BD7D8-DDA5-4E01-A17C-63A8E181A8CE}" srcOrd="10" destOrd="0" presId="urn:microsoft.com/office/officeart/2005/8/layout/radial4"/>
    <dgm:cxn modelId="{BF89803E-5C53-984E-B1F6-769232AA05A2}" type="presParOf" srcId="{F9F752EE-3D88-4535-A687-013C6680BC72}" destId="{9EBFFC42-6985-4754-8C36-9CB4AACE45CF}" srcOrd="11" destOrd="0" presId="urn:microsoft.com/office/officeart/2005/8/layout/radial4"/>
    <dgm:cxn modelId="{BB60A011-6D12-5245-8AF3-A57C9FD84A44}" type="presParOf" srcId="{F9F752EE-3D88-4535-A687-013C6680BC72}" destId="{459C125B-439A-4D8F-9978-24A0D66F687F}" srcOrd="12"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3465D-149B-4D8A-A598-685F73CBFADF}">
      <dsp:nvSpPr>
        <dsp:cNvPr id="0" name=""/>
        <dsp:cNvSpPr/>
      </dsp:nvSpPr>
      <dsp:spPr>
        <a:xfrm>
          <a:off x="3490577" y="3708623"/>
          <a:ext cx="2061154" cy="1158030"/>
        </a:xfrm>
        <a:prstGeom prst="ellipse">
          <a:avLst/>
        </a:prstGeom>
        <a:gradFill rotWithShape="0">
          <a:gsLst>
            <a:gs pos="0">
              <a:schemeClr val="accent1">
                <a:hueOff val="0"/>
                <a:satOff val="0"/>
                <a:lumOff val="0"/>
                <a:alphaOff val="0"/>
                <a:tint val="25000"/>
                <a:satMod val="125000"/>
              </a:schemeClr>
            </a:gs>
            <a:gs pos="40000">
              <a:schemeClr val="accent1">
                <a:hueOff val="0"/>
                <a:satOff val="0"/>
                <a:lumOff val="0"/>
                <a:alphaOff val="0"/>
                <a:tint val="55000"/>
                <a:satMod val="130000"/>
              </a:schemeClr>
            </a:gs>
            <a:gs pos="50000">
              <a:schemeClr val="accent1">
                <a:hueOff val="0"/>
                <a:satOff val="0"/>
                <a:lumOff val="0"/>
                <a:alphaOff val="0"/>
                <a:tint val="59000"/>
                <a:satMod val="130000"/>
              </a:schemeClr>
            </a:gs>
            <a:gs pos="65000">
              <a:schemeClr val="accent1">
                <a:hueOff val="0"/>
                <a:satOff val="0"/>
                <a:lumOff val="0"/>
                <a:alphaOff val="0"/>
                <a:tint val="55000"/>
                <a:satMod val="130000"/>
              </a:schemeClr>
            </a:gs>
            <a:gs pos="100000">
              <a:schemeClr val="accent1">
                <a:hueOff val="0"/>
                <a:satOff val="0"/>
                <a:lumOff val="0"/>
                <a:alphaOff val="0"/>
                <a:tint val="20000"/>
                <a:satMod val="125000"/>
              </a:schemeClr>
            </a:gs>
          </a:gsLst>
          <a:lin ang="5400000" scaled="0"/>
        </a:gradFill>
        <a:ln>
          <a:noFill/>
        </a:ln>
        <a:effectLst>
          <a:glow rad="63500">
            <a:schemeClr val="accent1">
              <a:hueOff val="0"/>
              <a:satOff val="0"/>
              <a:lumOff val="0"/>
              <a:alphaOff val="0"/>
              <a:alpha val="45000"/>
              <a:satMod val="12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3655" tIns="33655" rIns="33655" bIns="33655" numCol="1" spcCol="1270" anchor="ctr" anchorCtr="0">
          <a:noAutofit/>
        </a:bodyPr>
        <a:lstStyle/>
        <a:p>
          <a:pPr lvl="0" algn="ctr" defTabSz="2355850">
            <a:lnSpc>
              <a:spcPct val="90000"/>
            </a:lnSpc>
            <a:spcBef>
              <a:spcPct val="0"/>
            </a:spcBef>
            <a:spcAft>
              <a:spcPct val="35000"/>
            </a:spcAft>
          </a:pPr>
          <a:r>
            <a:rPr lang="de-DE" sz="5300" b="1" kern="1200" dirty="0" smtClean="0">
              <a:solidFill>
                <a:schemeClr val="tx2">
                  <a:lumMod val="25000"/>
                </a:schemeClr>
              </a:solidFill>
            </a:rPr>
            <a:t>CIE</a:t>
          </a:r>
          <a:endParaRPr lang="en-GB" sz="5300" b="1" kern="1200" dirty="0">
            <a:solidFill>
              <a:schemeClr val="tx2">
                <a:lumMod val="25000"/>
              </a:schemeClr>
            </a:solidFill>
          </a:endParaRPr>
        </a:p>
      </dsp:txBody>
      <dsp:txXfrm>
        <a:off x="3792426" y="3878213"/>
        <a:ext cx="1457456" cy="818850"/>
      </dsp:txXfrm>
    </dsp:sp>
    <dsp:sp modelId="{B8E51978-AFB4-4241-84ED-5C4599521435}">
      <dsp:nvSpPr>
        <dsp:cNvPr id="0" name=""/>
        <dsp:cNvSpPr/>
      </dsp:nvSpPr>
      <dsp:spPr>
        <a:xfrm rot="10826838">
          <a:off x="1512053" y="3927660"/>
          <a:ext cx="1976796" cy="672423"/>
        </a:xfrm>
        <a:prstGeom prst="leftArrow">
          <a:avLst>
            <a:gd name="adj1" fmla="val 60000"/>
            <a:gd name="adj2" fmla="val 50000"/>
          </a:avLst>
        </a:prstGeom>
        <a:gradFill rotWithShape="0">
          <a:gsLst>
            <a:gs pos="0">
              <a:schemeClr val="accent2">
                <a:hueOff val="0"/>
                <a:satOff val="0"/>
                <a:lumOff val="0"/>
                <a:alphaOff val="0"/>
                <a:tint val="25000"/>
                <a:satMod val="125000"/>
              </a:schemeClr>
            </a:gs>
            <a:gs pos="40000">
              <a:schemeClr val="accent2">
                <a:hueOff val="0"/>
                <a:satOff val="0"/>
                <a:lumOff val="0"/>
                <a:alphaOff val="0"/>
                <a:tint val="55000"/>
                <a:satMod val="130000"/>
              </a:schemeClr>
            </a:gs>
            <a:gs pos="50000">
              <a:schemeClr val="accent2">
                <a:hueOff val="0"/>
                <a:satOff val="0"/>
                <a:lumOff val="0"/>
                <a:alphaOff val="0"/>
                <a:tint val="59000"/>
                <a:satMod val="130000"/>
              </a:schemeClr>
            </a:gs>
            <a:gs pos="65000">
              <a:schemeClr val="accent2">
                <a:hueOff val="0"/>
                <a:satOff val="0"/>
                <a:lumOff val="0"/>
                <a:alphaOff val="0"/>
                <a:tint val="55000"/>
                <a:satMod val="130000"/>
              </a:schemeClr>
            </a:gs>
            <a:gs pos="100000">
              <a:schemeClr val="accent2">
                <a:hueOff val="0"/>
                <a:satOff val="0"/>
                <a:lumOff val="0"/>
                <a:alphaOff val="0"/>
                <a:tint val="20000"/>
                <a:satMod val="125000"/>
              </a:schemeClr>
            </a:gs>
          </a:gsLst>
          <a:lin ang="5400000" scaled="0"/>
        </a:gradFill>
        <a:ln>
          <a:noFill/>
        </a:ln>
        <a:effectLst>
          <a:glow rad="63500">
            <a:schemeClr val="accent2">
              <a:hueOff val="0"/>
              <a:satOff val="0"/>
              <a:lumOff val="0"/>
              <a:alphaOff val="0"/>
              <a:alpha val="45000"/>
              <a:satMod val="120000"/>
            </a:schemeClr>
          </a:glow>
        </a:effectLst>
      </dsp:spPr>
      <dsp:style>
        <a:lnRef idx="0">
          <a:scrgbClr r="0" g="0" b="0"/>
        </a:lnRef>
        <a:fillRef idx="2">
          <a:scrgbClr r="0" g="0" b="0"/>
        </a:fillRef>
        <a:effectRef idx="1">
          <a:scrgbClr r="0" g="0" b="0"/>
        </a:effectRef>
        <a:fontRef idx="minor">
          <a:schemeClr val="dk1"/>
        </a:fontRef>
      </dsp:style>
    </dsp:sp>
    <dsp:sp modelId="{DE128ADF-A151-1B45-840E-E7F1DEC39706}">
      <dsp:nvSpPr>
        <dsp:cNvPr id="0" name=""/>
        <dsp:cNvSpPr/>
      </dsp:nvSpPr>
      <dsp:spPr>
        <a:xfrm>
          <a:off x="136195" y="3960452"/>
          <a:ext cx="2525392" cy="605622"/>
        </a:xfrm>
        <a:prstGeom prst="roundRect">
          <a:avLst>
            <a:gd name="adj" fmla="val 10000"/>
          </a:avLst>
        </a:prstGeom>
        <a:gradFill rotWithShape="0">
          <a:gsLst>
            <a:gs pos="0">
              <a:schemeClr val="accent2">
                <a:hueOff val="0"/>
                <a:satOff val="0"/>
                <a:lumOff val="0"/>
                <a:alphaOff val="0"/>
                <a:tint val="25000"/>
                <a:satMod val="125000"/>
              </a:schemeClr>
            </a:gs>
            <a:gs pos="40000">
              <a:schemeClr val="accent2">
                <a:hueOff val="0"/>
                <a:satOff val="0"/>
                <a:lumOff val="0"/>
                <a:alphaOff val="0"/>
                <a:tint val="55000"/>
                <a:satMod val="130000"/>
              </a:schemeClr>
            </a:gs>
            <a:gs pos="50000">
              <a:schemeClr val="accent2">
                <a:hueOff val="0"/>
                <a:satOff val="0"/>
                <a:lumOff val="0"/>
                <a:alphaOff val="0"/>
                <a:tint val="59000"/>
                <a:satMod val="130000"/>
              </a:schemeClr>
            </a:gs>
            <a:gs pos="65000">
              <a:schemeClr val="accent2">
                <a:hueOff val="0"/>
                <a:satOff val="0"/>
                <a:lumOff val="0"/>
                <a:alphaOff val="0"/>
                <a:tint val="55000"/>
                <a:satMod val="130000"/>
              </a:schemeClr>
            </a:gs>
            <a:gs pos="100000">
              <a:schemeClr val="accent2">
                <a:hueOff val="0"/>
                <a:satOff val="0"/>
                <a:lumOff val="0"/>
                <a:alphaOff val="0"/>
                <a:tint val="20000"/>
                <a:satMod val="125000"/>
              </a:schemeClr>
            </a:gs>
          </a:gsLst>
          <a:lin ang="5400000" scaled="0"/>
        </a:gradFill>
        <a:ln>
          <a:noFill/>
        </a:ln>
        <a:effectLst>
          <a:glow rad="63500">
            <a:schemeClr val="accent2">
              <a:hueOff val="0"/>
              <a:satOff val="0"/>
              <a:lumOff val="0"/>
              <a:alphaOff val="0"/>
              <a:alpha val="45000"/>
              <a:satMod val="12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de-DE" sz="1800" kern="1200" baseline="0" dirty="0" err="1" smtClean="0">
              <a:latin typeface="Verdana" pitchFamily="34" charset="0"/>
            </a:rPr>
            <a:t>Academia</a:t>
          </a:r>
          <a:endParaRPr lang="en-GB" sz="1800" kern="1200" baseline="0" dirty="0">
            <a:latin typeface="Verdana" pitchFamily="34" charset="0"/>
          </a:endParaRPr>
        </a:p>
      </dsp:txBody>
      <dsp:txXfrm>
        <a:off x="153933" y="3978190"/>
        <a:ext cx="2489916" cy="570146"/>
      </dsp:txXfrm>
    </dsp:sp>
    <dsp:sp modelId="{8BCFD1FE-D2D1-432D-9E64-356E3706B21B}">
      <dsp:nvSpPr>
        <dsp:cNvPr id="0" name=""/>
        <dsp:cNvSpPr/>
      </dsp:nvSpPr>
      <dsp:spPr>
        <a:xfrm rot="12960000">
          <a:off x="1658355" y="2723687"/>
          <a:ext cx="2345918" cy="672423"/>
        </a:xfrm>
        <a:prstGeom prst="leftArrow">
          <a:avLst>
            <a:gd name="adj1" fmla="val 60000"/>
            <a:gd name="adj2" fmla="val 50000"/>
          </a:avLst>
        </a:prstGeom>
        <a:gradFill rotWithShape="0">
          <a:gsLst>
            <a:gs pos="0">
              <a:schemeClr val="accent3">
                <a:hueOff val="0"/>
                <a:satOff val="0"/>
                <a:lumOff val="0"/>
                <a:alphaOff val="0"/>
                <a:tint val="25000"/>
                <a:satMod val="125000"/>
              </a:schemeClr>
            </a:gs>
            <a:gs pos="40000">
              <a:schemeClr val="accent3">
                <a:hueOff val="0"/>
                <a:satOff val="0"/>
                <a:lumOff val="0"/>
                <a:alphaOff val="0"/>
                <a:tint val="55000"/>
                <a:satMod val="130000"/>
              </a:schemeClr>
            </a:gs>
            <a:gs pos="50000">
              <a:schemeClr val="accent3">
                <a:hueOff val="0"/>
                <a:satOff val="0"/>
                <a:lumOff val="0"/>
                <a:alphaOff val="0"/>
                <a:tint val="59000"/>
                <a:satMod val="130000"/>
              </a:schemeClr>
            </a:gs>
            <a:gs pos="65000">
              <a:schemeClr val="accent3">
                <a:hueOff val="0"/>
                <a:satOff val="0"/>
                <a:lumOff val="0"/>
                <a:alphaOff val="0"/>
                <a:tint val="55000"/>
                <a:satMod val="130000"/>
              </a:schemeClr>
            </a:gs>
            <a:gs pos="100000">
              <a:schemeClr val="accent3">
                <a:hueOff val="0"/>
                <a:satOff val="0"/>
                <a:lumOff val="0"/>
                <a:alphaOff val="0"/>
                <a:tint val="20000"/>
                <a:satMod val="125000"/>
              </a:schemeClr>
            </a:gs>
          </a:gsLst>
          <a:lin ang="5400000" scaled="0"/>
        </a:gradFill>
        <a:ln>
          <a:noFill/>
        </a:ln>
        <a:effectLst>
          <a:glow rad="63500">
            <a:schemeClr val="accent3">
              <a:hueOff val="0"/>
              <a:satOff val="0"/>
              <a:lumOff val="0"/>
              <a:alphaOff val="0"/>
              <a:alpha val="45000"/>
              <a:satMod val="120000"/>
            </a:schemeClr>
          </a:glow>
        </a:effectLst>
      </dsp:spPr>
      <dsp:style>
        <a:lnRef idx="0">
          <a:scrgbClr r="0" g="0" b="0"/>
        </a:lnRef>
        <a:fillRef idx="2">
          <a:scrgbClr r="0" g="0" b="0"/>
        </a:fillRef>
        <a:effectRef idx="1">
          <a:scrgbClr r="0" g="0" b="0"/>
        </a:effectRef>
        <a:fontRef idx="minor">
          <a:schemeClr val="dk1"/>
        </a:fontRef>
      </dsp:style>
    </dsp:sp>
    <dsp:sp modelId="{4B888CBE-459D-4894-BAE2-74A715BA81EA}">
      <dsp:nvSpPr>
        <dsp:cNvPr id="0" name=""/>
        <dsp:cNvSpPr/>
      </dsp:nvSpPr>
      <dsp:spPr>
        <a:xfrm>
          <a:off x="608080" y="2080779"/>
          <a:ext cx="2548580" cy="579342"/>
        </a:xfrm>
        <a:prstGeom prst="roundRect">
          <a:avLst>
            <a:gd name="adj" fmla="val 10000"/>
          </a:avLst>
        </a:prstGeom>
        <a:gradFill rotWithShape="0">
          <a:gsLst>
            <a:gs pos="0">
              <a:schemeClr val="accent3">
                <a:hueOff val="0"/>
                <a:satOff val="0"/>
                <a:lumOff val="0"/>
                <a:alphaOff val="0"/>
                <a:tint val="25000"/>
                <a:satMod val="125000"/>
              </a:schemeClr>
            </a:gs>
            <a:gs pos="40000">
              <a:schemeClr val="accent3">
                <a:hueOff val="0"/>
                <a:satOff val="0"/>
                <a:lumOff val="0"/>
                <a:alphaOff val="0"/>
                <a:tint val="55000"/>
                <a:satMod val="130000"/>
              </a:schemeClr>
            </a:gs>
            <a:gs pos="50000">
              <a:schemeClr val="accent3">
                <a:hueOff val="0"/>
                <a:satOff val="0"/>
                <a:lumOff val="0"/>
                <a:alphaOff val="0"/>
                <a:tint val="59000"/>
                <a:satMod val="130000"/>
              </a:schemeClr>
            </a:gs>
            <a:gs pos="65000">
              <a:schemeClr val="accent3">
                <a:hueOff val="0"/>
                <a:satOff val="0"/>
                <a:lumOff val="0"/>
                <a:alphaOff val="0"/>
                <a:tint val="55000"/>
                <a:satMod val="130000"/>
              </a:schemeClr>
            </a:gs>
            <a:gs pos="100000">
              <a:schemeClr val="accent3">
                <a:hueOff val="0"/>
                <a:satOff val="0"/>
                <a:lumOff val="0"/>
                <a:alphaOff val="0"/>
                <a:tint val="20000"/>
                <a:satMod val="125000"/>
              </a:schemeClr>
            </a:gs>
          </a:gsLst>
          <a:lin ang="5400000" scaled="0"/>
        </a:gradFill>
        <a:ln>
          <a:noFill/>
        </a:ln>
        <a:effectLst>
          <a:glow rad="63500">
            <a:schemeClr val="accent3">
              <a:hueOff val="0"/>
              <a:satOff val="0"/>
              <a:lumOff val="0"/>
              <a:alphaOff val="0"/>
              <a:alpha val="45000"/>
              <a:satMod val="12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de-DE" sz="1800" kern="1200" baseline="0" dirty="0" err="1" smtClean="0">
              <a:latin typeface="Verdana" pitchFamily="34" charset="0"/>
            </a:rPr>
            <a:t>Industry</a:t>
          </a:r>
          <a:endParaRPr lang="en-GB" sz="1800" kern="1200" baseline="0" dirty="0">
            <a:latin typeface="Verdana" pitchFamily="34" charset="0"/>
          </a:endParaRPr>
        </a:p>
      </dsp:txBody>
      <dsp:txXfrm>
        <a:off x="625048" y="2097747"/>
        <a:ext cx="2514644" cy="545406"/>
      </dsp:txXfrm>
    </dsp:sp>
    <dsp:sp modelId="{313ABB8F-AA50-4E75-BD27-631EC9BFB11F}">
      <dsp:nvSpPr>
        <dsp:cNvPr id="0" name=""/>
        <dsp:cNvSpPr/>
      </dsp:nvSpPr>
      <dsp:spPr>
        <a:xfrm rot="15120000">
          <a:off x="2443517" y="1887796"/>
          <a:ext cx="2814245" cy="672423"/>
        </a:xfrm>
        <a:prstGeom prst="leftArrow">
          <a:avLst>
            <a:gd name="adj1" fmla="val 60000"/>
            <a:gd name="adj2" fmla="val 50000"/>
          </a:avLst>
        </a:prstGeom>
        <a:gradFill rotWithShape="0">
          <a:gsLst>
            <a:gs pos="0">
              <a:schemeClr val="accent4">
                <a:hueOff val="0"/>
                <a:satOff val="0"/>
                <a:lumOff val="0"/>
                <a:alphaOff val="0"/>
                <a:tint val="25000"/>
                <a:satMod val="125000"/>
              </a:schemeClr>
            </a:gs>
            <a:gs pos="40000">
              <a:schemeClr val="accent4">
                <a:hueOff val="0"/>
                <a:satOff val="0"/>
                <a:lumOff val="0"/>
                <a:alphaOff val="0"/>
                <a:tint val="55000"/>
                <a:satMod val="130000"/>
              </a:schemeClr>
            </a:gs>
            <a:gs pos="50000">
              <a:schemeClr val="accent4">
                <a:hueOff val="0"/>
                <a:satOff val="0"/>
                <a:lumOff val="0"/>
                <a:alphaOff val="0"/>
                <a:tint val="59000"/>
                <a:satMod val="130000"/>
              </a:schemeClr>
            </a:gs>
            <a:gs pos="65000">
              <a:schemeClr val="accent4">
                <a:hueOff val="0"/>
                <a:satOff val="0"/>
                <a:lumOff val="0"/>
                <a:alphaOff val="0"/>
                <a:tint val="55000"/>
                <a:satMod val="130000"/>
              </a:schemeClr>
            </a:gs>
            <a:gs pos="100000">
              <a:schemeClr val="accent4">
                <a:hueOff val="0"/>
                <a:satOff val="0"/>
                <a:lumOff val="0"/>
                <a:alphaOff val="0"/>
                <a:tint val="20000"/>
                <a:satMod val="125000"/>
              </a:schemeClr>
            </a:gs>
          </a:gsLst>
          <a:lin ang="5400000" scaled="0"/>
        </a:gradFill>
        <a:ln>
          <a:noFill/>
        </a:ln>
        <a:effectLst>
          <a:glow rad="63500">
            <a:schemeClr val="accent4">
              <a:hueOff val="0"/>
              <a:satOff val="0"/>
              <a:lumOff val="0"/>
              <a:alphaOff val="0"/>
              <a:alpha val="45000"/>
              <a:satMod val="120000"/>
            </a:schemeClr>
          </a:glow>
        </a:effectLst>
      </dsp:spPr>
      <dsp:style>
        <a:lnRef idx="0">
          <a:scrgbClr r="0" g="0" b="0"/>
        </a:lnRef>
        <a:fillRef idx="2">
          <a:scrgbClr r="0" g="0" b="0"/>
        </a:fillRef>
        <a:effectRef idx="1">
          <a:scrgbClr r="0" g="0" b="0"/>
        </a:effectRef>
        <a:fontRef idx="minor">
          <a:schemeClr val="dk1"/>
        </a:fontRef>
      </dsp:style>
    </dsp:sp>
    <dsp:sp modelId="{F6FE3598-995D-4DA6-BF28-FB71A1A6CF66}">
      <dsp:nvSpPr>
        <dsp:cNvPr id="0" name=""/>
        <dsp:cNvSpPr/>
      </dsp:nvSpPr>
      <dsp:spPr>
        <a:xfrm>
          <a:off x="1921024" y="588968"/>
          <a:ext cx="2989581" cy="593572"/>
        </a:xfrm>
        <a:prstGeom prst="roundRect">
          <a:avLst>
            <a:gd name="adj" fmla="val 10000"/>
          </a:avLst>
        </a:prstGeom>
        <a:gradFill rotWithShape="0">
          <a:gsLst>
            <a:gs pos="0">
              <a:schemeClr val="accent4">
                <a:hueOff val="0"/>
                <a:satOff val="0"/>
                <a:lumOff val="0"/>
                <a:alphaOff val="0"/>
                <a:tint val="25000"/>
                <a:satMod val="125000"/>
              </a:schemeClr>
            </a:gs>
            <a:gs pos="40000">
              <a:schemeClr val="accent4">
                <a:hueOff val="0"/>
                <a:satOff val="0"/>
                <a:lumOff val="0"/>
                <a:alphaOff val="0"/>
                <a:tint val="55000"/>
                <a:satMod val="130000"/>
              </a:schemeClr>
            </a:gs>
            <a:gs pos="50000">
              <a:schemeClr val="accent4">
                <a:hueOff val="0"/>
                <a:satOff val="0"/>
                <a:lumOff val="0"/>
                <a:alphaOff val="0"/>
                <a:tint val="59000"/>
                <a:satMod val="130000"/>
              </a:schemeClr>
            </a:gs>
            <a:gs pos="65000">
              <a:schemeClr val="accent4">
                <a:hueOff val="0"/>
                <a:satOff val="0"/>
                <a:lumOff val="0"/>
                <a:alphaOff val="0"/>
                <a:tint val="55000"/>
                <a:satMod val="130000"/>
              </a:schemeClr>
            </a:gs>
            <a:gs pos="100000">
              <a:schemeClr val="accent4">
                <a:hueOff val="0"/>
                <a:satOff val="0"/>
                <a:lumOff val="0"/>
                <a:alphaOff val="0"/>
                <a:tint val="20000"/>
                <a:satMod val="125000"/>
              </a:schemeClr>
            </a:gs>
          </a:gsLst>
          <a:lin ang="5400000" scaled="0"/>
        </a:gradFill>
        <a:ln>
          <a:noFill/>
        </a:ln>
        <a:effectLst>
          <a:glow rad="63500">
            <a:schemeClr val="accent4">
              <a:hueOff val="0"/>
              <a:satOff val="0"/>
              <a:lumOff val="0"/>
              <a:alphaOff val="0"/>
              <a:alpha val="45000"/>
              <a:satMod val="12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de-DE" sz="1800" kern="1200" baseline="0" dirty="0" err="1" smtClean="0">
              <a:latin typeface="Verdana" pitchFamily="34" charset="0"/>
            </a:rPr>
            <a:t>Lighting</a:t>
          </a:r>
          <a:r>
            <a:rPr lang="de-DE" sz="1800" kern="1200" baseline="0" dirty="0" smtClean="0">
              <a:latin typeface="Verdana" pitchFamily="34" charset="0"/>
            </a:rPr>
            <a:t> Designers</a:t>
          </a:r>
          <a:endParaRPr lang="en-GB" sz="1800" kern="1200" baseline="0" dirty="0">
            <a:latin typeface="Verdana" pitchFamily="34" charset="0"/>
          </a:endParaRPr>
        </a:p>
      </dsp:txBody>
      <dsp:txXfrm>
        <a:off x="1938409" y="606353"/>
        <a:ext cx="2954811" cy="558802"/>
      </dsp:txXfrm>
    </dsp:sp>
    <dsp:sp modelId="{7FA7EBB2-1EFA-453B-BC81-741BE3164D16}">
      <dsp:nvSpPr>
        <dsp:cNvPr id="0" name=""/>
        <dsp:cNvSpPr/>
      </dsp:nvSpPr>
      <dsp:spPr>
        <a:xfrm rot="18083178">
          <a:off x="4198013" y="1907090"/>
          <a:ext cx="3140678" cy="672423"/>
        </a:xfrm>
        <a:prstGeom prst="leftArrow">
          <a:avLst>
            <a:gd name="adj1" fmla="val 60000"/>
            <a:gd name="adj2" fmla="val 50000"/>
          </a:avLst>
        </a:prstGeom>
        <a:gradFill rotWithShape="0">
          <a:gsLst>
            <a:gs pos="0">
              <a:schemeClr val="accent5">
                <a:hueOff val="0"/>
                <a:satOff val="0"/>
                <a:lumOff val="0"/>
                <a:alphaOff val="0"/>
                <a:tint val="25000"/>
                <a:satMod val="125000"/>
              </a:schemeClr>
            </a:gs>
            <a:gs pos="40000">
              <a:schemeClr val="accent5">
                <a:hueOff val="0"/>
                <a:satOff val="0"/>
                <a:lumOff val="0"/>
                <a:alphaOff val="0"/>
                <a:tint val="55000"/>
                <a:satMod val="130000"/>
              </a:schemeClr>
            </a:gs>
            <a:gs pos="50000">
              <a:schemeClr val="accent5">
                <a:hueOff val="0"/>
                <a:satOff val="0"/>
                <a:lumOff val="0"/>
                <a:alphaOff val="0"/>
                <a:tint val="59000"/>
                <a:satMod val="130000"/>
              </a:schemeClr>
            </a:gs>
            <a:gs pos="65000">
              <a:schemeClr val="accent5">
                <a:hueOff val="0"/>
                <a:satOff val="0"/>
                <a:lumOff val="0"/>
                <a:alphaOff val="0"/>
                <a:tint val="55000"/>
                <a:satMod val="130000"/>
              </a:schemeClr>
            </a:gs>
            <a:gs pos="100000">
              <a:schemeClr val="accent5">
                <a:hueOff val="0"/>
                <a:satOff val="0"/>
                <a:lumOff val="0"/>
                <a:alphaOff val="0"/>
                <a:tint val="20000"/>
                <a:satMod val="125000"/>
              </a:schemeClr>
            </a:gs>
          </a:gsLst>
          <a:lin ang="5400000" scaled="0"/>
        </a:gradFill>
        <a:ln>
          <a:noFill/>
        </a:ln>
        <a:effectLst>
          <a:glow rad="63500">
            <a:schemeClr val="accent5">
              <a:hueOff val="0"/>
              <a:satOff val="0"/>
              <a:lumOff val="0"/>
              <a:alphaOff val="0"/>
              <a:alpha val="45000"/>
              <a:satMod val="120000"/>
            </a:schemeClr>
          </a:glow>
        </a:effectLst>
      </dsp:spPr>
      <dsp:style>
        <a:lnRef idx="0">
          <a:scrgbClr r="0" g="0" b="0"/>
        </a:lnRef>
        <a:fillRef idx="2">
          <a:scrgbClr r="0" g="0" b="0"/>
        </a:fillRef>
        <a:effectRef idx="1">
          <a:scrgbClr r="0" g="0" b="0"/>
        </a:effectRef>
        <a:fontRef idx="minor">
          <a:schemeClr val="dk1"/>
        </a:fontRef>
      </dsp:style>
    </dsp:sp>
    <dsp:sp modelId="{85D4F757-F3D8-4573-888A-180052680C1E}">
      <dsp:nvSpPr>
        <dsp:cNvPr id="0" name=""/>
        <dsp:cNvSpPr/>
      </dsp:nvSpPr>
      <dsp:spPr>
        <a:xfrm>
          <a:off x="5094045" y="550931"/>
          <a:ext cx="2984296" cy="703619"/>
        </a:xfrm>
        <a:prstGeom prst="roundRect">
          <a:avLst>
            <a:gd name="adj" fmla="val 10000"/>
          </a:avLst>
        </a:prstGeom>
        <a:gradFill rotWithShape="0">
          <a:gsLst>
            <a:gs pos="0">
              <a:schemeClr val="accent5">
                <a:hueOff val="0"/>
                <a:satOff val="0"/>
                <a:lumOff val="0"/>
                <a:alphaOff val="0"/>
                <a:tint val="25000"/>
                <a:satMod val="125000"/>
              </a:schemeClr>
            </a:gs>
            <a:gs pos="40000">
              <a:schemeClr val="accent5">
                <a:hueOff val="0"/>
                <a:satOff val="0"/>
                <a:lumOff val="0"/>
                <a:alphaOff val="0"/>
                <a:tint val="55000"/>
                <a:satMod val="130000"/>
              </a:schemeClr>
            </a:gs>
            <a:gs pos="50000">
              <a:schemeClr val="accent5">
                <a:hueOff val="0"/>
                <a:satOff val="0"/>
                <a:lumOff val="0"/>
                <a:alphaOff val="0"/>
                <a:tint val="59000"/>
                <a:satMod val="130000"/>
              </a:schemeClr>
            </a:gs>
            <a:gs pos="65000">
              <a:schemeClr val="accent5">
                <a:hueOff val="0"/>
                <a:satOff val="0"/>
                <a:lumOff val="0"/>
                <a:alphaOff val="0"/>
                <a:tint val="55000"/>
                <a:satMod val="130000"/>
              </a:schemeClr>
            </a:gs>
            <a:gs pos="100000">
              <a:schemeClr val="accent5">
                <a:hueOff val="0"/>
                <a:satOff val="0"/>
                <a:lumOff val="0"/>
                <a:alphaOff val="0"/>
                <a:tint val="20000"/>
                <a:satMod val="125000"/>
              </a:schemeClr>
            </a:gs>
          </a:gsLst>
          <a:lin ang="5400000" scaled="0"/>
        </a:gradFill>
        <a:ln>
          <a:noFill/>
        </a:ln>
        <a:effectLst>
          <a:glow rad="63500">
            <a:schemeClr val="accent5">
              <a:hueOff val="0"/>
              <a:satOff val="0"/>
              <a:lumOff val="0"/>
              <a:alphaOff val="0"/>
              <a:alpha val="45000"/>
              <a:satMod val="12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de-DE" sz="1800" kern="1200" baseline="0" smtClean="0">
              <a:latin typeface="Verdana" pitchFamily="34" charset="0"/>
            </a:rPr>
            <a:t>Metrology Institutions</a:t>
          </a:r>
          <a:endParaRPr lang="en-GB" sz="1800" kern="1200" baseline="0" dirty="0">
            <a:latin typeface="Verdana" pitchFamily="34" charset="0"/>
          </a:endParaRPr>
        </a:p>
      </dsp:txBody>
      <dsp:txXfrm>
        <a:off x="5114653" y="571539"/>
        <a:ext cx="2943080" cy="662403"/>
      </dsp:txXfrm>
    </dsp:sp>
    <dsp:sp modelId="{9D2CDCBC-28B2-44B9-B51B-CD7A6EFD4D39}">
      <dsp:nvSpPr>
        <dsp:cNvPr id="0" name=""/>
        <dsp:cNvSpPr/>
      </dsp:nvSpPr>
      <dsp:spPr>
        <a:xfrm rot="19992268">
          <a:off x="5283678" y="2997596"/>
          <a:ext cx="2252211" cy="672423"/>
        </a:xfrm>
        <a:prstGeom prst="leftArrow">
          <a:avLst>
            <a:gd name="adj1" fmla="val 60000"/>
            <a:gd name="adj2" fmla="val 50000"/>
          </a:avLst>
        </a:prstGeom>
        <a:gradFill rotWithShape="0">
          <a:gsLst>
            <a:gs pos="0">
              <a:schemeClr val="accent6">
                <a:hueOff val="0"/>
                <a:satOff val="0"/>
                <a:lumOff val="0"/>
                <a:alphaOff val="0"/>
                <a:tint val="25000"/>
                <a:satMod val="125000"/>
              </a:schemeClr>
            </a:gs>
            <a:gs pos="40000">
              <a:schemeClr val="accent6">
                <a:hueOff val="0"/>
                <a:satOff val="0"/>
                <a:lumOff val="0"/>
                <a:alphaOff val="0"/>
                <a:tint val="55000"/>
                <a:satMod val="130000"/>
              </a:schemeClr>
            </a:gs>
            <a:gs pos="50000">
              <a:schemeClr val="accent6">
                <a:hueOff val="0"/>
                <a:satOff val="0"/>
                <a:lumOff val="0"/>
                <a:alphaOff val="0"/>
                <a:tint val="59000"/>
                <a:satMod val="130000"/>
              </a:schemeClr>
            </a:gs>
            <a:gs pos="65000">
              <a:schemeClr val="accent6">
                <a:hueOff val="0"/>
                <a:satOff val="0"/>
                <a:lumOff val="0"/>
                <a:alphaOff val="0"/>
                <a:tint val="55000"/>
                <a:satMod val="130000"/>
              </a:schemeClr>
            </a:gs>
            <a:gs pos="100000">
              <a:schemeClr val="accent6">
                <a:hueOff val="0"/>
                <a:satOff val="0"/>
                <a:lumOff val="0"/>
                <a:alphaOff val="0"/>
                <a:tint val="20000"/>
                <a:satMod val="125000"/>
              </a:schemeClr>
            </a:gs>
          </a:gsLst>
          <a:lin ang="5400000" scaled="0"/>
        </a:gradFill>
        <a:ln>
          <a:noFill/>
        </a:ln>
        <a:effectLst>
          <a:glow rad="63500">
            <a:schemeClr val="accent6">
              <a:hueOff val="0"/>
              <a:satOff val="0"/>
              <a:lumOff val="0"/>
              <a:alphaOff val="0"/>
              <a:alpha val="45000"/>
              <a:satMod val="120000"/>
            </a:schemeClr>
          </a:glow>
        </a:effectLst>
      </dsp:spPr>
      <dsp:style>
        <a:lnRef idx="0">
          <a:scrgbClr r="0" g="0" b="0"/>
        </a:lnRef>
        <a:fillRef idx="2">
          <a:scrgbClr r="0" g="0" b="0"/>
        </a:fillRef>
        <a:effectRef idx="1">
          <a:scrgbClr r="0" g="0" b="0"/>
        </a:effectRef>
        <a:fontRef idx="minor">
          <a:schemeClr val="dk1"/>
        </a:fontRef>
      </dsp:style>
    </dsp:sp>
    <dsp:sp modelId="{CD1BD7D8-DDA5-4E01-A17C-63A8E181A8CE}">
      <dsp:nvSpPr>
        <dsp:cNvPr id="0" name=""/>
        <dsp:cNvSpPr/>
      </dsp:nvSpPr>
      <dsp:spPr>
        <a:xfrm>
          <a:off x="5953490" y="2381529"/>
          <a:ext cx="2922957" cy="889242"/>
        </a:xfrm>
        <a:prstGeom prst="roundRect">
          <a:avLst>
            <a:gd name="adj" fmla="val 10000"/>
          </a:avLst>
        </a:prstGeom>
        <a:gradFill rotWithShape="0">
          <a:gsLst>
            <a:gs pos="0">
              <a:schemeClr val="accent6">
                <a:hueOff val="0"/>
                <a:satOff val="0"/>
                <a:lumOff val="0"/>
                <a:alphaOff val="0"/>
                <a:tint val="25000"/>
                <a:satMod val="125000"/>
              </a:schemeClr>
            </a:gs>
            <a:gs pos="40000">
              <a:schemeClr val="accent6">
                <a:hueOff val="0"/>
                <a:satOff val="0"/>
                <a:lumOff val="0"/>
                <a:alphaOff val="0"/>
                <a:tint val="55000"/>
                <a:satMod val="130000"/>
              </a:schemeClr>
            </a:gs>
            <a:gs pos="50000">
              <a:schemeClr val="accent6">
                <a:hueOff val="0"/>
                <a:satOff val="0"/>
                <a:lumOff val="0"/>
                <a:alphaOff val="0"/>
                <a:tint val="59000"/>
                <a:satMod val="130000"/>
              </a:schemeClr>
            </a:gs>
            <a:gs pos="65000">
              <a:schemeClr val="accent6">
                <a:hueOff val="0"/>
                <a:satOff val="0"/>
                <a:lumOff val="0"/>
                <a:alphaOff val="0"/>
                <a:tint val="55000"/>
                <a:satMod val="130000"/>
              </a:schemeClr>
            </a:gs>
            <a:gs pos="100000">
              <a:schemeClr val="accent6">
                <a:hueOff val="0"/>
                <a:satOff val="0"/>
                <a:lumOff val="0"/>
                <a:alphaOff val="0"/>
                <a:tint val="20000"/>
                <a:satMod val="125000"/>
              </a:schemeClr>
            </a:gs>
          </a:gsLst>
          <a:lin ang="5400000" scaled="0"/>
        </a:gradFill>
        <a:ln>
          <a:noFill/>
        </a:ln>
        <a:effectLst>
          <a:glow rad="63500">
            <a:schemeClr val="accent6">
              <a:hueOff val="0"/>
              <a:satOff val="0"/>
              <a:lumOff val="0"/>
              <a:alphaOff val="0"/>
              <a:alpha val="45000"/>
              <a:satMod val="12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de-DE" sz="1800" kern="1200" baseline="0" dirty="0" smtClean="0">
              <a:latin typeface="Verdana" pitchFamily="34" charset="0"/>
            </a:rPr>
            <a:t>Standards </a:t>
          </a:r>
          <a:r>
            <a:rPr lang="de-DE" sz="1800" kern="1200" baseline="0" dirty="0" err="1" smtClean="0">
              <a:latin typeface="Verdana" pitchFamily="34" charset="0"/>
            </a:rPr>
            <a:t>Organizations</a:t>
          </a:r>
          <a:endParaRPr lang="en-GB" sz="1800" kern="1200" baseline="0" dirty="0">
            <a:latin typeface="Verdana" pitchFamily="34" charset="0"/>
          </a:endParaRPr>
        </a:p>
      </dsp:txBody>
      <dsp:txXfrm>
        <a:off x="5979535" y="2407574"/>
        <a:ext cx="2870867" cy="837152"/>
      </dsp:txXfrm>
    </dsp:sp>
    <dsp:sp modelId="{9EBFFC42-6985-4754-8C36-9CB4AACE45CF}">
      <dsp:nvSpPr>
        <dsp:cNvPr id="0" name=""/>
        <dsp:cNvSpPr/>
      </dsp:nvSpPr>
      <dsp:spPr>
        <a:xfrm rot="127296">
          <a:off x="5553841" y="4127169"/>
          <a:ext cx="1520488" cy="672423"/>
        </a:xfrm>
        <a:prstGeom prst="leftArrow">
          <a:avLst>
            <a:gd name="adj1" fmla="val 60000"/>
            <a:gd name="adj2" fmla="val 50000"/>
          </a:avLst>
        </a:prstGeom>
        <a:gradFill rotWithShape="0">
          <a:gsLst>
            <a:gs pos="0">
              <a:schemeClr val="accent2">
                <a:hueOff val="0"/>
                <a:satOff val="0"/>
                <a:lumOff val="0"/>
                <a:alphaOff val="0"/>
                <a:tint val="25000"/>
                <a:satMod val="125000"/>
              </a:schemeClr>
            </a:gs>
            <a:gs pos="40000">
              <a:schemeClr val="accent2">
                <a:hueOff val="0"/>
                <a:satOff val="0"/>
                <a:lumOff val="0"/>
                <a:alphaOff val="0"/>
                <a:tint val="55000"/>
                <a:satMod val="130000"/>
              </a:schemeClr>
            </a:gs>
            <a:gs pos="50000">
              <a:schemeClr val="accent2">
                <a:hueOff val="0"/>
                <a:satOff val="0"/>
                <a:lumOff val="0"/>
                <a:alphaOff val="0"/>
                <a:tint val="59000"/>
                <a:satMod val="130000"/>
              </a:schemeClr>
            </a:gs>
            <a:gs pos="65000">
              <a:schemeClr val="accent2">
                <a:hueOff val="0"/>
                <a:satOff val="0"/>
                <a:lumOff val="0"/>
                <a:alphaOff val="0"/>
                <a:tint val="55000"/>
                <a:satMod val="130000"/>
              </a:schemeClr>
            </a:gs>
            <a:gs pos="100000">
              <a:schemeClr val="accent2">
                <a:hueOff val="0"/>
                <a:satOff val="0"/>
                <a:lumOff val="0"/>
                <a:alphaOff val="0"/>
                <a:tint val="20000"/>
                <a:satMod val="125000"/>
              </a:schemeClr>
            </a:gs>
          </a:gsLst>
          <a:lin ang="5400000" scaled="0"/>
        </a:gradFill>
        <a:ln>
          <a:noFill/>
        </a:ln>
        <a:effectLst>
          <a:glow rad="63500">
            <a:schemeClr val="accent2">
              <a:hueOff val="0"/>
              <a:satOff val="0"/>
              <a:lumOff val="0"/>
              <a:alphaOff val="0"/>
              <a:alpha val="45000"/>
              <a:satMod val="120000"/>
            </a:schemeClr>
          </a:glow>
        </a:effectLst>
      </dsp:spPr>
      <dsp:style>
        <a:lnRef idx="0">
          <a:scrgbClr r="0" g="0" b="0"/>
        </a:lnRef>
        <a:fillRef idx="2">
          <a:scrgbClr r="0" g="0" b="0"/>
        </a:fillRef>
        <a:effectRef idx="1">
          <a:scrgbClr r="0" g="0" b="0"/>
        </a:effectRef>
        <a:fontRef idx="minor">
          <a:schemeClr val="dk1"/>
        </a:fontRef>
      </dsp:style>
    </dsp:sp>
    <dsp:sp modelId="{459C125B-439A-4D8F-9978-24A0D66F687F}">
      <dsp:nvSpPr>
        <dsp:cNvPr id="0" name=""/>
        <dsp:cNvSpPr/>
      </dsp:nvSpPr>
      <dsp:spPr>
        <a:xfrm>
          <a:off x="6485660" y="4044442"/>
          <a:ext cx="2055274" cy="708085"/>
        </a:xfrm>
        <a:prstGeom prst="roundRect">
          <a:avLst>
            <a:gd name="adj" fmla="val 10000"/>
          </a:avLst>
        </a:prstGeom>
        <a:gradFill rotWithShape="0">
          <a:gsLst>
            <a:gs pos="0">
              <a:schemeClr val="accent2">
                <a:hueOff val="0"/>
                <a:satOff val="0"/>
                <a:lumOff val="0"/>
                <a:alphaOff val="0"/>
                <a:tint val="25000"/>
                <a:satMod val="125000"/>
              </a:schemeClr>
            </a:gs>
            <a:gs pos="40000">
              <a:schemeClr val="accent2">
                <a:hueOff val="0"/>
                <a:satOff val="0"/>
                <a:lumOff val="0"/>
                <a:alphaOff val="0"/>
                <a:tint val="55000"/>
                <a:satMod val="130000"/>
              </a:schemeClr>
            </a:gs>
            <a:gs pos="50000">
              <a:schemeClr val="accent2">
                <a:hueOff val="0"/>
                <a:satOff val="0"/>
                <a:lumOff val="0"/>
                <a:alphaOff val="0"/>
                <a:tint val="59000"/>
                <a:satMod val="130000"/>
              </a:schemeClr>
            </a:gs>
            <a:gs pos="65000">
              <a:schemeClr val="accent2">
                <a:hueOff val="0"/>
                <a:satOff val="0"/>
                <a:lumOff val="0"/>
                <a:alphaOff val="0"/>
                <a:tint val="55000"/>
                <a:satMod val="130000"/>
              </a:schemeClr>
            </a:gs>
            <a:gs pos="100000">
              <a:schemeClr val="accent2">
                <a:hueOff val="0"/>
                <a:satOff val="0"/>
                <a:lumOff val="0"/>
                <a:alphaOff val="0"/>
                <a:tint val="20000"/>
                <a:satMod val="125000"/>
              </a:schemeClr>
            </a:gs>
          </a:gsLst>
          <a:lin ang="5400000" scaled="0"/>
        </a:gradFill>
        <a:ln>
          <a:noFill/>
        </a:ln>
        <a:effectLst>
          <a:glow rad="63500">
            <a:schemeClr val="accent2">
              <a:hueOff val="0"/>
              <a:satOff val="0"/>
              <a:lumOff val="0"/>
              <a:alphaOff val="0"/>
              <a:alpha val="45000"/>
              <a:satMod val="12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endParaRPr lang="de-DE" sz="1800" kern="1200" baseline="0" dirty="0" smtClean="0">
            <a:latin typeface="Verdana" pitchFamily="34" charset="0"/>
          </a:endParaRPr>
        </a:p>
        <a:p>
          <a:pPr lvl="0" algn="ctr" defTabSz="800100">
            <a:lnSpc>
              <a:spcPct val="90000"/>
            </a:lnSpc>
            <a:spcBef>
              <a:spcPct val="0"/>
            </a:spcBef>
            <a:spcAft>
              <a:spcPct val="35000"/>
            </a:spcAft>
          </a:pPr>
          <a:r>
            <a:rPr lang="de-DE" sz="1800" kern="1200" baseline="0" dirty="0" smtClean="0">
              <a:latin typeface="Verdana" pitchFamily="34" charset="0"/>
            </a:rPr>
            <a:t>International </a:t>
          </a:r>
          <a:r>
            <a:rPr lang="de-DE" sz="1800" kern="1200" baseline="0" dirty="0" err="1" smtClean="0">
              <a:latin typeface="Verdana" pitchFamily="34" charset="0"/>
            </a:rPr>
            <a:t>Organizations</a:t>
          </a:r>
          <a:endParaRPr lang="de-DE" sz="1800" kern="1200" baseline="0" dirty="0" smtClean="0">
            <a:latin typeface="Verdana" pitchFamily="34" charset="0"/>
          </a:endParaRPr>
        </a:p>
        <a:p>
          <a:pPr lvl="0" algn="ctr" defTabSz="800100">
            <a:lnSpc>
              <a:spcPct val="90000"/>
            </a:lnSpc>
            <a:spcBef>
              <a:spcPct val="0"/>
            </a:spcBef>
            <a:spcAft>
              <a:spcPct val="35000"/>
            </a:spcAft>
          </a:pPr>
          <a:endParaRPr lang="en-GB" sz="1800" kern="1200" dirty="0"/>
        </a:p>
      </dsp:txBody>
      <dsp:txXfrm>
        <a:off x="6506399" y="4065181"/>
        <a:ext cx="2013796" cy="666607"/>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drawing1.xml><?xml version="1.0" encoding="utf-8"?>
<c:userShapes xmlns:c="http://schemas.openxmlformats.org/drawingml/2006/chart">
  <cdr:relSizeAnchor xmlns:cdr="http://schemas.openxmlformats.org/drawingml/2006/chartDrawing">
    <cdr:from>
      <cdr:x>0.24209</cdr:x>
      <cdr:y>0.33759</cdr:y>
    </cdr:from>
    <cdr:to>
      <cdr:x>0.3364</cdr:x>
      <cdr:y>0.43243</cdr:y>
    </cdr:to>
    <cdr:sp macro="" textlink="">
      <cdr:nvSpPr>
        <cdr:cNvPr id="3" name="Gerade Verbindung mit Pfeil 2"/>
        <cdr:cNvSpPr/>
      </cdr:nvSpPr>
      <cdr:spPr>
        <a:xfrm xmlns:a="http://schemas.openxmlformats.org/drawingml/2006/main" rot="10800000" flipV="1">
          <a:off x="1502802" y="1368152"/>
          <a:ext cx="585430" cy="384361"/>
        </a:xfrm>
        <a:prstGeom xmlns:a="http://schemas.openxmlformats.org/drawingml/2006/main" prst="straightConnector1">
          <a:avLst/>
        </a:prstGeom>
        <a:ln xmlns:a="http://schemas.openxmlformats.org/drawingml/2006/main" w="25400">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0.3997</cdr:x>
      <cdr:y>0.35999</cdr:y>
    </cdr:from>
    <cdr:to>
      <cdr:x>0.54363</cdr:x>
      <cdr:y>0.42643</cdr:y>
    </cdr:to>
    <cdr:sp macro="" textlink="">
      <cdr:nvSpPr>
        <cdr:cNvPr id="4" name="Textfeld 3"/>
        <cdr:cNvSpPr txBox="1"/>
      </cdr:nvSpPr>
      <cdr:spPr>
        <a:xfrm xmlns:a="http://schemas.openxmlformats.org/drawingml/2006/main">
          <a:off x="2481164" y="1458922"/>
          <a:ext cx="893463" cy="26927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de-CH" sz="1200" dirty="0" err="1" smtClean="0">
              <a:solidFill>
                <a:srgbClr val="0070C0"/>
              </a:solidFill>
              <a:latin typeface="Arial" pitchFamily="34" charset="0"/>
              <a:cs typeface="Arial" pitchFamily="34" charset="0"/>
            </a:rPr>
            <a:t>straylight</a:t>
          </a:r>
          <a:r>
            <a:rPr lang="de-CH" sz="1200" dirty="0" smtClean="0">
              <a:solidFill>
                <a:srgbClr val="0070C0"/>
              </a:solidFill>
              <a:latin typeface="Arial" pitchFamily="34" charset="0"/>
              <a:cs typeface="Arial" pitchFamily="34" charset="0"/>
            </a:rPr>
            <a:t>:</a:t>
          </a:r>
          <a:r>
            <a:rPr lang="de-CH" sz="1200" baseline="0" dirty="0" smtClean="0">
              <a:solidFill>
                <a:srgbClr val="0070C0"/>
              </a:solidFill>
              <a:latin typeface="Arial" pitchFamily="34" charset="0"/>
              <a:cs typeface="Arial" pitchFamily="34" charset="0"/>
            </a:rPr>
            <a:t> </a:t>
          </a:r>
          <a:r>
            <a:rPr lang="de-CH" sz="1200" baseline="0" dirty="0" err="1" smtClean="0">
              <a:solidFill>
                <a:srgbClr val="0070C0"/>
              </a:solidFill>
              <a:latin typeface="Arial" pitchFamily="34" charset="0"/>
              <a:cs typeface="Arial" pitchFamily="34" charset="0"/>
            </a:rPr>
            <a:t>fluorescence</a:t>
          </a:r>
          <a:endParaRPr lang="de-CH" sz="1200" dirty="0">
            <a:solidFill>
              <a:srgbClr val="0070C0"/>
            </a:solidFill>
            <a:latin typeface="Arial" pitchFamily="34" charset="0"/>
            <a:cs typeface="Arial" pitchFamily="34" charset="0"/>
          </a:endParaRPr>
        </a:p>
      </cdr:txBody>
    </cdr:sp>
  </cdr:relSizeAnchor>
  <cdr:relSizeAnchor xmlns:cdr="http://schemas.openxmlformats.org/drawingml/2006/chartDrawing">
    <cdr:from>
      <cdr:x>0.71132</cdr:x>
      <cdr:y>0.12097</cdr:y>
    </cdr:from>
    <cdr:to>
      <cdr:x>0.81614</cdr:x>
      <cdr:y>0.15315</cdr:y>
    </cdr:to>
    <cdr:sp macro="" textlink="">
      <cdr:nvSpPr>
        <cdr:cNvPr id="9" name="Gerade Verbindung mit Pfeil 8"/>
        <cdr:cNvSpPr/>
      </cdr:nvSpPr>
      <cdr:spPr>
        <a:xfrm xmlns:a="http://schemas.openxmlformats.org/drawingml/2006/main" rot="10800000" flipH="1" flipV="1">
          <a:off x="6621072" y="727902"/>
          <a:ext cx="975683" cy="193627"/>
        </a:xfrm>
        <a:prstGeom xmlns:a="http://schemas.openxmlformats.org/drawingml/2006/main" prst="straightConnector1">
          <a:avLst/>
        </a:prstGeom>
        <a:ln xmlns:a="http://schemas.openxmlformats.org/drawingml/2006/main" w="25400">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0.2436</cdr:x>
      <cdr:y>0.07107</cdr:y>
    </cdr:from>
    <cdr:to>
      <cdr:x>0.38752</cdr:x>
      <cdr:y>0.13496</cdr:y>
    </cdr:to>
    <cdr:sp macro="" textlink="">
      <cdr:nvSpPr>
        <cdr:cNvPr id="11" name="Textfeld 10"/>
        <cdr:cNvSpPr txBox="1"/>
      </cdr:nvSpPr>
      <cdr:spPr>
        <a:xfrm xmlns:a="http://schemas.openxmlformats.org/drawingml/2006/main">
          <a:off x="1512168" y="288032"/>
          <a:ext cx="893400" cy="25890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200" dirty="0" smtClean="0">
              <a:solidFill>
                <a:srgbClr val="C00000"/>
              </a:solidFill>
              <a:latin typeface="Arial" pitchFamily="34" charset="0"/>
              <a:cs typeface="Arial" pitchFamily="34" charset="0"/>
            </a:rPr>
            <a:t>Excitation</a:t>
          </a:r>
          <a:r>
            <a:rPr lang="de-CH" sz="1200" dirty="0" smtClean="0">
              <a:solidFill>
                <a:srgbClr val="C00000"/>
              </a:solidFill>
              <a:latin typeface="Arial" pitchFamily="34" charset="0"/>
              <a:cs typeface="Arial" pitchFamily="34" charset="0"/>
            </a:rPr>
            <a:t> Laser 360 </a:t>
          </a:r>
          <a:r>
            <a:rPr lang="de-CH" sz="1200" dirty="0" err="1" smtClean="0">
              <a:solidFill>
                <a:srgbClr val="C00000"/>
              </a:solidFill>
              <a:latin typeface="Arial" pitchFamily="34" charset="0"/>
              <a:cs typeface="Arial" pitchFamily="34" charset="0"/>
            </a:rPr>
            <a:t>nm</a:t>
          </a:r>
          <a:endParaRPr lang="de-CH" sz="1200" dirty="0">
            <a:solidFill>
              <a:srgbClr val="C00000"/>
            </a:solidFill>
            <a:latin typeface="Arial" pitchFamily="34" charset="0"/>
            <a:cs typeface="Arial" pitchFamily="34" charset="0"/>
          </a:endParaRPr>
        </a:p>
      </cdr:txBody>
    </cdr:sp>
  </cdr:relSizeAnchor>
  <cdr:relSizeAnchor xmlns:cdr="http://schemas.openxmlformats.org/drawingml/2006/chartDrawing">
    <cdr:from>
      <cdr:x>0.61314</cdr:x>
      <cdr:y>0.06692</cdr:y>
    </cdr:from>
    <cdr:to>
      <cdr:x>0.94808</cdr:x>
      <cdr:y>0.15444</cdr:y>
    </cdr:to>
    <cdr:sp macro="" textlink="">
      <cdr:nvSpPr>
        <cdr:cNvPr id="12" name="Textfeld 11"/>
        <cdr:cNvSpPr txBox="1"/>
      </cdr:nvSpPr>
      <cdr:spPr>
        <a:xfrm xmlns:a="http://schemas.openxmlformats.org/drawingml/2006/main">
          <a:off x="4428115" y="315526"/>
          <a:ext cx="2418948" cy="412656"/>
        </a:xfrm>
        <a:prstGeom xmlns:a="http://schemas.openxmlformats.org/drawingml/2006/main" prst="rect">
          <a:avLst/>
        </a:prstGeom>
        <a:solidFill xmlns:a="http://schemas.openxmlformats.org/drawingml/2006/main">
          <a:schemeClr val="tx1"/>
        </a:solidFill>
      </cdr:spPr>
      <cdr:txBody>
        <a:bodyPr xmlns:a="http://schemas.openxmlformats.org/drawingml/2006/main" vertOverflow="clip" wrap="none" rtlCol="0"/>
        <a:lstStyle xmlns:a="http://schemas.openxmlformats.org/drawingml/2006/main"/>
        <a:p xmlns:a="http://schemas.openxmlformats.org/drawingml/2006/main">
          <a:r>
            <a:rPr lang="de-CH" sz="1200" dirty="0" err="1" smtClean="0">
              <a:solidFill>
                <a:srgbClr val="0070C0"/>
              </a:solidFill>
              <a:latin typeface="Arial" pitchFamily="34" charset="0"/>
              <a:cs typeface="Arial" pitchFamily="34" charset="0"/>
            </a:rPr>
            <a:t>straylight</a:t>
          </a:r>
          <a:r>
            <a:rPr lang="de-CH" sz="1200" dirty="0" smtClean="0">
              <a:solidFill>
                <a:srgbClr val="0070C0"/>
              </a:solidFill>
              <a:latin typeface="Arial" pitchFamily="34" charset="0"/>
              <a:cs typeface="Arial" pitchFamily="34" charset="0"/>
            </a:rPr>
            <a:t> (</a:t>
          </a:r>
          <a:r>
            <a:rPr lang="de-CH" sz="1200" baseline="0" dirty="0" smtClean="0">
              <a:solidFill>
                <a:srgbClr val="0070C0"/>
              </a:solidFill>
              <a:latin typeface="Arial" pitchFamily="34" charset="0"/>
              <a:cs typeface="Arial" pitchFamily="34" charset="0"/>
            </a:rPr>
            <a:t>2</a:t>
          </a:r>
          <a:r>
            <a:rPr lang="de-CH" sz="1200" baseline="0" dirty="0">
              <a:solidFill>
                <a:srgbClr val="0070C0"/>
              </a:solidFill>
              <a:latin typeface="Arial" pitchFamily="34" charset="0"/>
              <a:cs typeface="Arial" pitchFamily="34" charset="0"/>
            </a:rPr>
            <a:t>. </a:t>
          </a:r>
          <a:r>
            <a:rPr lang="de-CH" sz="1200" baseline="0" dirty="0" smtClean="0">
              <a:solidFill>
                <a:srgbClr val="0070C0"/>
              </a:solidFill>
              <a:latin typeface="Arial" pitchFamily="34" charset="0"/>
              <a:cs typeface="Arial" pitchFamily="34" charset="0"/>
            </a:rPr>
            <a:t>ordre) </a:t>
          </a:r>
          <a:r>
            <a:rPr lang="de-CH" sz="1200" baseline="0" dirty="0" err="1" smtClean="0">
              <a:solidFill>
                <a:srgbClr val="0070C0"/>
              </a:solidFill>
              <a:latin typeface="Arial" pitchFamily="34" charset="0"/>
              <a:cs typeface="Arial" pitchFamily="34" charset="0"/>
            </a:rPr>
            <a:t>at</a:t>
          </a:r>
          <a:r>
            <a:rPr lang="de-CH" sz="1200" baseline="0" dirty="0" smtClean="0">
              <a:solidFill>
                <a:srgbClr val="0070C0"/>
              </a:solidFill>
              <a:latin typeface="Arial" pitchFamily="34" charset="0"/>
              <a:cs typeface="Arial" pitchFamily="34" charset="0"/>
            </a:rPr>
            <a:t> 720 </a:t>
          </a:r>
          <a:r>
            <a:rPr lang="de-CH" sz="1200" baseline="0" dirty="0" err="1">
              <a:solidFill>
                <a:srgbClr val="0070C0"/>
              </a:solidFill>
              <a:latin typeface="Arial" pitchFamily="34" charset="0"/>
              <a:cs typeface="Arial" pitchFamily="34" charset="0"/>
            </a:rPr>
            <a:t>nm</a:t>
          </a:r>
          <a:endParaRPr lang="de-CH" sz="1200" dirty="0">
            <a:solidFill>
              <a:srgbClr val="0070C0"/>
            </a:solidFill>
            <a:latin typeface="Arial" pitchFamily="34" charset="0"/>
            <a:cs typeface="Arial" pitchFamily="34" charset="0"/>
          </a:endParaRPr>
        </a:p>
      </cdr:txBody>
    </cdr:sp>
  </cdr:relSizeAnchor>
  <cdr:relSizeAnchor xmlns:cdr="http://schemas.openxmlformats.org/drawingml/2006/chartDrawing">
    <cdr:from>
      <cdr:x>0.17554</cdr:x>
      <cdr:y>0.05663</cdr:y>
    </cdr:from>
    <cdr:to>
      <cdr:x>0.30699</cdr:x>
      <cdr:y>0.07722</cdr:y>
    </cdr:to>
    <cdr:sp macro="" textlink="">
      <cdr:nvSpPr>
        <cdr:cNvPr id="13" name="Gerade Verbindung mit Pfeil 12"/>
        <cdr:cNvSpPr/>
      </cdr:nvSpPr>
      <cdr:spPr>
        <a:xfrm xmlns:a="http://schemas.openxmlformats.org/drawingml/2006/main" rot="10800000" flipV="1">
          <a:off x="1633968" y="340743"/>
          <a:ext cx="1223559" cy="123891"/>
        </a:xfrm>
        <a:prstGeom xmlns:a="http://schemas.openxmlformats.org/drawingml/2006/main" prst="straightConnector1">
          <a:avLst/>
        </a:prstGeom>
        <a:ln xmlns:a="http://schemas.openxmlformats.org/drawingml/2006/main" w="19050">
          <a:solidFill>
            <a:srgbClr val="C00000"/>
          </a:solidFill>
          <a:tailEnd type="arrow"/>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de-DE">
            <a:ln w="28575">
              <a:solidFill>
                <a:schemeClr val="tx1"/>
              </a:solidFill>
            </a:ln>
          </a:endParaRPr>
        </a:p>
      </cdr:txBody>
    </cdr:sp>
  </cdr:relSizeAnchor>
  <cdr:relSizeAnchor xmlns:cdr="http://schemas.openxmlformats.org/drawingml/2006/chartDrawing">
    <cdr:from>
      <cdr:x>0.3828</cdr:x>
      <cdr:y>0.42108</cdr:y>
    </cdr:from>
    <cdr:to>
      <cdr:x>0.42961</cdr:x>
      <cdr:y>0.60411</cdr:y>
    </cdr:to>
    <cdr:sp macro="" textlink="">
      <cdr:nvSpPr>
        <cdr:cNvPr id="10" name="Gerade Verbindung mit Pfeil 9"/>
        <cdr:cNvSpPr/>
      </cdr:nvSpPr>
      <cdr:spPr>
        <a:xfrm xmlns:a="http://schemas.openxmlformats.org/drawingml/2006/main" rot="10800000" flipV="1">
          <a:off x="2376263" y="1706497"/>
          <a:ext cx="290581" cy="741776"/>
        </a:xfrm>
        <a:prstGeom xmlns:a="http://schemas.openxmlformats.org/drawingml/2006/main" prst="straightConnector1">
          <a:avLst/>
        </a:prstGeom>
        <a:ln xmlns:a="http://schemas.openxmlformats.org/drawingml/2006/main" w="25400">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0.2552</cdr:x>
      <cdr:y>0.26652</cdr:y>
    </cdr:from>
    <cdr:to>
      <cdr:x>0.39913</cdr:x>
      <cdr:y>0.34075</cdr:y>
    </cdr:to>
    <cdr:sp macro="" textlink="">
      <cdr:nvSpPr>
        <cdr:cNvPr id="14" name="Textfeld 13"/>
        <cdr:cNvSpPr txBox="1"/>
      </cdr:nvSpPr>
      <cdr:spPr>
        <a:xfrm xmlns:a="http://schemas.openxmlformats.org/drawingml/2006/main">
          <a:off x="1584176" y="1080120"/>
          <a:ext cx="893463" cy="30082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de-CH" sz="1200" dirty="0" smtClean="0">
              <a:solidFill>
                <a:srgbClr val="0070C0"/>
              </a:solidFill>
              <a:latin typeface="Arial" pitchFamily="34" charset="0"/>
              <a:cs typeface="Arial" pitchFamily="34" charset="0"/>
            </a:rPr>
            <a:t>relative </a:t>
          </a:r>
          <a:r>
            <a:rPr lang="de-CH" sz="1200" dirty="0" err="1" smtClean="0">
              <a:solidFill>
                <a:srgbClr val="0070C0"/>
              </a:solidFill>
              <a:latin typeface="Arial" pitchFamily="34" charset="0"/>
              <a:cs typeface="Arial" pitchFamily="34" charset="0"/>
            </a:rPr>
            <a:t>line</a:t>
          </a:r>
          <a:r>
            <a:rPr lang="de-CH" sz="1200" dirty="0" smtClean="0">
              <a:solidFill>
                <a:srgbClr val="0070C0"/>
              </a:solidFill>
              <a:latin typeface="Arial" pitchFamily="34" charset="0"/>
              <a:cs typeface="Arial" pitchFamily="34" charset="0"/>
            </a:rPr>
            <a:t> </a:t>
          </a:r>
          <a:r>
            <a:rPr lang="de-CH" sz="1200" dirty="0" err="1" smtClean="0">
              <a:solidFill>
                <a:srgbClr val="0070C0"/>
              </a:solidFill>
              <a:latin typeface="Arial" pitchFamily="34" charset="0"/>
              <a:cs typeface="Arial" pitchFamily="34" charset="0"/>
            </a:rPr>
            <a:t>spread</a:t>
          </a:r>
          <a:r>
            <a:rPr lang="de-CH" sz="1200" dirty="0" smtClean="0">
              <a:solidFill>
                <a:srgbClr val="0070C0"/>
              </a:solidFill>
              <a:latin typeface="Arial" pitchFamily="34" charset="0"/>
              <a:cs typeface="Arial" pitchFamily="34" charset="0"/>
            </a:rPr>
            <a:t> </a:t>
          </a:r>
          <a:r>
            <a:rPr lang="de-CH" sz="1200" dirty="0" err="1" smtClean="0">
              <a:solidFill>
                <a:srgbClr val="0070C0"/>
              </a:solidFill>
              <a:latin typeface="Arial" pitchFamily="34" charset="0"/>
              <a:cs typeface="Arial" pitchFamily="34" charset="0"/>
            </a:rPr>
            <a:t>function</a:t>
          </a:r>
          <a:endParaRPr lang="de-CH" sz="1200" dirty="0">
            <a:solidFill>
              <a:srgbClr val="0070C0"/>
            </a:solidFill>
            <a:latin typeface="Arial" pitchFamily="34" charset="0"/>
            <a:cs typeface="Arial"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D1F06E0-364A-2F44-93AF-4B68DECA9F1D}" type="datetimeFigureOut">
              <a:rPr lang="en-US" smtClean="0"/>
              <a:t>4/14/2013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C0DF52B-D7D6-FF4B-A251-989A431A0D91}" type="slidenum">
              <a:rPr lang="en-US" smtClean="0"/>
              <a:t>‹#›</a:t>
            </a:fld>
            <a:endParaRPr lang="en-US"/>
          </a:p>
        </p:txBody>
      </p:sp>
    </p:spTree>
    <p:extLst>
      <p:ext uri="{BB962C8B-B14F-4D97-AF65-F5344CB8AC3E}">
        <p14:creationId xmlns:p14="http://schemas.microsoft.com/office/powerpoint/2010/main" val="308377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96EEB8-5D39-43B9-B41C-AFE36776C6CB}" type="datetimeFigureOut">
              <a:rPr lang="en-GB" smtClean="0"/>
              <a:pPr/>
              <a:t>14/04/2013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FF3B5F-5378-42BA-B12A-B0DC21660E93}" type="slidenum">
              <a:rPr lang="en-GB" smtClean="0"/>
              <a:pPr/>
              <a:t>‹#›</a:t>
            </a:fld>
            <a:endParaRPr lang="en-GB"/>
          </a:p>
        </p:txBody>
      </p:sp>
    </p:spTree>
    <p:extLst>
      <p:ext uri="{BB962C8B-B14F-4D97-AF65-F5344CB8AC3E}">
        <p14:creationId xmlns:p14="http://schemas.microsoft.com/office/powerpoint/2010/main" val="396222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AFF3B5F-5378-42BA-B12A-B0DC21660E93}"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AFF3B5F-5378-42BA-B12A-B0DC21660E93}" type="slidenum">
              <a:rPr lang="en-GB" smtClean="0"/>
              <a:pPr/>
              <a:t>10</a:t>
            </a:fld>
            <a:endParaRPr lang="en-GB"/>
          </a:p>
        </p:txBody>
      </p:sp>
    </p:spTree>
    <p:extLst>
      <p:ext uri="{BB962C8B-B14F-4D97-AF65-F5344CB8AC3E}">
        <p14:creationId xmlns:p14="http://schemas.microsoft.com/office/powerpoint/2010/main" val="3210026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de-CH" smtClean="0"/>
              <a:t>Lets look closer to those three aspects and let’s ask the question what are the requirements for trustful measurements results:</a:t>
            </a:r>
          </a:p>
          <a:p>
            <a:pPr eaLnBrk="1" hangingPunct="1">
              <a:spcBef>
                <a:spcPct val="0"/>
              </a:spcBef>
            </a:pPr>
            <a:endParaRPr lang="de-CH" smtClean="0"/>
          </a:p>
          <a:p>
            <a:pPr eaLnBrk="1" hangingPunct="1">
              <a:spcBef>
                <a:spcPct val="0"/>
              </a:spcBef>
            </a:pPr>
            <a:r>
              <a:rPr lang="de-CH" smtClean="0"/>
              <a:t>For globalization it is quite clear: we need same test procedures world wide</a:t>
            </a:r>
          </a:p>
          <a:p>
            <a:pPr eaLnBrk="1" hangingPunct="1">
              <a:spcBef>
                <a:spcPct val="0"/>
              </a:spcBef>
            </a:pPr>
            <a:endParaRPr lang="de-CH" smtClean="0"/>
          </a:p>
          <a:p>
            <a:pPr eaLnBrk="1" hangingPunct="1">
              <a:spcBef>
                <a:spcPct val="0"/>
              </a:spcBef>
            </a:pPr>
            <a:r>
              <a:rPr lang="de-CH" smtClean="0"/>
              <a:t>If we look at the fact that we are dealing with emerging technology we have to think on what is new about this technology. Do we need new test procedures ? Are there new parmeters?</a:t>
            </a:r>
          </a:p>
          <a:p>
            <a:pPr eaLnBrk="1" hangingPunct="1">
              <a:spcBef>
                <a:spcPct val="0"/>
              </a:spcBef>
            </a:pPr>
            <a:endParaRPr lang="de-CH" smtClean="0"/>
          </a:p>
          <a:p>
            <a:pPr eaLnBrk="1" hangingPunct="1">
              <a:spcBef>
                <a:spcPct val="0"/>
              </a:spcBef>
            </a:pPr>
            <a:r>
              <a:rPr lang="de-CH" smtClean="0"/>
              <a:t>If we go to regulation with have to think on conformity assemement. How to the measuremetn compare with the limit values</a:t>
            </a:r>
          </a:p>
          <a:p>
            <a:pPr eaLnBrk="1" hangingPunct="1">
              <a:spcBef>
                <a:spcPct val="0"/>
              </a:spcBef>
            </a:pPr>
            <a:endParaRPr lang="de-CH" smtClean="0"/>
          </a:p>
          <a:p>
            <a:pPr eaLnBrk="1" hangingPunct="1">
              <a:spcBef>
                <a:spcPct val="0"/>
              </a:spcBef>
            </a:pPr>
            <a:endParaRPr lang="de-CH" smtClean="0"/>
          </a:p>
          <a:p>
            <a:pPr eaLnBrk="1" hangingPunct="1">
              <a:spcBef>
                <a:spcPct val="0"/>
              </a:spcBef>
            </a:pPr>
            <a:r>
              <a:rPr lang="de-CH" smtClean="0"/>
              <a:t>The first point is quite trivial. It just means that we need a international standard probably worked out by an international organization. And of course CIE is in a good position to fulfil this requirements.</a:t>
            </a:r>
          </a:p>
          <a:p>
            <a:pPr eaLnBrk="1" hangingPunct="1">
              <a:spcBef>
                <a:spcPct val="0"/>
              </a:spcBef>
            </a:pPr>
            <a:endParaRPr lang="de-CH" smtClean="0"/>
          </a:p>
          <a:p>
            <a:pPr eaLnBrk="1" hangingPunct="1">
              <a:spcBef>
                <a:spcPct val="0"/>
              </a:spcBef>
            </a:pPr>
            <a:r>
              <a:rPr lang="de-CH" smtClean="0"/>
              <a:t>In respect to point two:  </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5A377D9-C858-4E70-A226-90C5B90E15B9}" type="slidenum">
              <a:rPr lang="de-CH" sz="1200" smtClean="0"/>
              <a:pPr eaLnBrk="1" hangingPunct="1"/>
              <a:t>11</a:t>
            </a:fld>
            <a:endParaRPr lang="de-CH"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CH"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B82DF377-3C37-46A1-A39C-8CBA55625B79}" type="slidenum">
              <a:rPr lang="de-CH" sz="1200" smtClean="0"/>
              <a:pPr eaLnBrk="1" hangingPunct="1"/>
              <a:t>12</a:t>
            </a:fld>
            <a:endParaRPr lang="de-CH" sz="12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CH"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A4B584C7-1559-4FE3-BE22-B958B3DBDB07}" type="slidenum">
              <a:rPr lang="en-US" sz="1200" smtClean="0"/>
              <a:pPr eaLnBrk="1" hangingPunct="1"/>
              <a:t>13</a:t>
            </a:fld>
            <a:endParaRPr lang="en-US" sz="12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xfrm>
            <a:off x="338138" y="295275"/>
            <a:ext cx="6048375" cy="45354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izenplatzhalter 2"/>
          <p:cNvSpPr>
            <a:spLocks noGrp="1"/>
          </p:cNvSpPr>
          <p:nvPr>
            <p:ph type="body" idx="1"/>
          </p:nvPr>
        </p:nvSpPr>
        <p:spPr bwMode="auto">
          <a:xfrm>
            <a:off x="685800" y="5214938"/>
            <a:ext cx="5486400" cy="32432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33" tIns="41117" rIns="82233" bIns="41117" numCol="1" anchor="t" anchorCtr="0" compatLnSpc="1">
            <a:prstTxWarp prst="textNoShape">
              <a:avLst/>
            </a:prstTxWarp>
          </a:bodyPr>
          <a:lstStyle/>
          <a:p>
            <a:pPr eaLnBrk="1" hangingPunct="1">
              <a:spcBef>
                <a:spcPct val="0"/>
              </a:spcBef>
            </a:pPr>
            <a:endParaRPr lang="de-CH" smtClean="0"/>
          </a:p>
        </p:txBody>
      </p:sp>
      <p:sp>
        <p:nvSpPr>
          <p:cNvPr id="3584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233" tIns="41117" rIns="82233" bIns="41117" numCol="1" anchorCtr="0" compatLnSpc="1">
            <a:prstTxWarp prst="textNoShape">
              <a:avLst/>
            </a:prstTxWarp>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ED0D3DAB-14A4-4ED4-94B2-0F213C7B3A55}" type="slidenum">
              <a:rPr lang="de-CH" sz="1200" smtClean="0"/>
              <a:pPr eaLnBrk="1" hangingPunct="1"/>
              <a:t>14</a:t>
            </a:fld>
            <a:endParaRPr lang="de-CH" sz="12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Tree>
    <p:extLst>
      <p:ext uri="{BB962C8B-B14F-4D97-AF65-F5344CB8AC3E}">
        <p14:creationId xmlns:p14="http://schemas.microsoft.com/office/powerpoint/2010/main" val="1959819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CH"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FC5C33A-EBE1-4F5A-A3F0-5043DD338371}" type="slidenum">
              <a:rPr lang="de-CH" sz="1200" smtClean="0"/>
              <a:pPr eaLnBrk="1" hangingPunct="1"/>
              <a:t>16</a:t>
            </a:fld>
            <a:endParaRPr lang="de-CH" sz="120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8138" y="295275"/>
            <a:ext cx="6048375" cy="4535488"/>
          </a:xfrm>
        </p:spPr>
      </p:sp>
      <p:sp>
        <p:nvSpPr>
          <p:cNvPr id="3" name="Notes Placeholder 2"/>
          <p:cNvSpPr>
            <a:spLocks noGrp="1"/>
          </p:cNvSpPr>
          <p:nvPr>
            <p:ph type="body" idx="1"/>
          </p:nvPr>
        </p:nvSpPr>
        <p:spPr>
          <a:xfrm>
            <a:off x="685482" y="4343913"/>
            <a:ext cx="5487040" cy="4114362"/>
          </a:xfrm>
          <a:prstGeom prst="rect">
            <a:avLst/>
          </a:prstGeom>
        </p:spPr>
        <p:txBody>
          <a:bodyPr lIns="82233" tIns="41117" rIns="82233" bIns="41117">
            <a:normAutofit/>
          </a:bodyPr>
          <a:lstStyle/>
          <a:p>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8138" y="295275"/>
            <a:ext cx="6048375" cy="4535488"/>
          </a:xfrm>
        </p:spPr>
      </p:sp>
      <p:sp>
        <p:nvSpPr>
          <p:cNvPr id="3" name="Notes Placeholder 2"/>
          <p:cNvSpPr>
            <a:spLocks noGrp="1"/>
          </p:cNvSpPr>
          <p:nvPr>
            <p:ph type="body" idx="1"/>
          </p:nvPr>
        </p:nvSpPr>
        <p:spPr>
          <a:xfrm>
            <a:off x="685482" y="4343913"/>
            <a:ext cx="5487040" cy="4114362"/>
          </a:xfrm>
          <a:prstGeom prst="rect">
            <a:avLst/>
          </a:prstGeom>
        </p:spPr>
        <p:txBody>
          <a:bodyPr lIns="82233" tIns="41117" rIns="82233" bIns="41117">
            <a:normAutofit/>
          </a:bodyPr>
          <a:lstStyle/>
          <a:p>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AFF3B5F-5378-42BA-B12A-B0DC21660E93}" type="slidenum">
              <a:rPr lang="en-GB" smtClean="0"/>
              <a:pPr/>
              <a:t>19</a:t>
            </a:fld>
            <a:endParaRPr lang="en-GB"/>
          </a:p>
        </p:txBody>
      </p:sp>
    </p:spTree>
    <p:extLst>
      <p:ext uri="{BB962C8B-B14F-4D97-AF65-F5344CB8AC3E}">
        <p14:creationId xmlns:p14="http://schemas.microsoft.com/office/powerpoint/2010/main" val="2851631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AFF3B5F-5378-42BA-B12A-B0DC21660E93}" type="slidenum">
              <a:rPr lang="en-GB" smtClean="0"/>
              <a:pPr/>
              <a:t>2</a:t>
            </a:fld>
            <a:endParaRPr lang="en-GB"/>
          </a:p>
        </p:txBody>
      </p:sp>
    </p:spTree>
    <p:extLst>
      <p:ext uri="{BB962C8B-B14F-4D97-AF65-F5344CB8AC3E}">
        <p14:creationId xmlns:p14="http://schemas.microsoft.com/office/powerpoint/2010/main" val="11384547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de-CH" smtClean="0"/>
              <a:t>Lets look closer to those three aspects and let’s ask the question what are the requirements for trustful measurements results:</a:t>
            </a:r>
          </a:p>
          <a:p>
            <a:pPr eaLnBrk="1" hangingPunct="1">
              <a:spcBef>
                <a:spcPct val="0"/>
              </a:spcBef>
            </a:pPr>
            <a:endParaRPr lang="de-CH" smtClean="0"/>
          </a:p>
          <a:p>
            <a:pPr eaLnBrk="1" hangingPunct="1">
              <a:spcBef>
                <a:spcPct val="0"/>
              </a:spcBef>
            </a:pPr>
            <a:r>
              <a:rPr lang="de-CH" smtClean="0"/>
              <a:t>For globalization it is quite clear: we need same test procedures world wide</a:t>
            </a:r>
          </a:p>
          <a:p>
            <a:pPr eaLnBrk="1" hangingPunct="1">
              <a:spcBef>
                <a:spcPct val="0"/>
              </a:spcBef>
            </a:pPr>
            <a:endParaRPr lang="de-CH" smtClean="0"/>
          </a:p>
          <a:p>
            <a:pPr eaLnBrk="1" hangingPunct="1">
              <a:spcBef>
                <a:spcPct val="0"/>
              </a:spcBef>
            </a:pPr>
            <a:r>
              <a:rPr lang="de-CH" smtClean="0"/>
              <a:t>If we look at the fact that we are dealing with emerging technology we have to think on what is new about this technology. Do we need new test procedures ? Are there new parmeters?</a:t>
            </a:r>
          </a:p>
          <a:p>
            <a:pPr eaLnBrk="1" hangingPunct="1">
              <a:spcBef>
                <a:spcPct val="0"/>
              </a:spcBef>
            </a:pPr>
            <a:endParaRPr lang="de-CH" smtClean="0"/>
          </a:p>
          <a:p>
            <a:pPr eaLnBrk="1" hangingPunct="1">
              <a:spcBef>
                <a:spcPct val="0"/>
              </a:spcBef>
            </a:pPr>
            <a:r>
              <a:rPr lang="de-CH" smtClean="0"/>
              <a:t>If we go to regulation with have to think on conformity assemement. How to the measuremetn compare with the limit values</a:t>
            </a:r>
          </a:p>
          <a:p>
            <a:pPr eaLnBrk="1" hangingPunct="1">
              <a:spcBef>
                <a:spcPct val="0"/>
              </a:spcBef>
            </a:pPr>
            <a:endParaRPr lang="de-CH" smtClean="0"/>
          </a:p>
          <a:p>
            <a:pPr eaLnBrk="1" hangingPunct="1">
              <a:spcBef>
                <a:spcPct val="0"/>
              </a:spcBef>
            </a:pPr>
            <a:endParaRPr lang="de-CH" smtClean="0"/>
          </a:p>
          <a:p>
            <a:pPr eaLnBrk="1" hangingPunct="1">
              <a:spcBef>
                <a:spcPct val="0"/>
              </a:spcBef>
            </a:pPr>
            <a:r>
              <a:rPr lang="de-CH" smtClean="0"/>
              <a:t>The first point is quite trivial. It just means that we need a international standard probably worked out by an international organization. And of course CIE is in a good position to fulfil this requirements.</a:t>
            </a:r>
          </a:p>
          <a:p>
            <a:pPr eaLnBrk="1" hangingPunct="1">
              <a:spcBef>
                <a:spcPct val="0"/>
              </a:spcBef>
            </a:pPr>
            <a:endParaRPr lang="de-CH" smtClean="0"/>
          </a:p>
          <a:p>
            <a:pPr eaLnBrk="1" hangingPunct="1">
              <a:spcBef>
                <a:spcPct val="0"/>
              </a:spcBef>
            </a:pPr>
            <a:r>
              <a:rPr lang="de-CH" smtClean="0"/>
              <a:t>In respect to point two:  </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5A377D9-C858-4E70-A226-90C5B90E15B9}" type="slidenum">
              <a:rPr lang="de-CH" sz="1200" smtClean="0"/>
              <a:pPr eaLnBrk="1" hangingPunct="1"/>
              <a:t>20</a:t>
            </a:fld>
            <a:endParaRPr lang="de-CH" sz="120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fld id="{92477F31-6821-4A55-9BFA-BB8B16A1A2E7}" type="slidenum">
              <a:rPr lang="de-CH" smtClean="0"/>
              <a:t>22</a:t>
            </a:fld>
            <a:endParaRPr lang="de-CH"/>
          </a:p>
        </p:txBody>
      </p:sp>
    </p:spTree>
    <p:extLst>
      <p:ext uri="{BB962C8B-B14F-4D97-AF65-F5344CB8AC3E}">
        <p14:creationId xmlns:p14="http://schemas.microsoft.com/office/powerpoint/2010/main" val="19741781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fld id="{92477F31-6821-4A55-9BFA-BB8B16A1A2E7}" type="slidenum">
              <a:rPr lang="de-CH" smtClean="0"/>
              <a:t>23</a:t>
            </a:fld>
            <a:endParaRPr lang="de-CH"/>
          </a:p>
        </p:txBody>
      </p:sp>
    </p:spTree>
    <p:extLst>
      <p:ext uri="{BB962C8B-B14F-4D97-AF65-F5344CB8AC3E}">
        <p14:creationId xmlns:p14="http://schemas.microsoft.com/office/powerpoint/2010/main" val="19741781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fld id="{92477F31-6821-4A55-9BFA-BB8B16A1A2E7}" type="slidenum">
              <a:rPr lang="de-CH" smtClean="0"/>
              <a:t>24</a:t>
            </a:fld>
            <a:endParaRPr lang="de-CH"/>
          </a:p>
        </p:txBody>
      </p:sp>
    </p:spTree>
    <p:extLst>
      <p:ext uri="{BB962C8B-B14F-4D97-AF65-F5344CB8AC3E}">
        <p14:creationId xmlns:p14="http://schemas.microsoft.com/office/powerpoint/2010/main" val="13572614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AFF3B5F-5378-42BA-B12A-B0DC21660E93}" type="slidenum">
              <a:rPr lang="en-GB" smtClean="0"/>
              <a:pPr/>
              <a:t>25</a:t>
            </a:fld>
            <a:endParaRPr lang="en-GB"/>
          </a:p>
        </p:txBody>
      </p:sp>
    </p:spTree>
    <p:extLst>
      <p:ext uri="{BB962C8B-B14F-4D97-AF65-F5344CB8AC3E}">
        <p14:creationId xmlns:p14="http://schemas.microsoft.com/office/powerpoint/2010/main" val="19496160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AFF3B5F-5378-42BA-B12A-B0DC21660E93}" type="slidenum">
              <a:rPr lang="en-GB" smtClean="0"/>
              <a:pPr/>
              <a:t>26</a:t>
            </a:fld>
            <a:endParaRPr lang="en-GB"/>
          </a:p>
        </p:txBody>
      </p:sp>
    </p:spTree>
    <p:extLst>
      <p:ext uri="{BB962C8B-B14F-4D97-AF65-F5344CB8AC3E}">
        <p14:creationId xmlns:p14="http://schemas.microsoft.com/office/powerpoint/2010/main" val="2725445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AFF3B5F-5378-42BA-B12A-B0DC21660E93}" type="slidenum">
              <a:rPr lang="en-GB" smtClean="0"/>
              <a:pPr/>
              <a:t>3</a:t>
            </a:fld>
            <a:endParaRPr lang="en-GB"/>
          </a:p>
        </p:txBody>
      </p:sp>
    </p:spTree>
    <p:extLst>
      <p:ext uri="{BB962C8B-B14F-4D97-AF65-F5344CB8AC3E}">
        <p14:creationId xmlns:p14="http://schemas.microsoft.com/office/powerpoint/2010/main" val="625274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3586AE9A-859F-45A4-8084-5C9FD539F6C8}" type="slidenum">
              <a:rPr lang="de-DE" smtClean="0"/>
              <a:pPr/>
              <a:t>4</a:t>
            </a:fld>
            <a:endParaRPr lang="de-DE" smtClean="0"/>
          </a:p>
        </p:txBody>
      </p:sp>
      <p:sp>
        <p:nvSpPr>
          <p:cNvPr id="44035" name="Rectangle 2"/>
          <p:cNvSpPr>
            <a:spLocks noGrp="1" noRot="1" noChangeAspect="1" noChangeArrowheads="1" noTextEdit="1"/>
          </p:cNvSpPr>
          <p:nvPr>
            <p:ph type="sldImg"/>
          </p:nvPr>
        </p:nvSpPr>
        <p:spPr>
          <a:xfrm>
            <a:off x="1143000" y="685800"/>
            <a:ext cx="4572000" cy="3429000"/>
          </a:xfrm>
          <a:ln/>
        </p:spPr>
      </p:sp>
      <p:sp>
        <p:nvSpPr>
          <p:cNvPr id="44036"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CC0DF436-8846-456B-B544-5AE17E8E949B}" type="slidenum">
              <a:rPr lang="de-DE" smtClean="0"/>
              <a:pPr/>
              <a:t>5</a:t>
            </a:fld>
            <a:endParaRPr lang="de-DE"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CC0DF436-8846-456B-B544-5AE17E8E949B}" type="slidenum">
              <a:rPr lang="de-DE" smtClean="0"/>
              <a:pPr/>
              <a:t>6</a:t>
            </a:fld>
            <a:endParaRPr lang="de-DE"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AFF3B5F-5378-42BA-B12A-B0DC21660E93}" type="slidenum">
              <a:rPr lang="en-GB" smtClean="0"/>
              <a:pPr/>
              <a:t>7</a:t>
            </a:fld>
            <a:endParaRPr lang="en-GB"/>
          </a:p>
        </p:txBody>
      </p:sp>
    </p:spTree>
    <p:extLst>
      <p:ext uri="{BB962C8B-B14F-4D97-AF65-F5344CB8AC3E}">
        <p14:creationId xmlns:p14="http://schemas.microsoft.com/office/powerpoint/2010/main" val="1171810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11659DD8-C1DB-471B-8603-9C28BF69158E}" type="slidenum">
              <a:rPr lang="de-DE" smtClean="0"/>
              <a:pPr/>
              <a:t>8</a:t>
            </a:fld>
            <a:endParaRPr lang="de-DE" smtClean="0"/>
          </a:p>
        </p:txBody>
      </p:sp>
      <p:sp>
        <p:nvSpPr>
          <p:cNvPr id="48131" name="Rectangle 2"/>
          <p:cNvSpPr>
            <a:spLocks noGrp="1" noRot="1" noChangeAspect="1" noChangeArrowheads="1" noTextEdit="1"/>
          </p:cNvSpPr>
          <p:nvPr>
            <p:ph type="sldImg"/>
          </p:nvPr>
        </p:nvSpPr>
        <p:spPr>
          <a:xfrm>
            <a:off x="1143000" y="685800"/>
            <a:ext cx="4572000" cy="3429000"/>
          </a:xfrm>
          <a:ln/>
        </p:spPr>
      </p:sp>
      <p:sp>
        <p:nvSpPr>
          <p:cNvPr id="48132"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BC745D51-97FB-4E89-A52E-63B4706BFD52}" type="slidenum">
              <a:rPr lang="de-DE" smtClean="0"/>
              <a:pPr/>
              <a:t>9</a:t>
            </a:fld>
            <a:endParaRPr lang="de-DE" smtClean="0"/>
          </a:p>
        </p:txBody>
      </p:sp>
      <p:sp>
        <p:nvSpPr>
          <p:cNvPr id="49155" name="Rectangle 2"/>
          <p:cNvSpPr>
            <a:spLocks noGrp="1" noRot="1" noChangeAspect="1" noChangeArrowheads="1" noTextEdit="1"/>
          </p:cNvSpPr>
          <p:nvPr>
            <p:ph type="sldImg"/>
          </p:nvPr>
        </p:nvSpPr>
        <p:spPr>
          <a:xfrm>
            <a:off x="1143000" y="685800"/>
            <a:ext cx="4572000" cy="3429000"/>
          </a:xfrm>
          <a:ln/>
        </p:spPr>
      </p:sp>
      <p:sp>
        <p:nvSpPr>
          <p:cNvPr id="49156" name="Rectangle 3"/>
          <p:cNvSpPr>
            <a:spLocks noGrp="1" noChangeArrowheads="1"/>
          </p:cNvSpPr>
          <p:nvPr>
            <p:ph type="body" idx="1"/>
          </p:nvPr>
        </p:nvSpPr>
        <p:spPr>
          <a:noFill/>
          <a:ln/>
        </p:spPr>
        <p:txBody>
          <a:bodyPr/>
          <a:lstStyle/>
          <a:p>
            <a:pPr eaLnBrk="1" hangingPunct="1"/>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EDA9BA51-653C-41AF-A4C3-BF9DE570A838}" type="datetimeFigureOut">
              <a:rPr lang="en-GB" smtClean="0"/>
              <a:pPr/>
              <a:t>14/04/2013</a:t>
            </a:fld>
            <a:endParaRPr lang="en-GB"/>
          </a:p>
        </p:txBody>
      </p:sp>
      <p:sp>
        <p:nvSpPr>
          <p:cNvPr id="17" name="Footer Placeholder 16"/>
          <p:cNvSpPr>
            <a:spLocks noGrp="1"/>
          </p:cNvSpPr>
          <p:nvPr>
            <p:ph type="ftr" sz="quarter" idx="11"/>
          </p:nvPr>
        </p:nvSpPr>
        <p:spPr/>
        <p:txBody>
          <a:bodyPr/>
          <a:lstStyle>
            <a:extLst/>
          </a:lstStyle>
          <a:p>
            <a:endParaRPr lang="en-GB" dirty="0"/>
          </a:p>
        </p:txBody>
      </p:sp>
      <p:sp>
        <p:nvSpPr>
          <p:cNvPr id="29" name="Slide Number Placeholder 28"/>
          <p:cNvSpPr>
            <a:spLocks noGrp="1"/>
          </p:cNvSpPr>
          <p:nvPr>
            <p:ph type="sldNum" sz="quarter" idx="12"/>
          </p:nvPr>
        </p:nvSpPr>
        <p:spPr/>
        <p:txBody>
          <a:bodyPr/>
          <a:lstStyle>
            <a:extLst/>
          </a:lstStyle>
          <a:p>
            <a:fld id="{5CC687B6-6541-448E-A1C6-7B62DB05D35C}" type="slidenum">
              <a:rPr lang="en-GB" smtClean="0"/>
              <a:pPr/>
              <a:t>‹#›</a:t>
            </a:fld>
            <a:endParaRPr lang="en-GB"/>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pic>
        <p:nvPicPr>
          <p:cNvPr id="12" name="Picture 11"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EDA9BA51-653C-41AF-A4C3-BF9DE570A838}" type="datetimeFigureOut">
              <a:rPr lang="en-GB" smtClean="0"/>
              <a:pPr/>
              <a:t>14/04/2013</a:t>
            </a:fld>
            <a:endParaRPr lang="en-GB"/>
          </a:p>
        </p:txBody>
      </p:sp>
      <p:sp>
        <p:nvSpPr>
          <p:cNvPr id="6" name="Footer Placeholder 5"/>
          <p:cNvSpPr>
            <a:spLocks noGrp="1"/>
          </p:cNvSpPr>
          <p:nvPr>
            <p:ph type="ftr" sz="quarter" idx="11"/>
          </p:nvPr>
        </p:nvSpPr>
        <p:spPr>
          <a:xfrm>
            <a:off x="914400" y="55499"/>
            <a:ext cx="5562600" cy="365125"/>
          </a:xfrm>
        </p:spPr>
        <p:txBody>
          <a:bodyPr/>
          <a:lstStyle>
            <a:extLst/>
          </a:lstStyle>
          <a:p>
            <a:endParaRPr lang="en-GB"/>
          </a:p>
        </p:txBody>
      </p:sp>
      <p:sp>
        <p:nvSpPr>
          <p:cNvPr id="7" name="Slide Number Placeholder 6"/>
          <p:cNvSpPr>
            <a:spLocks noGrp="1"/>
          </p:cNvSpPr>
          <p:nvPr>
            <p:ph type="sldNum" sz="quarter" idx="12"/>
          </p:nvPr>
        </p:nvSpPr>
        <p:spPr>
          <a:xfrm>
            <a:off x="8610600" y="55499"/>
            <a:ext cx="457200" cy="365125"/>
          </a:xfrm>
        </p:spPr>
        <p:txBody>
          <a:bodyPr/>
          <a:lstStyle>
            <a:extLst/>
          </a:lstStyle>
          <a:p>
            <a:fld id="{5CC687B6-6541-448E-A1C6-7B62DB05D35C}" type="slidenum">
              <a:rPr lang="en-GB" smtClean="0"/>
              <a:pPr/>
              <a:t>‹#›</a:t>
            </a:fld>
            <a:endParaRPr lang="en-GB"/>
          </a:p>
        </p:txBody>
      </p:sp>
      <p:pic>
        <p:nvPicPr>
          <p:cNvPr id="22" name="Picture 21"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DA9BA51-653C-41AF-A4C3-BF9DE570A838}" type="datetimeFigureOut">
              <a:rPr lang="en-GB" smtClean="0"/>
              <a:pPr/>
              <a:t>14/04/2013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5CC687B6-6541-448E-A1C6-7B62DB05D35C}" type="slidenum">
              <a:rPr lang="en-GB" smtClean="0"/>
              <a:pPr/>
              <a:t>‹#›</a:t>
            </a:fld>
            <a:endParaRPr lang="en-GB"/>
          </a:p>
        </p:txBody>
      </p:sp>
      <p:pic>
        <p:nvPicPr>
          <p:cNvPr id="8" name="Picture 7"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DA9BA51-653C-41AF-A4C3-BF9DE570A838}" type="datetimeFigureOut">
              <a:rPr lang="en-GB" smtClean="0"/>
              <a:pPr/>
              <a:t>14/04/2013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5CC687B6-6541-448E-A1C6-7B62DB05D35C}" type="slidenum">
              <a:rPr lang="en-GB" smtClean="0"/>
              <a:pPr/>
              <a:t>‹#›</a:t>
            </a:fld>
            <a:endParaRPr lang="en-GB"/>
          </a:p>
        </p:txBody>
      </p:sp>
      <p:pic>
        <p:nvPicPr>
          <p:cNvPr id="8" name="Picture 7"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CIE1">
    <p:spTree>
      <p:nvGrpSpPr>
        <p:cNvPr id="1" name=""/>
        <p:cNvGrpSpPr/>
        <p:nvPr/>
      </p:nvGrpSpPr>
      <p:grpSpPr>
        <a:xfrm>
          <a:off x="0" y="0"/>
          <a:ext cx="0" cy="0"/>
          <a:chOff x="0" y="0"/>
          <a:chExt cx="0" cy="0"/>
        </a:xfrm>
      </p:grpSpPr>
      <p:pic>
        <p:nvPicPr>
          <p:cNvPr id="2" name="Picture 1"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7D55E82-DB3E-4780-92A5-6967CDA3038F}" type="datetimeFigureOut">
              <a:rPr lang="en-GB" smtClean="0"/>
              <a:pPr/>
              <a:t>14/04/2013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3C8CC2E-E830-4187-8A0E-99168CEF69A4}" type="slidenum">
              <a:rPr lang="en-GB" smtClean="0"/>
              <a:pPr/>
              <a:t>‹#›</a:t>
            </a:fld>
            <a:endParaRPr lang="en-GB"/>
          </a:p>
        </p:txBody>
      </p:sp>
      <p:pic>
        <p:nvPicPr>
          <p:cNvPr id="7" name="Picture 6"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7D55E82-DB3E-4780-92A5-6967CDA3038F}" type="datetimeFigureOut">
              <a:rPr lang="en-GB" smtClean="0"/>
              <a:pPr/>
              <a:t>14/04/2013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3C8CC2E-E830-4187-8A0E-99168CEF69A4}" type="slidenum">
              <a:rPr lang="en-GB" smtClean="0"/>
              <a:pPr/>
              <a:t>‹#›</a:t>
            </a:fld>
            <a:endParaRPr lang="en-GB"/>
          </a:p>
        </p:txBody>
      </p:sp>
      <p:pic>
        <p:nvPicPr>
          <p:cNvPr id="7" name="Picture 6"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D55E82-DB3E-4780-92A5-6967CDA3038F}" type="datetimeFigureOut">
              <a:rPr lang="en-GB" smtClean="0"/>
              <a:pPr/>
              <a:t>14/04/2013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3C8CC2E-E830-4187-8A0E-99168CEF69A4}" type="slidenum">
              <a:rPr lang="en-GB" smtClean="0"/>
              <a:pPr/>
              <a:t>‹#›</a:t>
            </a:fld>
            <a:endParaRPr lang="en-GB"/>
          </a:p>
        </p:txBody>
      </p:sp>
      <p:pic>
        <p:nvPicPr>
          <p:cNvPr id="7" name="Picture 6"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7D55E82-DB3E-4780-92A5-6967CDA3038F}" type="datetimeFigureOut">
              <a:rPr lang="en-GB" smtClean="0"/>
              <a:pPr/>
              <a:t>14/04/2013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3C8CC2E-E830-4187-8A0E-99168CEF69A4}" type="slidenum">
              <a:rPr lang="en-GB" smtClean="0"/>
              <a:pPr/>
              <a:t>‹#›</a:t>
            </a:fld>
            <a:endParaRPr lang="en-GB"/>
          </a:p>
        </p:txBody>
      </p:sp>
      <p:pic>
        <p:nvPicPr>
          <p:cNvPr id="8" name="Picture 7"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7D55E82-DB3E-4780-92A5-6967CDA3038F}" type="datetimeFigureOut">
              <a:rPr lang="en-GB" smtClean="0"/>
              <a:pPr/>
              <a:t>14/04/2013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3C8CC2E-E830-4187-8A0E-99168CEF69A4}" type="slidenum">
              <a:rPr lang="en-GB" smtClean="0"/>
              <a:pPr/>
              <a:t>‹#›</a:t>
            </a:fld>
            <a:endParaRPr lang="en-GB"/>
          </a:p>
        </p:txBody>
      </p:sp>
      <p:pic>
        <p:nvPicPr>
          <p:cNvPr id="10" name="Picture 9"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7D55E82-DB3E-4780-92A5-6967CDA3038F}" type="datetimeFigureOut">
              <a:rPr lang="en-GB" smtClean="0"/>
              <a:pPr/>
              <a:t>14/04/2013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3C8CC2E-E830-4187-8A0E-99168CEF69A4}" type="slidenum">
              <a:rPr lang="en-GB" smtClean="0"/>
              <a:pPr/>
              <a:t>‹#›</a:t>
            </a:fld>
            <a:endParaRPr lang="en-GB"/>
          </a:p>
        </p:txBody>
      </p:sp>
      <p:pic>
        <p:nvPicPr>
          <p:cNvPr id="6" name="Picture 5"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DA9BA51-653C-41AF-A4C3-BF9DE570A838}" type="datetimeFigureOut">
              <a:rPr lang="en-GB" smtClean="0"/>
              <a:pPr/>
              <a:t>14/04/2013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CC687B6-6541-448E-A1C6-7B62DB05D35C}" type="slidenum">
              <a:rPr lang="en-GB" smtClean="0"/>
              <a:pPr/>
              <a:t>‹#›</a:t>
            </a:fld>
            <a:endParaRPr lang="en-GB"/>
          </a:p>
        </p:txBody>
      </p:sp>
      <p:pic>
        <p:nvPicPr>
          <p:cNvPr id="6" name="Picture 5"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D55E82-DB3E-4780-92A5-6967CDA3038F}" type="datetimeFigureOut">
              <a:rPr lang="en-GB" smtClean="0"/>
              <a:pPr/>
              <a:t>14/04/2013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3C8CC2E-E830-4187-8A0E-99168CEF69A4}" type="slidenum">
              <a:rPr lang="en-GB" smtClean="0"/>
              <a:pPr/>
              <a:t>‹#›</a:t>
            </a:fld>
            <a:endParaRPr lang="en-GB"/>
          </a:p>
        </p:txBody>
      </p:sp>
      <p:pic>
        <p:nvPicPr>
          <p:cNvPr id="5" name="Picture 4"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D55E82-DB3E-4780-92A5-6967CDA3038F}" type="datetimeFigureOut">
              <a:rPr lang="en-GB" smtClean="0"/>
              <a:pPr/>
              <a:t>14/04/2013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3C8CC2E-E830-4187-8A0E-99168CEF69A4}" type="slidenum">
              <a:rPr lang="en-GB" smtClean="0"/>
              <a:pPr/>
              <a:t>‹#›</a:t>
            </a:fld>
            <a:endParaRPr lang="en-GB"/>
          </a:p>
        </p:txBody>
      </p:sp>
      <p:pic>
        <p:nvPicPr>
          <p:cNvPr id="8" name="Picture 7"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D55E82-DB3E-4780-92A5-6967CDA3038F}" type="datetimeFigureOut">
              <a:rPr lang="en-GB" smtClean="0"/>
              <a:pPr/>
              <a:t>14/04/2013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3C8CC2E-E830-4187-8A0E-99168CEF69A4}" type="slidenum">
              <a:rPr lang="en-GB" smtClean="0"/>
              <a:pPr/>
              <a:t>‹#›</a:t>
            </a:fld>
            <a:endParaRPr lang="en-GB"/>
          </a:p>
        </p:txBody>
      </p:sp>
      <p:pic>
        <p:nvPicPr>
          <p:cNvPr id="8" name="Picture 7"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7D55E82-DB3E-4780-92A5-6967CDA3038F}" type="datetimeFigureOut">
              <a:rPr lang="en-GB" smtClean="0"/>
              <a:pPr/>
              <a:t>14/04/2013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3C8CC2E-E830-4187-8A0E-99168CEF69A4}" type="slidenum">
              <a:rPr lang="en-GB" smtClean="0"/>
              <a:pPr/>
              <a:t>‹#›</a:t>
            </a:fld>
            <a:endParaRPr lang="en-GB"/>
          </a:p>
        </p:txBody>
      </p:sp>
      <p:pic>
        <p:nvPicPr>
          <p:cNvPr id="7" name="Picture 6"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7D55E82-DB3E-4780-92A5-6967CDA3038F}" type="datetimeFigureOut">
              <a:rPr lang="en-GB" smtClean="0"/>
              <a:pPr/>
              <a:t>14/04/2013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3C8CC2E-E830-4187-8A0E-99168CEF69A4}" type="slidenum">
              <a:rPr lang="en-GB" smtClean="0"/>
              <a:pPr/>
              <a:t>‹#›</a:t>
            </a:fld>
            <a:endParaRPr lang="en-GB"/>
          </a:p>
        </p:txBody>
      </p:sp>
      <p:pic>
        <p:nvPicPr>
          <p:cNvPr id="7" name="Picture 6"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fld id="{EDA9BA51-653C-41AF-A4C3-BF9DE570A838}" type="datetimeFigureOut">
              <a:rPr lang="en-GB" smtClean="0"/>
              <a:pPr/>
              <a:t>14/04/2013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5CC687B6-6541-448E-A1C6-7B62DB05D35C}" type="slidenum">
              <a:rPr lang="en-GB" smtClean="0"/>
              <a:pPr/>
              <a:t>‹#›</a:t>
            </a:fld>
            <a:endParaRPr lang="en-GB"/>
          </a:p>
        </p:txBody>
      </p:sp>
      <p:pic>
        <p:nvPicPr>
          <p:cNvPr id="7" name="Picture 6"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DA9BA51-653C-41AF-A4C3-BF9DE570A838}" type="datetimeFigureOut">
              <a:rPr lang="en-GB" smtClean="0"/>
              <a:pPr/>
              <a:t>14/04/2013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5CC687B6-6541-448E-A1C6-7B62DB05D35C}" type="slidenum">
              <a:rPr lang="en-GB" smtClean="0"/>
              <a:pPr/>
              <a:t>‹#›</a:t>
            </a:fld>
            <a:endParaRPr lang="en-GB"/>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pic>
        <p:nvPicPr>
          <p:cNvPr id="29" name="Picture 28"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DA9BA51-653C-41AF-A4C3-BF9DE570A838}" type="datetimeFigureOut">
              <a:rPr lang="en-GB" smtClean="0"/>
              <a:pPr/>
              <a:t>14/04/2013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5CC687B6-6541-448E-A1C6-7B62DB05D35C}" type="slidenum">
              <a:rPr lang="en-GB" smtClean="0"/>
              <a:pPr/>
              <a:t>‹#›</a:t>
            </a:fld>
            <a:endParaRPr lang="en-GB"/>
          </a:p>
        </p:txBody>
      </p:sp>
      <p:pic>
        <p:nvPicPr>
          <p:cNvPr id="9" name="Picture 8"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DA9BA51-653C-41AF-A4C3-BF9DE570A838}" type="datetimeFigureOut">
              <a:rPr lang="en-GB" smtClean="0"/>
              <a:pPr/>
              <a:t>14/04/2013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5CC687B6-6541-448E-A1C6-7B62DB05D35C}" type="slidenum">
              <a:rPr lang="en-GB" smtClean="0"/>
              <a:pPr/>
              <a:t>‹#›</a:t>
            </a:fld>
            <a:endParaRPr lang="en-GB"/>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pic>
        <p:nvPicPr>
          <p:cNvPr id="23" name="Picture 22"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DA9BA51-653C-41AF-A4C3-BF9DE570A838}" type="datetimeFigureOut">
              <a:rPr lang="en-GB" smtClean="0"/>
              <a:pPr/>
              <a:t>14/04/2013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5CC687B6-6541-448E-A1C6-7B62DB05D35C}" type="slidenum">
              <a:rPr lang="en-GB" smtClean="0"/>
              <a:pPr/>
              <a:t>‹#›</a:t>
            </a:fld>
            <a:endParaRPr lang="en-GB"/>
          </a:p>
        </p:txBody>
      </p:sp>
      <p:pic>
        <p:nvPicPr>
          <p:cNvPr id="7" name="Picture 6"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DA9BA51-653C-41AF-A4C3-BF9DE570A838}" type="datetimeFigureOut">
              <a:rPr lang="en-GB" smtClean="0"/>
              <a:pPr/>
              <a:t>14/04/2013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5CC687B6-6541-448E-A1C6-7B62DB05D35C}" type="slidenum">
              <a:rPr lang="en-GB" smtClean="0"/>
              <a:pPr/>
              <a:t>‹#›</a:t>
            </a:fld>
            <a:endParaRPr lang="en-GB"/>
          </a:p>
        </p:txBody>
      </p:sp>
      <p:pic>
        <p:nvPicPr>
          <p:cNvPr id="6" name="Picture 5"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DA9BA51-653C-41AF-A4C3-BF9DE570A838}" type="datetimeFigureOut">
              <a:rPr lang="en-GB" smtClean="0"/>
              <a:pPr/>
              <a:t>14/04/2013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5CC687B6-6541-448E-A1C6-7B62DB05D35C}" type="slidenum">
              <a:rPr lang="en-GB" smtClean="0"/>
              <a:pPr/>
              <a:t>‹#›</a:t>
            </a:fld>
            <a:endParaRPr lang="en-GB"/>
          </a:p>
        </p:txBody>
      </p:sp>
      <p:pic>
        <p:nvPicPr>
          <p:cNvPr id="8" name="Picture 7" descr="CIE_blue_small.jpg"/>
          <p:cNvPicPr>
            <a:picLocks/>
          </p:cNvPicPr>
          <p:nvPr userDrawn="1"/>
        </p:nvPicPr>
        <p:blipFill>
          <a:blip r:embed="rId2"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EDA9BA51-653C-41AF-A4C3-BF9DE570A838}" type="datetimeFigureOut">
              <a:rPr lang="en-GB" smtClean="0"/>
              <a:pPr/>
              <a:t>14/04/2013</a:t>
            </a:fld>
            <a:endParaRPr lang="en-GB"/>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GB"/>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5CC687B6-6541-448E-A1C6-7B62DB05D35C}" type="slidenum">
              <a:rPr lang="en-GB" smtClean="0"/>
              <a:pPr/>
              <a:t>‹#›</a:t>
            </a:fld>
            <a:endParaRPr lang="en-GB"/>
          </a:p>
        </p:txBody>
      </p:sp>
      <p:pic>
        <p:nvPicPr>
          <p:cNvPr id="19" name="Picture 18" descr="CIE_blue_small.jpg"/>
          <p:cNvPicPr>
            <a:picLocks/>
          </p:cNvPicPr>
          <p:nvPr userDrawn="1"/>
        </p:nvPicPr>
        <p:blipFill>
          <a:blip r:embed="rId15"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 bg1="dk1" tx1="lt1" bg2="dk2" tx2="lt2" accent1="accent1" accent2="accent2" accent3="accent3" accent4="accent4" accent5="accent5" accent6="accent6" hlink="hlink" folHlink="folHlink"/>
  <p:sldLayoutIdLst>
    <p:sldLayoutId id="2147483829" r:id="rId1"/>
    <p:sldLayoutId id="2147483852"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 id="2147483839" r:id="rId12"/>
    <p:sldLayoutId id="2147483853" r:id="rId1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D55E82-DB3E-4780-92A5-6967CDA3038F}" type="datetimeFigureOut">
              <a:rPr lang="en-GB" smtClean="0"/>
              <a:pPr/>
              <a:t>14/04/2013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C8CC2E-E830-4187-8A0E-99168CEF69A4}" type="slidenum">
              <a:rPr lang="en-GB" smtClean="0"/>
              <a:pPr/>
              <a:t>‹#›</a:t>
            </a:fld>
            <a:endParaRPr lang="en-GB"/>
          </a:p>
        </p:txBody>
      </p:sp>
      <p:pic>
        <p:nvPicPr>
          <p:cNvPr id="7" name="Picture 6" descr="CIE_blue_small.jpg"/>
          <p:cNvPicPr>
            <a:picLocks/>
          </p:cNvPicPr>
          <p:nvPr userDrawn="1"/>
        </p:nvPicPr>
        <p:blipFill>
          <a:blip r:embed="rId13" cstate="print">
            <a:lum bright="-21000" contrast="86000"/>
          </a:blip>
          <a:stretch>
            <a:fillRect/>
          </a:stretch>
        </p:blipFill>
        <p:spPr>
          <a:xfrm>
            <a:off x="8948" y="0"/>
            <a:ext cx="1019175" cy="647700"/>
          </a:xfrm>
          <a:prstGeom prst="rect">
            <a:avLst/>
          </a:prstGeom>
          <a:gradFill>
            <a:gsLst>
              <a:gs pos="0">
                <a:schemeClr val="tx2">
                  <a:alpha val="0"/>
                </a:schemeClr>
              </a:gs>
              <a:gs pos="50000">
                <a:schemeClr val="accent1">
                  <a:tint val="44500"/>
                  <a:satMod val="160000"/>
                </a:schemeClr>
              </a:gs>
              <a:gs pos="100000">
                <a:schemeClr val="accent1">
                  <a:tint val="23500"/>
                  <a:satMod val="160000"/>
                </a:schemeClr>
              </a:gs>
            </a:gsLst>
            <a:lin ang="5400000" scaled="0"/>
          </a:gradFill>
          <a:ln>
            <a:noFill/>
          </a:ln>
        </p:spPr>
      </p:pic>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Microsoft_Excel_97-2003_Worksheet1.xls"/></Relationships>
</file>

<file path=ppt/slides/_rels/slide1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11.wmf"/><Relationship Id="rId5" Type="http://schemas.openxmlformats.org/officeDocument/2006/relationships/oleObject" Target="../embeddings/oleObject1.bin"/><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image" Target="../media/image13.wmf"/><Relationship Id="rId5" Type="http://schemas.openxmlformats.org/officeDocument/2006/relationships/oleObject" Target="../embeddings/oleObject2.bin"/><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hyperlink" Target="http://www.sdr.si/sl/div2.html"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4925" y="4437112"/>
            <a:ext cx="9036496" cy="1728192"/>
          </a:xfrm>
        </p:spPr>
        <p:txBody>
          <a:bodyPr>
            <a:noAutofit/>
          </a:bodyPr>
          <a:lstStyle/>
          <a:p>
            <a:pPr algn="ctr"/>
            <a:r>
              <a:rPr lang="de-DE" sz="4000" b="1" dirty="0" smtClean="0">
                <a:solidFill>
                  <a:srgbClr val="FFC000"/>
                </a:solidFill>
              </a:rPr>
              <a:t>TOWARDS A NEW CENTURY OF LIGHT</a:t>
            </a:r>
          </a:p>
          <a:p>
            <a:pPr algn="ctr"/>
            <a:endParaRPr lang="de-DE" sz="2400" b="1" dirty="0" smtClean="0">
              <a:solidFill>
                <a:srgbClr val="FFC000"/>
              </a:solidFill>
            </a:endParaRPr>
          </a:p>
          <a:p>
            <a:pPr algn="ctr"/>
            <a:r>
              <a:rPr lang="de-DE" sz="2400" b="1" dirty="0" smtClean="0">
                <a:solidFill>
                  <a:srgbClr val="FFC000"/>
                </a:solidFill>
              </a:rPr>
              <a:t>THE INTERNATIONAL COMMISSION ON ILLUMINATION (CIE) FACING ITS </a:t>
            </a:r>
            <a:r>
              <a:rPr lang="de-DE" sz="2400" b="1" dirty="0" smtClean="0">
                <a:solidFill>
                  <a:srgbClr val="FFC000"/>
                </a:solidFill>
              </a:rPr>
              <a:t>CENTENARY</a:t>
            </a:r>
          </a:p>
          <a:p>
            <a:pPr algn="ctr"/>
            <a:endParaRPr lang="de-DE" sz="2400" b="1" dirty="0">
              <a:solidFill>
                <a:srgbClr val="FFC000"/>
              </a:solidFill>
            </a:endParaRPr>
          </a:p>
          <a:p>
            <a:pPr algn="ctr"/>
            <a:r>
              <a:rPr lang="de-DE" sz="2400" b="1" dirty="0" smtClean="0">
                <a:solidFill>
                  <a:srgbClr val="FFC000"/>
                </a:solidFill>
              </a:rPr>
              <a:t>Peter Blattner </a:t>
            </a:r>
          </a:p>
          <a:p>
            <a:pPr algn="ctr"/>
            <a:r>
              <a:rPr lang="de-DE" sz="2400" b="1" dirty="0" err="1" smtClean="0">
                <a:solidFill>
                  <a:srgbClr val="FFC000"/>
                </a:solidFill>
              </a:rPr>
              <a:t>Director</a:t>
            </a:r>
            <a:r>
              <a:rPr lang="de-DE" sz="2400" b="1" dirty="0" smtClean="0">
                <a:solidFill>
                  <a:srgbClr val="FFC000"/>
                </a:solidFill>
              </a:rPr>
              <a:t> CIE Division 2</a:t>
            </a:r>
          </a:p>
          <a:p>
            <a:pPr algn="ctr"/>
            <a:r>
              <a:rPr lang="de-DE" sz="2400" b="1" dirty="0" smtClean="0">
                <a:solidFill>
                  <a:srgbClr val="FFC000"/>
                </a:solidFill>
              </a:rPr>
              <a:t>Head </a:t>
            </a:r>
            <a:r>
              <a:rPr lang="de-DE" sz="2400" b="1" dirty="0" err="1" smtClean="0">
                <a:solidFill>
                  <a:srgbClr val="FFC000"/>
                </a:solidFill>
              </a:rPr>
              <a:t>of</a:t>
            </a:r>
            <a:r>
              <a:rPr lang="de-DE" sz="2400" b="1" dirty="0" smtClean="0">
                <a:solidFill>
                  <a:srgbClr val="FFC000"/>
                </a:solidFill>
              </a:rPr>
              <a:t> </a:t>
            </a:r>
            <a:r>
              <a:rPr lang="de-DE" sz="2400" b="1" dirty="0" err="1" smtClean="0">
                <a:solidFill>
                  <a:srgbClr val="FFC000"/>
                </a:solidFill>
              </a:rPr>
              <a:t>Photometric</a:t>
            </a:r>
            <a:r>
              <a:rPr lang="de-DE" sz="2400" b="1" dirty="0" smtClean="0">
                <a:solidFill>
                  <a:srgbClr val="FFC000"/>
                </a:solidFill>
              </a:rPr>
              <a:t> Laboratory </a:t>
            </a:r>
            <a:r>
              <a:rPr lang="de-DE" sz="2400" b="1" dirty="0" err="1" smtClean="0">
                <a:solidFill>
                  <a:srgbClr val="FFC000"/>
                </a:solidFill>
              </a:rPr>
              <a:t>at</a:t>
            </a:r>
            <a:r>
              <a:rPr lang="de-DE" sz="2400" b="1" dirty="0" smtClean="0">
                <a:solidFill>
                  <a:srgbClr val="FFC000"/>
                </a:solidFill>
              </a:rPr>
              <a:t> METAS, </a:t>
            </a:r>
            <a:r>
              <a:rPr lang="de-DE" sz="2400" b="1" dirty="0" err="1" smtClean="0">
                <a:solidFill>
                  <a:srgbClr val="FFC000"/>
                </a:solidFill>
              </a:rPr>
              <a:t>Switzerland</a:t>
            </a:r>
            <a:endParaRPr lang="de-DE" sz="2400" b="1" dirty="0" smtClean="0">
              <a:solidFill>
                <a:srgbClr val="FFC000"/>
              </a:solidFill>
            </a:endParaRPr>
          </a:p>
          <a:p>
            <a:endParaRPr lang="en-GB" sz="4000" dirty="0"/>
          </a:p>
        </p:txBody>
      </p:sp>
      <p:pic>
        <p:nvPicPr>
          <p:cNvPr id="5" name="Picture 4" descr="420x420.jpg"/>
          <p:cNvPicPr>
            <a:picLocks noChangeAspect="1"/>
          </p:cNvPicPr>
          <p:nvPr/>
        </p:nvPicPr>
        <p:blipFill>
          <a:blip r:embed="rId3" cstate="print"/>
          <a:stretch>
            <a:fillRect/>
          </a:stretch>
        </p:blipFill>
        <p:spPr>
          <a:xfrm>
            <a:off x="0" y="0"/>
            <a:ext cx="3707904" cy="17215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CIE Division 2</a:t>
            </a:r>
            <a:endParaRPr lang="fr-CH" dirty="0"/>
          </a:p>
        </p:txBody>
      </p:sp>
      <p:sp>
        <p:nvSpPr>
          <p:cNvPr id="3" name="Subtitle 2"/>
          <p:cNvSpPr txBox="1">
            <a:spLocks/>
          </p:cNvSpPr>
          <p:nvPr/>
        </p:nvSpPr>
        <p:spPr>
          <a:xfrm>
            <a:off x="1763688" y="1556792"/>
            <a:ext cx="6400800" cy="1752600"/>
          </a:xfrm>
          <a:prstGeom prst="rect">
            <a:avLst/>
          </a:prstGeom>
        </p:spPr>
        <p:txBody>
          <a:bodyPr>
            <a:no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r>
              <a:rPr lang="en-US" sz="2400" b="1" dirty="0" smtClean="0"/>
              <a:t>Terms of Reference</a:t>
            </a:r>
          </a:p>
          <a:p>
            <a:r>
              <a:rPr lang="en-US" sz="2400" dirty="0" smtClean="0"/>
              <a:t>To study standard procedures for the evaluation of ultraviolet, visible and infrared radiation, global radiation, and optical properties of materials and luminaires.</a:t>
            </a:r>
          </a:p>
          <a:p>
            <a:r>
              <a:rPr lang="en-US" sz="2400" dirty="0" smtClean="0"/>
              <a:t>To study optical properties and performance of physical detectors and other devices required for their evaluation.</a:t>
            </a:r>
          </a:p>
          <a:p>
            <a:endParaRPr lang="de-CH" sz="2400" dirty="0"/>
          </a:p>
        </p:txBody>
      </p:sp>
      <p:pic>
        <p:nvPicPr>
          <p:cNvPr id="4"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9059" y="4581128"/>
            <a:ext cx="1911350"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DS_Goniome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107504" y="4005064"/>
            <a:ext cx="1822249" cy="2732261"/>
          </a:xfrm>
          <a:prstGeom prst="rect">
            <a:avLst/>
          </a:prstGeom>
          <a:noFill/>
        </p:spPr>
      </p:pic>
    </p:spTree>
    <p:extLst>
      <p:ext uri="{BB962C8B-B14F-4D97-AF65-F5344CB8AC3E}">
        <p14:creationId xmlns:p14="http://schemas.microsoft.com/office/powerpoint/2010/main" val="6242283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611188" y="404813"/>
            <a:ext cx="7772400" cy="1143000"/>
          </a:xfrm>
        </p:spPr>
        <p:txBody>
          <a:bodyPr/>
          <a:lstStyle/>
          <a:p>
            <a:pPr eaLnBrk="1" hangingPunct="1"/>
            <a:r>
              <a:rPr lang="en-GB" sz="3200" smtClean="0"/>
              <a:t>Need for trustful measurement results  </a:t>
            </a:r>
          </a:p>
        </p:txBody>
      </p:sp>
      <p:sp>
        <p:nvSpPr>
          <p:cNvPr id="4099" name="TextBox 2"/>
          <p:cNvSpPr txBox="1">
            <a:spLocks noChangeArrowheads="1"/>
          </p:cNvSpPr>
          <p:nvPr/>
        </p:nvSpPr>
        <p:spPr bwMode="auto">
          <a:xfrm>
            <a:off x="395288" y="1916113"/>
            <a:ext cx="1933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Globalization </a:t>
            </a:r>
          </a:p>
        </p:txBody>
      </p:sp>
      <p:sp>
        <p:nvSpPr>
          <p:cNvPr id="4100" name="TextBox 3"/>
          <p:cNvSpPr txBox="1">
            <a:spLocks noChangeArrowheads="1"/>
          </p:cNvSpPr>
          <p:nvPr/>
        </p:nvSpPr>
        <p:spPr bwMode="auto">
          <a:xfrm>
            <a:off x="417513" y="3155950"/>
            <a:ext cx="16319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Emerging</a:t>
            </a:r>
          </a:p>
          <a:p>
            <a:pPr eaLnBrk="1" hangingPunct="1"/>
            <a:r>
              <a:rPr lang="en-GB"/>
              <a:t>Technology</a:t>
            </a:r>
          </a:p>
        </p:txBody>
      </p:sp>
      <p:sp>
        <p:nvSpPr>
          <p:cNvPr id="4101" name="TextBox 4"/>
          <p:cNvSpPr txBox="1">
            <a:spLocks noChangeArrowheads="1"/>
          </p:cNvSpPr>
          <p:nvPr/>
        </p:nvSpPr>
        <p:spPr bwMode="auto">
          <a:xfrm>
            <a:off x="395288" y="4567238"/>
            <a:ext cx="15335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Regulation</a:t>
            </a:r>
          </a:p>
        </p:txBody>
      </p:sp>
      <p:sp>
        <p:nvSpPr>
          <p:cNvPr id="7" name="TextBox 6"/>
          <p:cNvSpPr txBox="1">
            <a:spLocks noChangeArrowheads="1"/>
          </p:cNvSpPr>
          <p:nvPr/>
        </p:nvSpPr>
        <p:spPr bwMode="auto">
          <a:xfrm>
            <a:off x="3446463" y="2032000"/>
            <a:ext cx="4421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Same test procedures world wide</a:t>
            </a:r>
          </a:p>
        </p:txBody>
      </p:sp>
      <p:sp>
        <p:nvSpPr>
          <p:cNvPr id="9" name="TextBox 8"/>
          <p:cNvSpPr txBox="1">
            <a:spLocks noChangeArrowheads="1"/>
          </p:cNvSpPr>
          <p:nvPr/>
        </p:nvSpPr>
        <p:spPr bwMode="auto">
          <a:xfrm>
            <a:off x="3446463" y="3155950"/>
            <a:ext cx="23288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New procedures?</a:t>
            </a:r>
          </a:p>
          <a:p>
            <a:pPr eaLnBrk="1" hangingPunct="1"/>
            <a:r>
              <a:rPr lang="en-GB"/>
              <a:t>New parameters?</a:t>
            </a:r>
          </a:p>
        </p:txBody>
      </p:sp>
      <p:sp>
        <p:nvSpPr>
          <p:cNvPr id="10" name="TextBox 9"/>
          <p:cNvSpPr txBox="1">
            <a:spLocks noChangeArrowheads="1"/>
          </p:cNvSpPr>
          <p:nvPr/>
        </p:nvSpPr>
        <p:spPr bwMode="auto">
          <a:xfrm>
            <a:off x="2843213" y="4614863"/>
            <a:ext cx="6238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Conformity assessement</a:t>
            </a:r>
          </a:p>
          <a:p>
            <a:pPr eaLnBrk="1" hangingPunct="1"/>
            <a:r>
              <a:rPr lang="en-GB"/>
              <a:t>(comparison btw measurements and limit values)</a:t>
            </a:r>
          </a:p>
        </p:txBody>
      </p:sp>
      <p:sp>
        <p:nvSpPr>
          <p:cNvPr id="11" name="Oval 10"/>
          <p:cNvSpPr/>
          <p:nvPr/>
        </p:nvSpPr>
        <p:spPr>
          <a:xfrm>
            <a:off x="3170238" y="2887663"/>
            <a:ext cx="2881312" cy="136842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2" name="Right Arrow 11"/>
          <p:cNvSpPr/>
          <p:nvPr/>
        </p:nvSpPr>
        <p:spPr>
          <a:xfrm>
            <a:off x="2555875" y="2146300"/>
            <a:ext cx="287338" cy="231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3" name="Right Arrow 12"/>
          <p:cNvSpPr/>
          <p:nvPr/>
        </p:nvSpPr>
        <p:spPr>
          <a:xfrm>
            <a:off x="2498725" y="3455988"/>
            <a:ext cx="287338" cy="230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4" name="Right Arrow 13"/>
          <p:cNvSpPr/>
          <p:nvPr/>
        </p:nvSpPr>
        <p:spPr>
          <a:xfrm>
            <a:off x="2498725" y="4754563"/>
            <a:ext cx="287338" cy="230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15502426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GB" sz="2800" smtClean="0"/>
              <a:t>Is LED photometry different from «classical» photometry?</a:t>
            </a:r>
          </a:p>
        </p:txBody>
      </p:sp>
      <p:sp>
        <p:nvSpPr>
          <p:cNvPr id="3" name="TextBox 2"/>
          <p:cNvSpPr txBox="1">
            <a:spLocks noChangeArrowheads="1"/>
          </p:cNvSpPr>
          <p:nvPr/>
        </p:nvSpPr>
        <p:spPr bwMode="auto">
          <a:xfrm>
            <a:off x="1979613" y="4762500"/>
            <a:ext cx="58705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No fundamental differences, but several</a:t>
            </a:r>
          </a:p>
          <a:p>
            <a:pPr eaLnBrk="1" hangingPunct="1"/>
            <a:r>
              <a:rPr lang="en-GB">
                <a:solidFill>
                  <a:srgbClr val="FF0000"/>
                </a:solidFill>
              </a:rPr>
              <a:t>new apects </a:t>
            </a:r>
            <a:r>
              <a:rPr lang="en-GB"/>
              <a:t>and few </a:t>
            </a:r>
            <a:r>
              <a:rPr lang="en-GB">
                <a:solidFill>
                  <a:srgbClr val="FF0000"/>
                </a:solidFill>
              </a:rPr>
              <a:t>critical </a:t>
            </a:r>
            <a:r>
              <a:rPr lang="en-GB"/>
              <a:t>points to consider </a:t>
            </a:r>
          </a:p>
        </p:txBody>
      </p:sp>
      <p:pic>
        <p:nvPicPr>
          <p:cNvPr id="8196" name="Picture 4" descr="Lam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613" y="1903413"/>
            <a:ext cx="1520825" cy="252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Grafik 14" descr="image008.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24525" y="2146300"/>
            <a:ext cx="2774950" cy="208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104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389188" y="179388"/>
            <a:ext cx="48942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US" sz="2800" b="1">
                <a:latin typeface="Arial" charset="0"/>
                <a:ea typeface="ＭＳ Ｐゴシック" pitchFamily="34" charset="-128"/>
              </a:rPr>
              <a:t>CIE TCs related to LED/SSL</a:t>
            </a:r>
            <a:endParaRPr lang="en-US" sz="2800">
              <a:latin typeface="Arial" charset="0"/>
              <a:ea typeface="ＭＳ Ｐゴシック" pitchFamily="34" charset="-128"/>
            </a:endParaRPr>
          </a:p>
        </p:txBody>
      </p:sp>
      <p:sp>
        <p:nvSpPr>
          <p:cNvPr id="6" name="TextBox 9"/>
          <p:cNvSpPr txBox="1">
            <a:spLocks noChangeArrowheads="1"/>
          </p:cNvSpPr>
          <p:nvPr/>
        </p:nvSpPr>
        <p:spPr bwMode="auto">
          <a:xfrm>
            <a:off x="0" y="954088"/>
            <a:ext cx="9324975" cy="547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320800" indent="-1320800"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Aft>
                <a:spcPts val="200"/>
              </a:spcAft>
            </a:pPr>
            <a:r>
              <a:rPr lang="en-GB" sz="2000">
                <a:latin typeface="Arial" charset="0"/>
                <a:ea typeface="ＭＳ Ｐゴシック" pitchFamily="34" charset="-128"/>
                <a:cs typeface="Arial" charset="0"/>
              </a:rPr>
              <a:t>TC2-50 	Measurement of the optical properties of LED assemblies (R. Distl)</a:t>
            </a:r>
          </a:p>
          <a:p>
            <a:pPr eaLnBrk="1" hangingPunct="1">
              <a:spcAft>
                <a:spcPts val="200"/>
              </a:spcAft>
            </a:pPr>
            <a:r>
              <a:rPr lang="en-GB" sz="2000">
                <a:latin typeface="Arial" charset="0"/>
                <a:ea typeface="ＭＳ Ｐゴシック" pitchFamily="34" charset="-128"/>
                <a:cs typeface="Arial" charset="0"/>
              </a:rPr>
              <a:t>TC2-63	Optical measurement of high-power LEDs (Y. Zong)  </a:t>
            </a:r>
          </a:p>
          <a:p>
            <a:pPr eaLnBrk="1" hangingPunct="1">
              <a:spcAft>
                <a:spcPts val="200"/>
              </a:spcAft>
            </a:pPr>
            <a:r>
              <a:rPr lang="en-GB" sz="2000">
                <a:latin typeface="Arial" charset="0"/>
                <a:ea typeface="ＭＳ Ｐゴシック" pitchFamily="34" charset="-128"/>
                <a:cs typeface="Arial" charset="0"/>
              </a:rPr>
              <a:t>TC2-64	High speed testing methods for LEDs (G. Heidel)</a:t>
            </a:r>
          </a:p>
          <a:p>
            <a:pPr eaLnBrk="1" hangingPunct="1">
              <a:spcAft>
                <a:spcPts val="200"/>
              </a:spcAft>
            </a:pPr>
            <a:r>
              <a:rPr lang="en-GB" sz="2000">
                <a:latin typeface="Arial" charset="0"/>
                <a:ea typeface="ＭＳ Ｐゴシック" pitchFamily="34" charset="-128"/>
                <a:cs typeface="Arial" charset="0"/>
              </a:rPr>
              <a:t>TC2-66	Terminology of LEDs and LED assemblies (J. Schanda)</a:t>
            </a:r>
          </a:p>
          <a:p>
            <a:pPr eaLnBrk="1" hangingPunct="1">
              <a:spcAft>
                <a:spcPts val="200"/>
              </a:spcAft>
            </a:pPr>
            <a:r>
              <a:rPr lang="en-GB" sz="2000">
                <a:latin typeface="Arial" charset="0"/>
                <a:ea typeface="ＭＳ Ｐゴシック" pitchFamily="34" charset="-128"/>
                <a:cs typeface="Arial" charset="0"/>
              </a:rPr>
              <a:t>TC2-68	Optical measurement methods for OLEDs used for lighting (T. Gerloff). </a:t>
            </a:r>
          </a:p>
          <a:p>
            <a:pPr eaLnBrk="1" hangingPunct="1">
              <a:spcAft>
                <a:spcPts val="200"/>
              </a:spcAft>
            </a:pPr>
            <a:r>
              <a:rPr lang="en-GB" sz="2000">
                <a:latin typeface="Arial" charset="0"/>
                <a:ea typeface="ＭＳ Ｐゴシック" pitchFamily="34" charset="-128"/>
                <a:cs typeface="Arial" charset="0"/>
              </a:rPr>
              <a:t>TC2-71	CIE Standard on test methods for LED lamps, luminaires, and modules (Y. Ohno)</a:t>
            </a:r>
            <a:r>
              <a:rPr lang="en-GB" sz="2000">
                <a:solidFill>
                  <a:srgbClr val="000000"/>
                </a:solidFill>
                <a:latin typeface="Arial" charset="0"/>
                <a:ea typeface="ＭＳ Ｐゴシック" pitchFamily="34" charset="-128"/>
                <a:cs typeface="Arial" charset="0"/>
              </a:rPr>
              <a:t>  </a:t>
            </a:r>
          </a:p>
          <a:p>
            <a:pPr eaLnBrk="1" hangingPunct="1"/>
            <a:r>
              <a:rPr lang="en-GB" sz="2000">
                <a:latin typeface="Arial" charset="0"/>
                <a:ea typeface="ＭＳ Ｐゴシック" pitchFamily="34" charset="-128"/>
                <a:cs typeface="Arial" charset="0"/>
              </a:rPr>
              <a:t>TC2-72 	The Evaluation of Uncertainties in Measurement of the Optical Properties of Solid State Lighting Devices, including Coloured LEDs (G. Sauter)</a:t>
            </a:r>
          </a:p>
          <a:p>
            <a:pPr eaLnBrk="1" hangingPunct="1"/>
            <a:r>
              <a:rPr lang="en-GB" sz="2000">
                <a:latin typeface="Arial" charset="0"/>
                <a:ea typeface="ＭＳ Ｐゴシック" pitchFamily="34" charset="-128"/>
                <a:cs typeface="Arial" charset="0"/>
              </a:rPr>
              <a:t>TC2-73: 	Measurement of Quantities Relating to Photobiological Safety of Lighting Products (T. Mou)</a:t>
            </a:r>
          </a:p>
          <a:p>
            <a:pPr eaLnBrk="1" hangingPunct="1"/>
            <a:r>
              <a:rPr lang="en-GB" sz="2000">
                <a:latin typeface="Arial" charset="0"/>
                <a:ea typeface="ＭＳ Ｐゴシック" pitchFamily="34" charset="-128"/>
                <a:cs typeface="Arial" charset="0"/>
              </a:rPr>
              <a:t>TC2-75 	Photometry of Curved and Flexible OLED and LED Sources (H-L Yu)</a:t>
            </a:r>
          </a:p>
          <a:p>
            <a:pPr eaLnBrk="1" hangingPunct="1"/>
            <a:r>
              <a:rPr lang="en-GB" sz="2000">
                <a:latin typeface="Arial" charset="0"/>
                <a:ea typeface="ＭＳ Ｐゴシック" pitchFamily="34" charset="-128"/>
                <a:cs typeface="Arial" charset="0"/>
              </a:rPr>
              <a:t>TC2-76 	Characterization of AC-Driven LED Products for SSL Applications (P-T Chou)</a:t>
            </a:r>
          </a:p>
          <a:p>
            <a:pPr eaLnBrk="1" hangingPunct="1">
              <a:spcAft>
                <a:spcPts val="200"/>
              </a:spcAft>
            </a:pPr>
            <a:endParaRPr lang="en-GB" sz="2000">
              <a:solidFill>
                <a:srgbClr val="000000"/>
              </a:solidFill>
              <a:latin typeface="Arial" charset="0"/>
              <a:ea typeface="ＭＳ Ｐゴシック" pitchFamily="34" charset="-128"/>
              <a:cs typeface="Arial" charset="0"/>
            </a:endParaRPr>
          </a:p>
        </p:txBody>
      </p:sp>
    </p:spTree>
    <p:extLst>
      <p:ext uri="{BB962C8B-B14F-4D97-AF65-F5344CB8AC3E}">
        <p14:creationId xmlns:p14="http://schemas.microsoft.com/office/powerpoint/2010/main" val="24076246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mph" presetSubtype="2" fill="hold" nodeType="withEffect">
                                  <p:stCondLst>
                                    <p:cond delay="0"/>
                                  </p:stCondLst>
                                  <p:childTnLst>
                                    <p:animClr clrSpc="rgb" dir="cw">
                                      <p:cBhvr override="childStyle">
                                        <p:cTn id="6" dur="2000" fill="hold"/>
                                        <p:tgtEl>
                                          <p:spTgt spid="6">
                                            <p:txEl>
                                              <p:pRg st="5" end="5"/>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0" name="Object 7"/>
          <p:cNvGraphicFramePr>
            <a:graphicFrameLocks noChangeAspect="1"/>
          </p:cNvGraphicFramePr>
          <p:nvPr>
            <p:extLst>
              <p:ext uri="{D42A27DB-BD31-4B8C-83A1-F6EECF244321}">
                <p14:modId xmlns:p14="http://schemas.microsoft.com/office/powerpoint/2010/main" val="2363101527"/>
              </p:ext>
            </p:extLst>
          </p:nvPr>
        </p:nvGraphicFramePr>
        <p:xfrm>
          <a:off x="468313" y="1196975"/>
          <a:ext cx="8328025" cy="4683125"/>
        </p:xfrm>
        <a:graphic>
          <a:graphicData uri="http://schemas.openxmlformats.org/presentationml/2006/ole">
            <mc:AlternateContent xmlns:mc="http://schemas.openxmlformats.org/markup-compatibility/2006">
              <mc:Choice xmlns:v="urn:schemas-microsoft-com:vml" Requires="v">
                <p:oleObj spid="_x0000_s2056" name="Chart" r:id="rId4" imgW="11791950" imgH="6629400" progId="Excel.Sheet.8">
                  <p:embed/>
                </p:oleObj>
              </mc:Choice>
              <mc:Fallback>
                <p:oleObj name="Chart" r:id="rId4" imgW="11791950" imgH="662940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13" y="1196975"/>
                        <a:ext cx="8328025" cy="4683125"/>
                      </a:xfrm>
                      <a:prstGeom prst="rect">
                        <a:avLst/>
                      </a:prstGeom>
                      <a:solidFill>
                        <a:schemeClr val="tx1"/>
                      </a:solidFill>
                      <a:ln>
                        <a:noFill/>
                      </a:ln>
                      <a:effectLst/>
                    </p:spPr>
                  </p:pic>
                </p:oleObj>
              </mc:Fallback>
            </mc:AlternateContent>
          </a:graphicData>
        </a:graphic>
      </p:graphicFrame>
      <p:sp>
        <p:nvSpPr>
          <p:cNvPr id="12291" name="Title 3"/>
          <p:cNvSpPr>
            <a:spLocks noGrp="1"/>
          </p:cNvSpPr>
          <p:nvPr>
            <p:ph type="title"/>
          </p:nvPr>
        </p:nvSpPr>
        <p:spPr>
          <a:xfrm>
            <a:off x="684212" y="333375"/>
            <a:ext cx="8280275" cy="1143000"/>
          </a:xfrm>
        </p:spPr>
        <p:txBody>
          <a:bodyPr/>
          <a:lstStyle/>
          <a:p>
            <a:pPr eaLnBrk="1" hangingPunct="1"/>
            <a:r>
              <a:rPr lang="en-GB" sz="3600" dirty="0" smtClean="0"/>
              <a:t>Spectral match of real photometers</a:t>
            </a:r>
          </a:p>
        </p:txBody>
      </p:sp>
      <p:sp>
        <p:nvSpPr>
          <p:cNvPr id="12292" name="Foliennummernplatzhalter 4"/>
          <p:cNvSpPr>
            <a:spLocks noGrp="1"/>
          </p:cNvSpPr>
          <p:nvPr>
            <p:ph type="sldNum" sz="quarter" idx="12"/>
          </p:nvPr>
        </p:nvSpPr>
        <p:spPr>
          <a:xfrm>
            <a:off x="3124200" y="6248400"/>
            <a:ext cx="2895600" cy="457200"/>
          </a:xfrm>
          <a:noFill/>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hangingPunct="1"/>
            <a:fld id="{85D1E059-66CD-4CCF-99CC-8C17DA3CB034}" type="slidenum">
              <a:rPr lang="en-GB" sz="1100" smtClean="0"/>
              <a:pPr algn="ctr" eaLnBrk="1" hangingPunct="1"/>
              <a:t>14</a:t>
            </a:fld>
            <a:endParaRPr lang="en-GB" sz="1100" smtClean="0"/>
          </a:p>
        </p:txBody>
      </p:sp>
      <p:sp>
        <p:nvSpPr>
          <p:cNvPr id="12293" name="Fußzeilenplatzhalter 5"/>
          <p:cNvSpPr>
            <a:spLocks noGrp="1"/>
          </p:cNvSpPr>
          <p:nvPr>
            <p:ph type="ftr" sz="quarter" idx="11"/>
          </p:nvPr>
        </p:nvSpPr>
        <p:spPr>
          <a:xfrm>
            <a:off x="6553200" y="6248400"/>
            <a:ext cx="1905000" cy="457200"/>
          </a:xfrm>
          <a:noFill/>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r" eaLnBrk="1" hangingPunct="1"/>
            <a:r>
              <a:rPr lang="en-GB" sz="1100" smtClean="0"/>
              <a:t>Peter Blattner „Basic concept in photometry“, CIE D2 Tutorial 2010, Bern</a:t>
            </a:r>
          </a:p>
        </p:txBody>
      </p:sp>
    </p:spTree>
    <p:extLst>
      <p:ext uri="{BB962C8B-B14F-4D97-AF65-F5344CB8AC3E}">
        <p14:creationId xmlns:p14="http://schemas.microsoft.com/office/powerpoint/2010/main" val="10385047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5651" y="464155"/>
            <a:ext cx="8088348" cy="566964"/>
          </a:xfrm>
        </p:spPr>
        <p:txBody>
          <a:bodyPr lIns="86457" tIns="43228" rIns="86457" bIns="43228"/>
          <a:lstStyle/>
          <a:p>
            <a:r>
              <a:rPr lang="de-CH" dirty="0" smtClean="0"/>
              <a:t>Error due </a:t>
            </a:r>
            <a:r>
              <a:rPr lang="de-CH" dirty="0" err="1" smtClean="0"/>
              <a:t>to</a:t>
            </a:r>
            <a:r>
              <a:rPr lang="de-CH" dirty="0" smtClean="0"/>
              <a:t> </a:t>
            </a:r>
            <a:r>
              <a:rPr lang="de-CH" dirty="0" err="1" smtClean="0"/>
              <a:t>spectral</a:t>
            </a:r>
            <a:r>
              <a:rPr lang="de-CH" dirty="0" smtClean="0"/>
              <a:t> </a:t>
            </a:r>
            <a:r>
              <a:rPr lang="de-CH" dirty="0" err="1" smtClean="0"/>
              <a:t>mismatch</a:t>
            </a:r>
            <a:r>
              <a:rPr lang="de-CH" dirty="0" smtClean="0"/>
              <a:t> </a:t>
            </a:r>
            <a:r>
              <a:rPr lang="de-CH" dirty="0" err="1" smtClean="0"/>
              <a:t>of</a:t>
            </a:r>
            <a:r>
              <a:rPr lang="de-CH" dirty="0" smtClean="0"/>
              <a:t> </a:t>
            </a:r>
            <a:r>
              <a:rPr lang="de-CH" dirty="0" err="1" smtClean="0"/>
              <a:t>photometer</a:t>
            </a:r>
            <a:endParaRPr lang="de-CH" dirty="0"/>
          </a:p>
        </p:txBody>
      </p:sp>
      <p:sp>
        <p:nvSpPr>
          <p:cNvPr id="3" name="Content Placeholder 2"/>
          <p:cNvSpPr>
            <a:spLocks noGrp="1"/>
          </p:cNvSpPr>
          <p:nvPr>
            <p:ph idx="1"/>
          </p:nvPr>
        </p:nvSpPr>
        <p:spPr/>
        <p:txBody>
          <a:bodyPr lIns="86457" tIns="43228" rIns="86457" bIns="43228"/>
          <a:lstStyle/>
          <a:p>
            <a:endParaRPr lang="de-CH"/>
          </a:p>
        </p:txBody>
      </p:sp>
      <p:sp>
        <p:nvSpPr>
          <p:cNvPr id="4" name="Slide Number Placeholder 3"/>
          <p:cNvSpPr>
            <a:spLocks noGrp="1"/>
          </p:cNvSpPr>
          <p:nvPr>
            <p:ph type="sldNum" sz="quarter" idx="11"/>
          </p:nvPr>
        </p:nvSpPr>
        <p:spPr/>
        <p:txBody>
          <a:bodyPr lIns="86457" tIns="43228" rIns="86457" bIns="43228"/>
          <a:lstStyle/>
          <a:p>
            <a:fld id="{B5143179-A318-405F-9AE9-EAD6FA8F0E37}" type="slidenum">
              <a:rPr lang="de-CH" smtClean="0"/>
              <a:pPr/>
              <a:t>15</a:t>
            </a:fld>
            <a:endParaRPr lang="de-CH"/>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7873" y="1097313"/>
            <a:ext cx="7041260" cy="483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feld 4"/>
          <p:cNvSpPr txBox="1">
            <a:spLocks noChangeArrowheads="1"/>
          </p:cNvSpPr>
          <p:nvPr/>
        </p:nvSpPr>
        <p:spPr bwMode="auto">
          <a:xfrm rot="-5400000">
            <a:off x="538518" y="3030415"/>
            <a:ext cx="759776" cy="404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145" tIns="40072" rIns="80145" bIns="40072">
            <a:spAutoFit/>
          </a:bodyPr>
          <a:lstStyle>
            <a:lvl1pPr eaLnBrk="0" hangingPunct="0">
              <a:defRPr sz="1900">
                <a:solidFill>
                  <a:schemeClr val="tx1"/>
                </a:solidFill>
                <a:latin typeface="Arial" charset="0"/>
              </a:defRPr>
            </a:lvl1pPr>
            <a:lvl2pPr marL="742950" indent="-285750" eaLnBrk="0" hangingPunct="0">
              <a:defRPr sz="1900">
                <a:solidFill>
                  <a:schemeClr val="tx1"/>
                </a:solidFill>
                <a:latin typeface="Arial" charset="0"/>
              </a:defRPr>
            </a:lvl2pPr>
            <a:lvl3pPr marL="1143000" indent="-228600" eaLnBrk="0" hangingPunct="0">
              <a:defRPr sz="1900">
                <a:solidFill>
                  <a:schemeClr val="tx1"/>
                </a:solidFill>
                <a:latin typeface="Arial" charset="0"/>
              </a:defRPr>
            </a:lvl3pPr>
            <a:lvl4pPr marL="1600200" indent="-228600" eaLnBrk="0" hangingPunct="0">
              <a:defRPr sz="1900">
                <a:solidFill>
                  <a:schemeClr val="tx1"/>
                </a:solidFill>
                <a:latin typeface="Arial" charset="0"/>
              </a:defRPr>
            </a:lvl4pPr>
            <a:lvl5pPr marL="2057400" indent="-228600" eaLnBrk="0" hangingPunct="0">
              <a:defRPr sz="1900">
                <a:solidFill>
                  <a:schemeClr val="tx1"/>
                </a:solidFill>
                <a:latin typeface="Arial" charset="0"/>
              </a:defRPr>
            </a:lvl5pPr>
            <a:lvl6pPr marL="2514600" indent="-228600" eaLnBrk="0" fontAlgn="base" hangingPunct="0">
              <a:spcBef>
                <a:spcPct val="0"/>
              </a:spcBef>
              <a:spcAft>
                <a:spcPct val="0"/>
              </a:spcAft>
              <a:defRPr sz="1900">
                <a:solidFill>
                  <a:schemeClr val="tx1"/>
                </a:solidFill>
                <a:latin typeface="Arial" charset="0"/>
              </a:defRPr>
            </a:lvl6pPr>
            <a:lvl7pPr marL="2971800" indent="-228600" eaLnBrk="0" fontAlgn="base" hangingPunct="0">
              <a:spcBef>
                <a:spcPct val="0"/>
              </a:spcBef>
              <a:spcAft>
                <a:spcPct val="0"/>
              </a:spcAft>
              <a:defRPr sz="1900">
                <a:solidFill>
                  <a:schemeClr val="tx1"/>
                </a:solidFill>
                <a:latin typeface="Arial" charset="0"/>
              </a:defRPr>
            </a:lvl7pPr>
            <a:lvl8pPr marL="3429000" indent="-228600" eaLnBrk="0" fontAlgn="base" hangingPunct="0">
              <a:spcBef>
                <a:spcPct val="0"/>
              </a:spcBef>
              <a:spcAft>
                <a:spcPct val="0"/>
              </a:spcAft>
              <a:defRPr sz="1900">
                <a:solidFill>
                  <a:schemeClr val="tx1"/>
                </a:solidFill>
                <a:latin typeface="Arial" charset="0"/>
              </a:defRPr>
            </a:lvl8pPr>
            <a:lvl9pPr marL="3886200" indent="-228600" eaLnBrk="0" fontAlgn="base" hangingPunct="0">
              <a:spcBef>
                <a:spcPct val="0"/>
              </a:spcBef>
              <a:spcAft>
                <a:spcPct val="0"/>
              </a:spcAft>
              <a:defRPr sz="1900">
                <a:solidFill>
                  <a:schemeClr val="tx1"/>
                </a:solidFill>
                <a:latin typeface="Arial" charset="0"/>
              </a:defRPr>
            </a:lvl9pPr>
          </a:lstStyle>
          <a:p>
            <a:pPr eaLnBrk="1" hangingPunct="1"/>
            <a:r>
              <a:rPr lang="de-CH" sz="2100" dirty="0"/>
              <a:t>Error</a:t>
            </a:r>
            <a:endParaRPr lang="de-CH" sz="2100" dirty="0"/>
          </a:p>
        </p:txBody>
      </p:sp>
      <p:sp>
        <p:nvSpPr>
          <p:cNvPr id="8" name="Textfeld 6"/>
          <p:cNvSpPr txBox="1">
            <a:spLocks noChangeArrowheads="1"/>
          </p:cNvSpPr>
          <p:nvPr/>
        </p:nvSpPr>
        <p:spPr bwMode="auto">
          <a:xfrm>
            <a:off x="1388785" y="5928006"/>
            <a:ext cx="2494225" cy="373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0145" tIns="40072" rIns="80145" bIns="40072">
            <a:spAutoFit/>
          </a:bodyPr>
          <a:lstStyle>
            <a:lvl1pPr eaLnBrk="0" hangingPunct="0">
              <a:defRPr sz="1900">
                <a:solidFill>
                  <a:schemeClr val="tx1"/>
                </a:solidFill>
                <a:latin typeface="Arial" charset="0"/>
              </a:defRPr>
            </a:lvl1pPr>
            <a:lvl2pPr marL="742950" indent="-285750" eaLnBrk="0" hangingPunct="0">
              <a:defRPr sz="1900">
                <a:solidFill>
                  <a:schemeClr val="tx1"/>
                </a:solidFill>
                <a:latin typeface="Arial" charset="0"/>
              </a:defRPr>
            </a:lvl2pPr>
            <a:lvl3pPr marL="1143000" indent="-228600" eaLnBrk="0" hangingPunct="0">
              <a:defRPr sz="1900">
                <a:solidFill>
                  <a:schemeClr val="tx1"/>
                </a:solidFill>
                <a:latin typeface="Arial" charset="0"/>
              </a:defRPr>
            </a:lvl3pPr>
            <a:lvl4pPr marL="1600200" indent="-228600" eaLnBrk="0" hangingPunct="0">
              <a:defRPr sz="1900">
                <a:solidFill>
                  <a:schemeClr val="tx1"/>
                </a:solidFill>
                <a:latin typeface="Arial" charset="0"/>
              </a:defRPr>
            </a:lvl4pPr>
            <a:lvl5pPr marL="2057400" indent="-228600" eaLnBrk="0" hangingPunct="0">
              <a:defRPr sz="1900">
                <a:solidFill>
                  <a:schemeClr val="tx1"/>
                </a:solidFill>
                <a:latin typeface="Arial" charset="0"/>
              </a:defRPr>
            </a:lvl5pPr>
            <a:lvl6pPr marL="2514600" indent="-228600" eaLnBrk="0" fontAlgn="base" hangingPunct="0">
              <a:spcBef>
                <a:spcPct val="0"/>
              </a:spcBef>
              <a:spcAft>
                <a:spcPct val="0"/>
              </a:spcAft>
              <a:defRPr sz="1900">
                <a:solidFill>
                  <a:schemeClr val="tx1"/>
                </a:solidFill>
                <a:latin typeface="Arial" charset="0"/>
              </a:defRPr>
            </a:lvl6pPr>
            <a:lvl7pPr marL="2971800" indent="-228600" eaLnBrk="0" fontAlgn="base" hangingPunct="0">
              <a:spcBef>
                <a:spcPct val="0"/>
              </a:spcBef>
              <a:spcAft>
                <a:spcPct val="0"/>
              </a:spcAft>
              <a:defRPr sz="1900">
                <a:solidFill>
                  <a:schemeClr val="tx1"/>
                </a:solidFill>
                <a:latin typeface="Arial" charset="0"/>
              </a:defRPr>
            </a:lvl7pPr>
            <a:lvl8pPr marL="3429000" indent="-228600" eaLnBrk="0" fontAlgn="base" hangingPunct="0">
              <a:spcBef>
                <a:spcPct val="0"/>
              </a:spcBef>
              <a:spcAft>
                <a:spcPct val="0"/>
              </a:spcAft>
              <a:defRPr sz="1900">
                <a:solidFill>
                  <a:schemeClr val="tx1"/>
                </a:solidFill>
                <a:latin typeface="Arial" charset="0"/>
              </a:defRPr>
            </a:lvl8pPr>
            <a:lvl9pPr marL="3886200" indent="-228600" eaLnBrk="0" fontAlgn="base" hangingPunct="0">
              <a:spcBef>
                <a:spcPct val="0"/>
              </a:spcBef>
              <a:spcAft>
                <a:spcPct val="0"/>
              </a:spcAft>
              <a:defRPr sz="1900">
                <a:solidFill>
                  <a:schemeClr val="tx1"/>
                </a:solidFill>
                <a:latin typeface="Arial" charset="0"/>
              </a:defRPr>
            </a:lvl9pPr>
          </a:lstStyle>
          <a:p>
            <a:pPr eaLnBrk="1" hangingPunct="1"/>
            <a:r>
              <a:rPr lang="de-CH" dirty="0" smtClean="0"/>
              <a:t>CIE- Quality </a:t>
            </a:r>
            <a:r>
              <a:rPr lang="de-CH" dirty="0" err="1" smtClean="0"/>
              <a:t>index</a:t>
            </a:r>
            <a:r>
              <a:rPr lang="de-CH" b="1" dirty="0" smtClean="0"/>
              <a:t>  </a:t>
            </a:r>
            <a:r>
              <a:rPr lang="de-CH" b="1" i="1" dirty="0">
                <a:latin typeface="Times New Roman" pitchFamily="18" charset="0"/>
                <a:cs typeface="Times New Roman" pitchFamily="18" charset="0"/>
              </a:rPr>
              <a:t>f</a:t>
            </a:r>
            <a:r>
              <a:rPr lang="de-CH" b="1" baseline="-25000" dirty="0">
                <a:latin typeface="Times New Roman" pitchFamily="18" charset="0"/>
                <a:cs typeface="Times New Roman" pitchFamily="18" charset="0"/>
              </a:rPr>
              <a:t>1</a:t>
            </a:r>
            <a:r>
              <a:rPr lang="de-CH" b="1" dirty="0"/>
              <a:t>‘</a:t>
            </a:r>
          </a:p>
        </p:txBody>
      </p:sp>
    </p:spTree>
    <p:extLst>
      <p:ext uri="{BB962C8B-B14F-4D97-AF65-F5344CB8AC3E}">
        <p14:creationId xmlns:p14="http://schemas.microsoft.com/office/powerpoint/2010/main" val="2428584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115615" y="-11113"/>
            <a:ext cx="7340997" cy="1143001"/>
          </a:xfrm>
        </p:spPr>
        <p:txBody>
          <a:bodyPr/>
          <a:lstStyle/>
          <a:p>
            <a:pPr eaLnBrk="1" hangingPunct="1"/>
            <a:r>
              <a:rPr lang="en-GB" sz="3200" dirty="0" smtClean="0"/>
              <a:t>Improved measurement procedures</a:t>
            </a:r>
          </a:p>
        </p:txBody>
      </p:sp>
      <p:sp>
        <p:nvSpPr>
          <p:cNvPr id="7171" name="Title 1"/>
          <p:cNvSpPr txBox="1">
            <a:spLocks/>
          </p:cNvSpPr>
          <p:nvPr/>
        </p:nvSpPr>
        <p:spPr bwMode="auto">
          <a:xfrm>
            <a:off x="0" y="579438"/>
            <a:ext cx="74517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sz="2000">
                <a:solidFill>
                  <a:schemeClr val="accent2"/>
                </a:solidFill>
              </a:rPr>
              <a:t>Example: straylight correction method in spectroradiometer</a:t>
            </a:r>
          </a:p>
        </p:txBody>
      </p:sp>
      <p:sp>
        <p:nvSpPr>
          <p:cNvPr id="7172" name="TextBox 3"/>
          <p:cNvSpPr txBox="1">
            <a:spLocks noChangeArrowheads="1"/>
          </p:cNvSpPr>
          <p:nvPr/>
        </p:nvSpPr>
        <p:spPr bwMode="auto">
          <a:xfrm>
            <a:off x="7165975" y="5813009"/>
            <a:ext cx="17081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dirty="0"/>
              <a:t>CIE TC2-51</a:t>
            </a:r>
          </a:p>
        </p:txBody>
      </p:sp>
      <p:graphicFrame>
        <p:nvGraphicFramePr>
          <p:cNvPr id="10" name="Chart 9"/>
          <p:cNvGraphicFramePr>
            <a:graphicFrameLocks noGrp="1"/>
          </p:cNvGraphicFramePr>
          <p:nvPr>
            <p:extLst>
              <p:ext uri="{D42A27DB-BD31-4B8C-83A1-F6EECF244321}">
                <p14:modId xmlns:p14="http://schemas.microsoft.com/office/powerpoint/2010/main" val="2429569618"/>
              </p:ext>
            </p:extLst>
          </p:nvPr>
        </p:nvGraphicFramePr>
        <p:xfrm>
          <a:off x="1296247" y="1537750"/>
          <a:ext cx="6599902" cy="42553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286755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smtClean="0"/>
              <a:t>Radiation pattern model for „ideal“ LEDs</a:t>
            </a:r>
            <a:endParaRPr lang="en-US"/>
          </a:p>
        </p:txBody>
      </p:sp>
      <p:pic>
        <p:nvPicPr>
          <p:cNvPr id="28676" name="Picture 2"/>
          <p:cNvPicPr>
            <a:picLocks noChangeAspect="1" noChangeArrowheads="1"/>
          </p:cNvPicPr>
          <p:nvPr/>
        </p:nvPicPr>
        <p:blipFill>
          <a:blip r:embed="rId4" cstate="print"/>
          <a:srcRect/>
          <a:stretch>
            <a:fillRect/>
          </a:stretch>
        </p:blipFill>
        <p:spPr bwMode="auto">
          <a:xfrm>
            <a:off x="2843808" y="2060848"/>
            <a:ext cx="6013450" cy="4540250"/>
          </a:xfrm>
          <a:prstGeom prst="rect">
            <a:avLst/>
          </a:prstGeom>
          <a:noFill/>
          <a:ln w="9525">
            <a:noFill/>
            <a:miter lim="800000"/>
            <a:headEnd/>
            <a:tailEnd/>
          </a:ln>
        </p:spPr>
      </p:pic>
      <p:graphicFrame>
        <p:nvGraphicFramePr>
          <p:cNvPr id="576513" name="Object 1"/>
          <p:cNvGraphicFramePr>
            <a:graphicFrameLocks noChangeAspect="1"/>
          </p:cNvGraphicFramePr>
          <p:nvPr>
            <p:extLst>
              <p:ext uri="{D42A27DB-BD31-4B8C-83A1-F6EECF244321}">
                <p14:modId xmlns:p14="http://schemas.microsoft.com/office/powerpoint/2010/main" val="2339155843"/>
              </p:ext>
            </p:extLst>
          </p:nvPr>
        </p:nvGraphicFramePr>
        <p:xfrm>
          <a:off x="721696" y="2779994"/>
          <a:ext cx="2309812" cy="500063"/>
        </p:xfrm>
        <a:graphic>
          <a:graphicData uri="http://schemas.openxmlformats.org/presentationml/2006/ole">
            <mc:AlternateContent xmlns:mc="http://schemas.openxmlformats.org/markup-compatibility/2006">
              <mc:Choice xmlns:v="urn:schemas-microsoft-com:vml" Requires="v">
                <p:oleObj spid="_x0000_s4101" name="Formel" r:id="rId5" imgW="990360" imgH="228600" progId="Equation.3">
                  <p:embed/>
                </p:oleObj>
              </mc:Choice>
              <mc:Fallback>
                <p:oleObj name="Formel" r:id="rId5" imgW="99036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1696" y="2779994"/>
                        <a:ext cx="2309812" cy="500063"/>
                      </a:xfrm>
                      <a:prstGeom prst="rect">
                        <a:avLst/>
                      </a:prstGeom>
                      <a:solidFill>
                        <a:schemeClr val="tx1"/>
                      </a:solidFill>
                    </p:spPr>
                  </p:pic>
                </p:oleObj>
              </mc:Fallback>
            </mc:AlternateContent>
          </a:graphicData>
        </a:graphic>
      </p:graphicFrame>
      <p:sp>
        <p:nvSpPr>
          <p:cNvPr id="9" name="Rechteck 8"/>
          <p:cNvSpPr/>
          <p:nvPr/>
        </p:nvSpPr>
        <p:spPr>
          <a:xfrm>
            <a:off x="779442" y="3241624"/>
            <a:ext cx="2214578" cy="3416320"/>
          </a:xfrm>
          <a:prstGeom prst="rect">
            <a:avLst/>
          </a:prstGeom>
          <a:solidFill>
            <a:srgbClr val="FFFFCC"/>
          </a:solidFill>
        </p:spPr>
        <p:txBody>
          <a:bodyPr wrap="square">
            <a:spAutoFit/>
          </a:bodyPr>
          <a:lstStyle/>
          <a:p>
            <a:pPr defTabSz="1346200"/>
            <a:r>
              <a:rPr lang="en-US" dirty="0" smtClean="0">
                <a:solidFill>
                  <a:schemeClr val="bg1"/>
                </a:solidFill>
              </a:rPr>
              <a:t>	</a:t>
            </a:r>
          </a:p>
          <a:p>
            <a:pPr defTabSz="1346200"/>
            <a:r>
              <a:rPr lang="en-US" dirty="0" smtClean="0">
                <a:solidFill>
                  <a:schemeClr val="bg1"/>
                </a:solidFill>
              </a:rPr>
              <a:t>Half-angle	g</a:t>
            </a:r>
          </a:p>
          <a:p>
            <a:pPr defTabSz="1346200"/>
            <a:r>
              <a:rPr lang="en-US" dirty="0" smtClean="0">
                <a:solidFill>
                  <a:schemeClr val="bg1"/>
                </a:solidFill>
              </a:rPr>
              <a:t>60°	1</a:t>
            </a:r>
          </a:p>
          <a:p>
            <a:pPr defTabSz="1346200"/>
            <a:r>
              <a:rPr lang="en-US" dirty="0" smtClean="0">
                <a:solidFill>
                  <a:schemeClr val="bg1"/>
                </a:solidFill>
              </a:rPr>
              <a:t>45°	2</a:t>
            </a:r>
          </a:p>
          <a:p>
            <a:pPr defTabSz="1346200"/>
            <a:r>
              <a:rPr lang="en-US" dirty="0" smtClean="0">
                <a:solidFill>
                  <a:schemeClr val="bg1"/>
                </a:solidFill>
              </a:rPr>
              <a:t>30°	4.8</a:t>
            </a:r>
          </a:p>
          <a:p>
            <a:pPr defTabSz="1346200"/>
            <a:r>
              <a:rPr lang="en-US" dirty="0" smtClean="0">
                <a:solidFill>
                  <a:schemeClr val="bg1"/>
                </a:solidFill>
              </a:rPr>
              <a:t>20°	11</a:t>
            </a:r>
          </a:p>
          <a:p>
            <a:pPr defTabSz="1346200"/>
            <a:r>
              <a:rPr lang="en-US" dirty="0" smtClean="0">
                <a:solidFill>
                  <a:schemeClr val="bg1"/>
                </a:solidFill>
              </a:rPr>
              <a:t>15°	20</a:t>
            </a:r>
          </a:p>
          <a:p>
            <a:pPr defTabSz="1346200"/>
            <a:r>
              <a:rPr lang="en-US" dirty="0" smtClean="0">
                <a:solidFill>
                  <a:schemeClr val="bg1"/>
                </a:solidFill>
              </a:rPr>
              <a:t>10°	45</a:t>
            </a:r>
          </a:p>
          <a:p>
            <a:pPr defTabSz="1346200"/>
            <a:r>
              <a:rPr lang="en-US" dirty="0" smtClean="0">
                <a:solidFill>
                  <a:schemeClr val="bg1"/>
                </a:solidFill>
              </a:rPr>
              <a:t>5°	181</a:t>
            </a:r>
          </a:p>
          <a:p>
            <a:pPr defTabSz="1346200"/>
            <a:r>
              <a:rPr lang="en-US" dirty="0" smtClean="0">
                <a:solidFill>
                  <a:schemeClr val="bg1"/>
                </a:solidFill>
              </a:rPr>
              <a:t>3°	505</a:t>
            </a:r>
          </a:p>
          <a:p>
            <a:pPr defTabSz="1346200"/>
            <a:r>
              <a:rPr lang="en-US" dirty="0" smtClean="0">
                <a:solidFill>
                  <a:schemeClr val="bg1"/>
                </a:solidFill>
              </a:rPr>
              <a:t>2°	1137</a:t>
            </a:r>
          </a:p>
          <a:p>
            <a:pPr defTabSz="1346200"/>
            <a:r>
              <a:rPr lang="en-US" dirty="0" smtClean="0">
                <a:solidFill>
                  <a:schemeClr val="bg1"/>
                </a:solidFill>
              </a:rPr>
              <a:t>1°	4551</a:t>
            </a:r>
            <a:endParaRPr lang="en-US" dirty="0">
              <a:solidFill>
                <a:schemeClr val="bg1"/>
              </a:solidFill>
            </a:endParaRPr>
          </a:p>
        </p:txBody>
      </p:sp>
      <p:grpSp>
        <p:nvGrpSpPr>
          <p:cNvPr id="11" name="Group 95"/>
          <p:cNvGrpSpPr>
            <a:grpSpLocks/>
          </p:cNvGrpSpPr>
          <p:nvPr/>
        </p:nvGrpSpPr>
        <p:grpSpPr bwMode="auto">
          <a:xfrm>
            <a:off x="2994020" y="2928934"/>
            <a:ext cx="792162" cy="352425"/>
            <a:chOff x="1519" y="1798"/>
            <a:chExt cx="1833" cy="816"/>
          </a:xfrm>
        </p:grpSpPr>
        <p:sp>
          <p:nvSpPr>
            <p:cNvPr id="12" name="Arc 96"/>
            <p:cNvSpPr>
              <a:spLocks/>
            </p:cNvSpPr>
            <p:nvPr/>
          </p:nvSpPr>
          <p:spPr bwMode="auto">
            <a:xfrm flipV="1">
              <a:off x="3016" y="1888"/>
              <a:ext cx="336" cy="634"/>
            </a:xfrm>
            <a:custGeom>
              <a:avLst/>
              <a:gdLst>
                <a:gd name="T0" fmla="*/ 0 w 22893"/>
                <a:gd name="T1" fmla="*/ 0 h 43200"/>
                <a:gd name="T2" fmla="*/ 0 w 22893"/>
                <a:gd name="T3" fmla="*/ 0 h 43200"/>
                <a:gd name="T4" fmla="*/ 0 w 22893"/>
                <a:gd name="T5" fmla="*/ 0 h 43200"/>
                <a:gd name="T6" fmla="*/ 0 60000 65536"/>
                <a:gd name="T7" fmla="*/ 0 60000 65536"/>
                <a:gd name="T8" fmla="*/ 0 60000 65536"/>
                <a:gd name="T9" fmla="*/ 0 w 22893"/>
                <a:gd name="T10" fmla="*/ 0 h 43200"/>
                <a:gd name="T11" fmla="*/ 22893 w 22893"/>
                <a:gd name="T12" fmla="*/ 43200 h 43200"/>
              </a:gdLst>
              <a:ahLst/>
              <a:cxnLst>
                <a:cxn ang="T6">
                  <a:pos x="T0" y="T1"/>
                </a:cxn>
                <a:cxn ang="T7">
                  <a:pos x="T2" y="T3"/>
                </a:cxn>
                <a:cxn ang="T8">
                  <a:pos x="T4" y="T5"/>
                </a:cxn>
              </a:cxnLst>
              <a:rect l="T9" t="T10" r="T11" b="T12"/>
              <a:pathLst>
                <a:path w="22893" h="43200" fill="none" extrusionOk="0">
                  <a:moveTo>
                    <a:pt x="0" y="38"/>
                  </a:moveTo>
                  <a:cubicBezTo>
                    <a:pt x="431" y="12"/>
                    <a:pt x="862" y="-1"/>
                    <a:pt x="1293" y="0"/>
                  </a:cubicBezTo>
                  <a:cubicBezTo>
                    <a:pt x="13222" y="0"/>
                    <a:pt x="22893" y="9670"/>
                    <a:pt x="22893" y="21600"/>
                  </a:cubicBezTo>
                  <a:cubicBezTo>
                    <a:pt x="22893" y="33529"/>
                    <a:pt x="13222" y="43200"/>
                    <a:pt x="1293" y="43200"/>
                  </a:cubicBezTo>
                  <a:cubicBezTo>
                    <a:pt x="861" y="43200"/>
                    <a:pt x="430" y="43187"/>
                    <a:pt x="-1" y="43161"/>
                  </a:cubicBezTo>
                </a:path>
                <a:path w="22893" h="43200" stroke="0" extrusionOk="0">
                  <a:moveTo>
                    <a:pt x="0" y="38"/>
                  </a:moveTo>
                  <a:cubicBezTo>
                    <a:pt x="431" y="12"/>
                    <a:pt x="862" y="-1"/>
                    <a:pt x="1293" y="0"/>
                  </a:cubicBezTo>
                  <a:cubicBezTo>
                    <a:pt x="13222" y="0"/>
                    <a:pt x="22893" y="9670"/>
                    <a:pt x="22893" y="21600"/>
                  </a:cubicBezTo>
                  <a:cubicBezTo>
                    <a:pt x="22893" y="33529"/>
                    <a:pt x="13222" y="43200"/>
                    <a:pt x="1293" y="43200"/>
                  </a:cubicBezTo>
                  <a:cubicBezTo>
                    <a:pt x="861" y="43200"/>
                    <a:pt x="430" y="43187"/>
                    <a:pt x="-1" y="43161"/>
                  </a:cubicBezTo>
                  <a:lnTo>
                    <a:pt x="1293" y="21600"/>
                  </a:lnTo>
                  <a:close/>
                </a:path>
              </a:pathLst>
            </a:custGeom>
            <a:noFill/>
            <a:ln w="28575">
              <a:solidFill>
                <a:schemeClr val="tx1"/>
              </a:solidFill>
              <a:round/>
              <a:headEnd/>
              <a:tailEnd/>
            </a:ln>
          </p:spPr>
          <p:txBody>
            <a:bodyPr wrap="none" anchor="ctr"/>
            <a:lstStyle/>
            <a:p>
              <a:endParaRPr lang="en-US"/>
            </a:p>
          </p:txBody>
        </p:sp>
        <p:sp>
          <p:nvSpPr>
            <p:cNvPr id="13" name="Line 97"/>
            <p:cNvSpPr>
              <a:spLocks noChangeShapeType="1"/>
            </p:cNvSpPr>
            <p:nvPr/>
          </p:nvSpPr>
          <p:spPr bwMode="auto">
            <a:xfrm flipH="1">
              <a:off x="2471" y="1888"/>
              <a:ext cx="545" cy="0"/>
            </a:xfrm>
            <a:prstGeom prst="line">
              <a:avLst/>
            </a:prstGeom>
            <a:noFill/>
            <a:ln w="28575">
              <a:solidFill>
                <a:schemeClr val="tx1"/>
              </a:solidFill>
              <a:round/>
              <a:headEnd/>
              <a:tailEnd/>
            </a:ln>
          </p:spPr>
          <p:txBody>
            <a:bodyPr/>
            <a:lstStyle/>
            <a:p>
              <a:endParaRPr lang="en-US"/>
            </a:p>
          </p:txBody>
        </p:sp>
        <p:sp>
          <p:nvSpPr>
            <p:cNvPr id="14" name="Line 98"/>
            <p:cNvSpPr>
              <a:spLocks noChangeShapeType="1"/>
            </p:cNvSpPr>
            <p:nvPr/>
          </p:nvSpPr>
          <p:spPr bwMode="auto">
            <a:xfrm flipH="1">
              <a:off x="2471" y="2523"/>
              <a:ext cx="545" cy="0"/>
            </a:xfrm>
            <a:prstGeom prst="line">
              <a:avLst/>
            </a:prstGeom>
            <a:noFill/>
            <a:ln w="28575">
              <a:solidFill>
                <a:schemeClr val="tx1"/>
              </a:solidFill>
              <a:round/>
              <a:headEnd/>
              <a:tailEnd/>
            </a:ln>
          </p:spPr>
          <p:txBody>
            <a:bodyPr/>
            <a:lstStyle/>
            <a:p>
              <a:endParaRPr lang="en-US"/>
            </a:p>
          </p:txBody>
        </p:sp>
        <p:sp>
          <p:nvSpPr>
            <p:cNvPr id="15" name="Line 99"/>
            <p:cNvSpPr>
              <a:spLocks noChangeShapeType="1"/>
            </p:cNvSpPr>
            <p:nvPr/>
          </p:nvSpPr>
          <p:spPr bwMode="auto">
            <a:xfrm>
              <a:off x="2471" y="2523"/>
              <a:ext cx="0" cy="91"/>
            </a:xfrm>
            <a:prstGeom prst="line">
              <a:avLst/>
            </a:prstGeom>
            <a:noFill/>
            <a:ln w="28575">
              <a:solidFill>
                <a:schemeClr val="tx1"/>
              </a:solidFill>
              <a:round/>
              <a:headEnd/>
              <a:tailEnd/>
            </a:ln>
          </p:spPr>
          <p:txBody>
            <a:bodyPr/>
            <a:lstStyle/>
            <a:p>
              <a:endParaRPr lang="en-US"/>
            </a:p>
          </p:txBody>
        </p:sp>
        <p:sp>
          <p:nvSpPr>
            <p:cNvPr id="16" name="Line 100"/>
            <p:cNvSpPr>
              <a:spLocks noChangeShapeType="1"/>
            </p:cNvSpPr>
            <p:nvPr/>
          </p:nvSpPr>
          <p:spPr bwMode="auto">
            <a:xfrm flipH="1">
              <a:off x="2380" y="2614"/>
              <a:ext cx="91" cy="0"/>
            </a:xfrm>
            <a:prstGeom prst="line">
              <a:avLst/>
            </a:prstGeom>
            <a:noFill/>
            <a:ln w="28575">
              <a:solidFill>
                <a:schemeClr val="tx1"/>
              </a:solidFill>
              <a:round/>
              <a:headEnd/>
              <a:tailEnd/>
            </a:ln>
          </p:spPr>
          <p:txBody>
            <a:bodyPr/>
            <a:lstStyle/>
            <a:p>
              <a:endParaRPr lang="en-US"/>
            </a:p>
          </p:txBody>
        </p:sp>
        <p:sp>
          <p:nvSpPr>
            <p:cNvPr id="17" name="Line 101"/>
            <p:cNvSpPr>
              <a:spLocks noChangeShapeType="1"/>
            </p:cNvSpPr>
            <p:nvPr/>
          </p:nvSpPr>
          <p:spPr bwMode="auto">
            <a:xfrm flipV="1">
              <a:off x="2471" y="1798"/>
              <a:ext cx="0" cy="90"/>
            </a:xfrm>
            <a:prstGeom prst="line">
              <a:avLst/>
            </a:prstGeom>
            <a:noFill/>
            <a:ln w="28575">
              <a:solidFill>
                <a:schemeClr val="tx1"/>
              </a:solidFill>
              <a:round/>
              <a:headEnd/>
              <a:tailEnd/>
            </a:ln>
          </p:spPr>
          <p:txBody>
            <a:bodyPr/>
            <a:lstStyle/>
            <a:p>
              <a:endParaRPr lang="en-US"/>
            </a:p>
          </p:txBody>
        </p:sp>
        <p:sp>
          <p:nvSpPr>
            <p:cNvPr id="18" name="Line 102"/>
            <p:cNvSpPr>
              <a:spLocks noChangeShapeType="1"/>
            </p:cNvSpPr>
            <p:nvPr/>
          </p:nvSpPr>
          <p:spPr bwMode="auto">
            <a:xfrm flipH="1">
              <a:off x="2380" y="1798"/>
              <a:ext cx="91" cy="0"/>
            </a:xfrm>
            <a:prstGeom prst="line">
              <a:avLst/>
            </a:prstGeom>
            <a:noFill/>
            <a:ln w="28575">
              <a:solidFill>
                <a:schemeClr val="tx1"/>
              </a:solidFill>
              <a:round/>
              <a:headEnd/>
              <a:tailEnd/>
            </a:ln>
          </p:spPr>
          <p:txBody>
            <a:bodyPr/>
            <a:lstStyle/>
            <a:p>
              <a:endParaRPr lang="en-US"/>
            </a:p>
          </p:txBody>
        </p:sp>
        <p:sp>
          <p:nvSpPr>
            <p:cNvPr id="19" name="Line 103"/>
            <p:cNvSpPr>
              <a:spLocks noChangeShapeType="1"/>
            </p:cNvSpPr>
            <p:nvPr/>
          </p:nvSpPr>
          <p:spPr bwMode="auto">
            <a:xfrm>
              <a:off x="2380" y="1798"/>
              <a:ext cx="0" cy="816"/>
            </a:xfrm>
            <a:prstGeom prst="line">
              <a:avLst/>
            </a:prstGeom>
            <a:noFill/>
            <a:ln w="28575">
              <a:solidFill>
                <a:schemeClr val="tx1"/>
              </a:solidFill>
              <a:round/>
              <a:headEnd/>
              <a:tailEnd/>
            </a:ln>
          </p:spPr>
          <p:txBody>
            <a:bodyPr/>
            <a:lstStyle/>
            <a:p>
              <a:endParaRPr lang="en-US"/>
            </a:p>
          </p:txBody>
        </p:sp>
        <p:sp>
          <p:nvSpPr>
            <p:cNvPr id="20" name="Line 104"/>
            <p:cNvSpPr>
              <a:spLocks noChangeShapeType="1"/>
            </p:cNvSpPr>
            <p:nvPr/>
          </p:nvSpPr>
          <p:spPr bwMode="auto">
            <a:xfrm flipH="1">
              <a:off x="1519" y="2160"/>
              <a:ext cx="862" cy="0"/>
            </a:xfrm>
            <a:prstGeom prst="line">
              <a:avLst/>
            </a:prstGeom>
            <a:noFill/>
            <a:ln w="19050">
              <a:solidFill>
                <a:schemeClr val="tx1"/>
              </a:solidFill>
              <a:round/>
              <a:headEnd/>
              <a:tailEnd/>
            </a:ln>
          </p:spPr>
          <p:txBody>
            <a:bodyPr/>
            <a:lstStyle/>
            <a:p>
              <a:endParaRPr lang="en-US"/>
            </a:p>
          </p:txBody>
        </p:sp>
        <p:sp>
          <p:nvSpPr>
            <p:cNvPr id="21" name="Line 105"/>
            <p:cNvSpPr>
              <a:spLocks noChangeShapeType="1"/>
            </p:cNvSpPr>
            <p:nvPr/>
          </p:nvSpPr>
          <p:spPr bwMode="auto">
            <a:xfrm flipH="1">
              <a:off x="1701" y="2296"/>
              <a:ext cx="680" cy="0"/>
            </a:xfrm>
            <a:prstGeom prst="line">
              <a:avLst/>
            </a:prstGeom>
            <a:noFill/>
            <a:ln w="19050">
              <a:solidFill>
                <a:schemeClr val="tx1"/>
              </a:solidFill>
              <a:round/>
              <a:headEnd/>
              <a:tailEnd/>
            </a:ln>
          </p:spPr>
          <p:txBody>
            <a:bodyPr/>
            <a:lstStyle/>
            <a:p>
              <a:endParaRPr lang="en-US"/>
            </a:p>
          </p:txBody>
        </p:sp>
      </p:grpSp>
      <p:sp>
        <p:nvSpPr>
          <p:cNvPr id="22" name="Foliennummernplatzhalter 21"/>
          <p:cNvSpPr>
            <a:spLocks noGrp="1"/>
          </p:cNvSpPr>
          <p:nvPr>
            <p:ph type="sldNum" sz="quarter" idx="11"/>
          </p:nvPr>
        </p:nvSpPr>
        <p:spPr/>
        <p:txBody>
          <a:bodyPr/>
          <a:lstStyle/>
          <a:p>
            <a:fld id="{91AB9720-FC97-46F4-A49F-0D915A85854B}" type="slidenum">
              <a:rPr lang="de-CH" smtClean="0"/>
              <a:pPr/>
              <a:t>17</a:t>
            </a:fld>
            <a:endParaRPr lang="de-CH"/>
          </a:p>
        </p:txBody>
      </p:sp>
      <p:sp>
        <p:nvSpPr>
          <p:cNvPr id="23" name="Fußzeilenplatzhalter 22"/>
          <p:cNvSpPr>
            <a:spLocks noGrp="1"/>
          </p:cNvSpPr>
          <p:nvPr>
            <p:ph type="ftr" sz="quarter" idx="12"/>
          </p:nvPr>
        </p:nvSpPr>
        <p:spPr/>
        <p:txBody>
          <a:bodyPr/>
          <a:lstStyle/>
          <a:p>
            <a:r>
              <a:rPr lang="en-US" smtClean="0"/>
              <a:t>Peter Blattner „Basic concept in photometry“, CIE D2 Tutorial 2010, Bern</a:t>
            </a:r>
            <a:endParaRPr lang="de-CH"/>
          </a:p>
        </p:txBody>
      </p:sp>
    </p:spTree>
    <p:extLst>
      <p:ext uri="{BB962C8B-B14F-4D97-AF65-F5344CB8AC3E}">
        <p14:creationId xmlns:p14="http://schemas.microsoft.com/office/powerpoint/2010/main" val="39095055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1126683" y="54864"/>
            <a:ext cx="7772400" cy="914400"/>
          </a:xfrm>
        </p:spPr>
        <p:txBody>
          <a:bodyPr/>
          <a:lstStyle/>
          <a:p>
            <a:r>
              <a:rPr lang="en-US" dirty="0" smtClean="0"/>
              <a:t>Estimation of the validity of the inverse square law</a:t>
            </a:r>
            <a:endParaRPr lang="en-US" dirty="0"/>
          </a:p>
        </p:txBody>
      </p:sp>
      <p:pic>
        <p:nvPicPr>
          <p:cNvPr id="29700" name="Diagramm 3"/>
          <p:cNvPicPr>
            <a:picLocks noChangeArrowheads="1"/>
          </p:cNvPicPr>
          <p:nvPr/>
        </p:nvPicPr>
        <p:blipFill>
          <a:blip r:embed="rId4" cstate="print"/>
          <a:srcRect b="-21"/>
          <a:stretch>
            <a:fillRect/>
          </a:stretch>
        </p:blipFill>
        <p:spPr bwMode="auto">
          <a:xfrm>
            <a:off x="920964" y="2500306"/>
            <a:ext cx="7978119" cy="3946532"/>
          </a:xfrm>
          <a:prstGeom prst="rect">
            <a:avLst/>
          </a:prstGeom>
          <a:noFill/>
          <a:ln w="9525">
            <a:noFill/>
            <a:miter lim="800000"/>
            <a:headEnd/>
            <a:tailEnd/>
          </a:ln>
        </p:spPr>
      </p:pic>
      <p:sp>
        <p:nvSpPr>
          <p:cNvPr id="4" name="Rechteck 15"/>
          <p:cNvSpPr/>
          <p:nvPr/>
        </p:nvSpPr>
        <p:spPr bwMode="auto">
          <a:xfrm>
            <a:off x="5531619" y="1214422"/>
            <a:ext cx="3536181" cy="1285884"/>
          </a:xfrm>
          <a:prstGeom prst="rect">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66788" rtl="0" eaLnBrk="1" fontAlgn="base" latinLnBrk="0" hangingPunct="1">
              <a:lnSpc>
                <a:spcPct val="100000"/>
              </a:lnSpc>
              <a:spcBef>
                <a:spcPct val="0"/>
              </a:spcBef>
              <a:spcAft>
                <a:spcPct val="0"/>
              </a:spcAft>
              <a:buClrTx/>
              <a:buSzTx/>
              <a:buFontTx/>
              <a:buNone/>
              <a:tabLst/>
            </a:pPr>
            <a:endParaRPr kumimoji="0" lang="en-US" sz="1900" b="0" i="0" u="none" strike="noStrike" cap="none" normalizeH="0" baseline="0" smtClean="0">
              <a:ln>
                <a:noFill/>
              </a:ln>
              <a:solidFill>
                <a:schemeClr val="tx1"/>
              </a:solidFill>
              <a:effectLst/>
              <a:latin typeface="Arial" charset="0"/>
            </a:endParaRPr>
          </a:p>
        </p:txBody>
      </p:sp>
      <p:graphicFrame>
        <p:nvGraphicFramePr>
          <p:cNvPr id="719873" name="Object 1"/>
          <p:cNvGraphicFramePr>
            <a:graphicFrameLocks noChangeAspect="1"/>
          </p:cNvGraphicFramePr>
          <p:nvPr>
            <p:extLst>
              <p:ext uri="{D42A27DB-BD31-4B8C-83A1-F6EECF244321}">
                <p14:modId xmlns:p14="http://schemas.microsoft.com/office/powerpoint/2010/main" val="621271200"/>
              </p:ext>
            </p:extLst>
          </p:nvPr>
        </p:nvGraphicFramePr>
        <p:xfrm>
          <a:off x="5796136" y="1458901"/>
          <a:ext cx="2571750" cy="796925"/>
        </p:xfrm>
        <a:graphic>
          <a:graphicData uri="http://schemas.openxmlformats.org/presentationml/2006/ole">
            <mc:AlternateContent xmlns:mc="http://schemas.openxmlformats.org/markup-compatibility/2006">
              <mc:Choice xmlns:v="urn:schemas-microsoft-com:vml" Requires="v">
                <p:oleObj spid="_x0000_s5125" name="Formel" r:id="rId5" imgW="1600200" imgH="495000" progId="Equation.3">
                  <p:embed/>
                </p:oleObj>
              </mc:Choice>
              <mc:Fallback>
                <p:oleObj name="Formel" r:id="rId5" imgW="1600200" imgH="4950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6136" y="1458901"/>
                        <a:ext cx="2571750" cy="796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Foliennummernplatzhalter 5"/>
          <p:cNvSpPr>
            <a:spLocks noGrp="1"/>
          </p:cNvSpPr>
          <p:nvPr>
            <p:ph type="sldNum" sz="quarter" idx="11"/>
          </p:nvPr>
        </p:nvSpPr>
        <p:spPr/>
        <p:txBody>
          <a:bodyPr/>
          <a:lstStyle/>
          <a:p>
            <a:fld id="{91AB9720-FC97-46F4-A49F-0D915A85854B}" type="slidenum">
              <a:rPr lang="de-CH" smtClean="0"/>
              <a:pPr/>
              <a:t>18</a:t>
            </a:fld>
            <a:endParaRPr lang="de-CH"/>
          </a:p>
        </p:txBody>
      </p:sp>
      <p:sp>
        <p:nvSpPr>
          <p:cNvPr id="7" name="Fußzeilenplatzhalter 6"/>
          <p:cNvSpPr>
            <a:spLocks noGrp="1"/>
          </p:cNvSpPr>
          <p:nvPr>
            <p:ph type="ftr" sz="quarter" idx="12"/>
          </p:nvPr>
        </p:nvSpPr>
        <p:spPr/>
        <p:txBody>
          <a:bodyPr/>
          <a:lstStyle/>
          <a:p>
            <a:r>
              <a:rPr lang="en-US" smtClean="0"/>
              <a:t>Peter Blattner „Basic concept in photometry“, CIE D2 Tutorial 2010, Bern</a:t>
            </a:r>
            <a:endParaRPr lang="de-CH"/>
          </a:p>
        </p:txBody>
      </p:sp>
    </p:spTree>
    <p:extLst>
      <p:ext uri="{BB962C8B-B14F-4D97-AF65-F5344CB8AC3E}">
        <p14:creationId xmlns:p14="http://schemas.microsoft.com/office/powerpoint/2010/main" val="3441062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987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7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467544" y="1340768"/>
            <a:ext cx="8784976" cy="2308324"/>
          </a:xfrm>
          <a:prstGeom prst="rect">
            <a:avLst/>
          </a:prstGeom>
        </p:spPr>
        <p:txBody>
          <a:bodyPr wrap="square">
            <a:spAutoFit/>
          </a:bodyPr>
          <a:lstStyle/>
          <a:p>
            <a:r>
              <a:rPr lang="en-GB" b="1" dirty="0"/>
              <a:t>Division 2: Metrology</a:t>
            </a:r>
            <a:endParaRPr lang="de-CH" b="1" dirty="0"/>
          </a:p>
          <a:p>
            <a:r>
              <a:rPr lang="en-GB" dirty="0"/>
              <a:t>TC2-28 Methods of characterizing spectrophotometers (T. Goodman)</a:t>
            </a:r>
            <a:endParaRPr lang="de-CH" dirty="0"/>
          </a:p>
          <a:p>
            <a:r>
              <a:rPr lang="en-GB" dirty="0"/>
              <a:t>TC2-70 Standards for the Measurement of Reflectance and Transmittance Properties of Materials (D. Rich)</a:t>
            </a:r>
            <a:endParaRPr lang="de-CH" dirty="0"/>
          </a:p>
          <a:p>
            <a:r>
              <a:rPr lang="en-GB" dirty="0"/>
              <a:t>TC2-49 Photometry of Flashing Light (Y. </a:t>
            </a:r>
            <a:r>
              <a:rPr lang="en-GB" dirty="0" err="1"/>
              <a:t>Ohno</a:t>
            </a:r>
            <a:r>
              <a:rPr lang="en-GB" dirty="0"/>
              <a:t>)</a:t>
            </a:r>
            <a:endParaRPr lang="de-CH" dirty="0"/>
          </a:p>
          <a:p>
            <a:r>
              <a:rPr lang="en-GB" dirty="0"/>
              <a:t>TC2-65 Photometric Measurements in the </a:t>
            </a:r>
            <a:r>
              <a:rPr lang="en-GB" dirty="0" err="1"/>
              <a:t>Mesopic</a:t>
            </a:r>
            <a:r>
              <a:rPr lang="en-GB" dirty="0"/>
              <a:t> Range (T. Goodman)</a:t>
            </a:r>
            <a:endParaRPr lang="de-CH" dirty="0"/>
          </a:p>
          <a:p>
            <a:r>
              <a:rPr lang="en-GB" dirty="0"/>
              <a:t>TC2-71 CIE Standard on Test Methods for LED Lamps, Luminaires and Modules (Y. </a:t>
            </a:r>
            <a:r>
              <a:rPr lang="en-GB" dirty="0" err="1"/>
              <a:t>Ohno</a:t>
            </a:r>
            <a:r>
              <a:rPr lang="en-GB" dirty="0"/>
              <a:t>)</a:t>
            </a:r>
            <a:endParaRPr lang="de-CH" dirty="0"/>
          </a:p>
          <a:p>
            <a:r>
              <a:rPr lang="en-GB" dirty="0"/>
              <a:t>TC2-74 </a:t>
            </a:r>
            <a:r>
              <a:rPr lang="en-GB" dirty="0" err="1"/>
              <a:t>Goniospectroradiometry</a:t>
            </a:r>
            <a:r>
              <a:rPr lang="en-GB" dirty="0"/>
              <a:t> of Optical Radiation Sources (J. Pan)</a:t>
            </a:r>
            <a:endParaRPr lang="de-CH" dirty="0"/>
          </a:p>
        </p:txBody>
      </p:sp>
    </p:spTree>
    <p:extLst>
      <p:ext uri="{BB962C8B-B14F-4D97-AF65-F5344CB8AC3E}">
        <p14:creationId xmlns:p14="http://schemas.microsoft.com/office/powerpoint/2010/main" val="22099844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506488"/>
            <a:ext cx="7772400" cy="914400"/>
          </a:xfrm>
        </p:spPr>
        <p:txBody>
          <a:bodyPr>
            <a:normAutofit fontScale="90000"/>
          </a:bodyPr>
          <a:lstStyle/>
          <a:p>
            <a:pPr algn="ctr"/>
            <a:r>
              <a:rPr lang="de-DE" sz="5300" b="1" dirty="0" smtClean="0">
                <a:solidFill>
                  <a:schemeClr val="accent3">
                    <a:lumMod val="60000"/>
                    <a:lumOff val="40000"/>
                  </a:schemeClr>
                </a:solidFill>
              </a:rPr>
              <a:t>IT IS ABOUT::::::</a:t>
            </a:r>
            <a:r>
              <a:rPr lang="de-DE" b="1" dirty="0" smtClean="0"/>
              <a:t/>
            </a:r>
            <a:br>
              <a:rPr lang="de-DE" b="1" dirty="0" smtClean="0"/>
            </a:br>
            <a:endParaRPr lang="en-GB" b="1" dirty="0"/>
          </a:p>
        </p:txBody>
      </p:sp>
      <p:sp>
        <p:nvSpPr>
          <p:cNvPr id="3" name="Content Placeholder 2"/>
          <p:cNvSpPr>
            <a:spLocks noGrp="1"/>
          </p:cNvSpPr>
          <p:nvPr>
            <p:ph idx="1"/>
          </p:nvPr>
        </p:nvSpPr>
        <p:spPr/>
        <p:txBody>
          <a:bodyPr>
            <a:normAutofit/>
          </a:bodyPr>
          <a:lstStyle/>
          <a:p>
            <a:pPr lvl="8"/>
            <a:endParaRPr lang="de-DE" dirty="0" smtClean="0">
              <a:solidFill>
                <a:srgbClr val="FFC000"/>
              </a:solidFill>
            </a:endParaRPr>
          </a:p>
          <a:p>
            <a:endParaRPr lang="de-DE" dirty="0" smtClean="0">
              <a:solidFill>
                <a:srgbClr val="FFC000"/>
              </a:solidFill>
            </a:endParaRPr>
          </a:p>
          <a:p>
            <a:r>
              <a:rPr lang="de-DE" sz="3600" dirty="0" smtClean="0">
                <a:solidFill>
                  <a:srgbClr val="FFC000"/>
                </a:solidFill>
              </a:rPr>
              <a:t>LIGHT  &amp;  VISION  &amp;  COLOUR</a:t>
            </a:r>
          </a:p>
          <a:p>
            <a:r>
              <a:rPr lang="de-DE" sz="3600" dirty="0" smtClean="0">
                <a:solidFill>
                  <a:srgbClr val="FFC000"/>
                </a:solidFill>
              </a:rPr>
              <a:t>SCIENCE &amp; STANDARDS</a:t>
            </a:r>
          </a:p>
          <a:p>
            <a:r>
              <a:rPr lang="de-DE" sz="3600" dirty="0" smtClean="0">
                <a:solidFill>
                  <a:srgbClr val="FFC000"/>
                </a:solidFill>
              </a:rPr>
              <a:t>KNOWLEDGE  TRANSFER &amp; QUALITY ASSURANCE</a:t>
            </a:r>
          </a:p>
          <a:p>
            <a:endParaRPr lang="en-GB" dirty="0"/>
          </a:p>
        </p:txBody>
      </p:sp>
      <p:pic>
        <p:nvPicPr>
          <p:cNvPr id="4" name="Picture 2"/>
          <p:cNvPicPr>
            <a:picLocks noChangeAspect="1" noChangeArrowheads="1"/>
          </p:cNvPicPr>
          <p:nvPr/>
        </p:nvPicPr>
        <p:blipFill>
          <a:blip r:embed="rId3" cstate="print"/>
          <a:srcRect/>
          <a:stretch>
            <a:fillRect/>
          </a:stretch>
        </p:blipFill>
        <p:spPr bwMode="auto">
          <a:xfrm>
            <a:off x="0" y="5670376"/>
            <a:ext cx="1187624" cy="1187624"/>
          </a:xfrm>
          <a:prstGeom prst="rect">
            <a:avLst/>
          </a:prstGeom>
          <a:gradFill>
            <a:gsLst>
              <a:gs pos="0">
                <a:srgbClr val="FBEAC7"/>
              </a:gs>
              <a:gs pos="17999">
                <a:srgbClr val="FFC000"/>
              </a:gs>
              <a:gs pos="36000">
                <a:srgbClr val="FAC77D"/>
              </a:gs>
              <a:gs pos="61000">
                <a:srgbClr val="FBA97D"/>
              </a:gs>
              <a:gs pos="82001">
                <a:srgbClr val="FBD49C"/>
              </a:gs>
              <a:gs pos="100000">
                <a:srgbClr val="FEE7F2"/>
              </a:gs>
            </a:gsLst>
            <a:lin ang="5400000" scaled="0"/>
          </a:gradFill>
          <a:ln w="9525">
            <a:noFill/>
            <a:miter lim="800000"/>
            <a:headEnd/>
            <a:tailEnd/>
          </a:ln>
        </p:spPr>
      </p:pic>
    </p:spTree>
    <p:extLst>
      <p:ext uri="{BB962C8B-B14F-4D97-AF65-F5344CB8AC3E}">
        <p14:creationId xmlns:p14="http://schemas.microsoft.com/office/powerpoint/2010/main" val="4162533970"/>
      </p:ext>
    </p:extLst>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16" presetClass="emph" presetSubtype="0" fill="hold" grpId="0" nodeType="withEffect">
                                  <p:stCondLst>
                                    <p:cond delay="0"/>
                                  </p:stCondLst>
                                  <p:iterate type="lt">
                                    <p:tmPct val="4000"/>
                                  </p:iterate>
                                  <p:childTnLst>
                                    <p:set>
                                      <p:cBhvr override="childStyle">
                                        <p:cTn id="9" dur="3000" fill="hold"/>
                                        <p:tgtEl>
                                          <p:spTgt spid="2"/>
                                        </p:tgtEl>
                                        <p:attrNameLst>
                                          <p:attrName>style.color</p:attrName>
                                        </p:attrNameLst>
                                      </p:cBhvr>
                                      <p:to>
                                        <p:clrVal>
                                          <a:schemeClr val="hlink"/>
                                        </p:clrVal>
                                      </p:to>
                                    </p:set>
                                    <p:set>
                                      <p:cBhvr>
                                        <p:cTn id="10" dur="3000" fill="hold"/>
                                        <p:tgtEl>
                                          <p:spTgt spid="2"/>
                                        </p:tgtEl>
                                        <p:attrNameLst>
                                          <p:attrName>fillcolor</p:attrName>
                                        </p:attrNameLst>
                                      </p:cBhvr>
                                      <p:to>
                                        <p:clrVal>
                                          <a:schemeClr val="hlink"/>
                                        </p:clrVal>
                                      </p:to>
                                    </p:set>
                                    <p:set>
                                      <p:cBhvr>
                                        <p:cTn id="11" dur="3000" fill="hold"/>
                                        <p:tgtEl>
                                          <p:spTgt spid="2"/>
                                        </p:tgtEl>
                                        <p:attrNameLst>
                                          <p:attrName>fill.type</p:attrName>
                                        </p:attrNameLst>
                                      </p:cBhvr>
                                      <p:to>
                                        <p:strVal val="solid"/>
                                      </p:to>
                                    </p:se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dissolv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dissolve">
                                      <p:cBhvr>
                                        <p:cTn id="21" dur="10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dissolve">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611188" y="404813"/>
            <a:ext cx="7772400" cy="1143000"/>
          </a:xfrm>
        </p:spPr>
        <p:txBody>
          <a:bodyPr/>
          <a:lstStyle/>
          <a:p>
            <a:pPr eaLnBrk="1" hangingPunct="1"/>
            <a:r>
              <a:rPr lang="en-GB" sz="3200" smtClean="0"/>
              <a:t>Need for trustful measurement results  </a:t>
            </a:r>
          </a:p>
        </p:txBody>
      </p:sp>
      <p:sp>
        <p:nvSpPr>
          <p:cNvPr id="4099" name="TextBox 2"/>
          <p:cNvSpPr txBox="1">
            <a:spLocks noChangeArrowheads="1"/>
          </p:cNvSpPr>
          <p:nvPr/>
        </p:nvSpPr>
        <p:spPr bwMode="auto">
          <a:xfrm>
            <a:off x="395288" y="1916113"/>
            <a:ext cx="1933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Globalization </a:t>
            </a:r>
          </a:p>
        </p:txBody>
      </p:sp>
      <p:sp>
        <p:nvSpPr>
          <p:cNvPr id="4100" name="TextBox 3"/>
          <p:cNvSpPr txBox="1">
            <a:spLocks noChangeArrowheads="1"/>
          </p:cNvSpPr>
          <p:nvPr/>
        </p:nvSpPr>
        <p:spPr bwMode="auto">
          <a:xfrm>
            <a:off x="417513" y="3155950"/>
            <a:ext cx="16319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Emerging</a:t>
            </a:r>
          </a:p>
          <a:p>
            <a:pPr eaLnBrk="1" hangingPunct="1"/>
            <a:r>
              <a:rPr lang="en-GB"/>
              <a:t>Technology</a:t>
            </a:r>
          </a:p>
        </p:txBody>
      </p:sp>
      <p:sp>
        <p:nvSpPr>
          <p:cNvPr id="4101" name="TextBox 4"/>
          <p:cNvSpPr txBox="1">
            <a:spLocks noChangeArrowheads="1"/>
          </p:cNvSpPr>
          <p:nvPr/>
        </p:nvSpPr>
        <p:spPr bwMode="auto">
          <a:xfrm>
            <a:off x="395288" y="4567238"/>
            <a:ext cx="15335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Regulation</a:t>
            </a:r>
          </a:p>
        </p:txBody>
      </p:sp>
      <p:sp>
        <p:nvSpPr>
          <p:cNvPr id="7" name="TextBox 6"/>
          <p:cNvSpPr txBox="1">
            <a:spLocks noChangeArrowheads="1"/>
          </p:cNvSpPr>
          <p:nvPr/>
        </p:nvSpPr>
        <p:spPr bwMode="auto">
          <a:xfrm>
            <a:off x="3446463" y="2032000"/>
            <a:ext cx="4421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Same test procedures world wide</a:t>
            </a:r>
          </a:p>
        </p:txBody>
      </p:sp>
      <p:sp>
        <p:nvSpPr>
          <p:cNvPr id="9" name="TextBox 8"/>
          <p:cNvSpPr txBox="1">
            <a:spLocks noChangeArrowheads="1"/>
          </p:cNvSpPr>
          <p:nvPr/>
        </p:nvSpPr>
        <p:spPr bwMode="auto">
          <a:xfrm>
            <a:off x="3446463" y="3155950"/>
            <a:ext cx="23288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New procedures?</a:t>
            </a:r>
          </a:p>
          <a:p>
            <a:pPr eaLnBrk="1" hangingPunct="1"/>
            <a:r>
              <a:rPr lang="en-GB"/>
              <a:t>New parameters?</a:t>
            </a:r>
          </a:p>
        </p:txBody>
      </p:sp>
      <p:sp>
        <p:nvSpPr>
          <p:cNvPr id="10" name="TextBox 9"/>
          <p:cNvSpPr txBox="1">
            <a:spLocks noChangeArrowheads="1"/>
          </p:cNvSpPr>
          <p:nvPr/>
        </p:nvSpPr>
        <p:spPr bwMode="auto">
          <a:xfrm>
            <a:off x="2843213" y="4614863"/>
            <a:ext cx="6238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GB"/>
              <a:t>Conformity assessement</a:t>
            </a:r>
          </a:p>
          <a:p>
            <a:pPr eaLnBrk="1" hangingPunct="1"/>
            <a:r>
              <a:rPr lang="en-GB"/>
              <a:t>(comparison btw measurements and limit values)</a:t>
            </a:r>
          </a:p>
        </p:txBody>
      </p:sp>
      <p:sp>
        <p:nvSpPr>
          <p:cNvPr id="11" name="Oval 10"/>
          <p:cNvSpPr/>
          <p:nvPr/>
        </p:nvSpPr>
        <p:spPr>
          <a:xfrm>
            <a:off x="2296768" y="4185443"/>
            <a:ext cx="6667720" cy="1907853"/>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2" name="Right Arrow 11"/>
          <p:cNvSpPr/>
          <p:nvPr/>
        </p:nvSpPr>
        <p:spPr>
          <a:xfrm>
            <a:off x="2555875" y="2146300"/>
            <a:ext cx="287338" cy="231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3" name="Right Arrow 12"/>
          <p:cNvSpPr/>
          <p:nvPr/>
        </p:nvSpPr>
        <p:spPr>
          <a:xfrm>
            <a:off x="2498725" y="3455988"/>
            <a:ext cx="287338" cy="230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4" name="Right Arrow 13"/>
          <p:cNvSpPr/>
          <p:nvPr/>
        </p:nvSpPr>
        <p:spPr>
          <a:xfrm>
            <a:off x="2498725" y="4754563"/>
            <a:ext cx="287338" cy="230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Tree>
    <p:extLst>
      <p:ext uri="{BB962C8B-B14F-4D97-AF65-F5344CB8AC3E}">
        <p14:creationId xmlns:p14="http://schemas.microsoft.com/office/powerpoint/2010/main" val="9047506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3"/>
          <p:cNvSpPr>
            <a:spLocks noGrp="1"/>
          </p:cNvSpPr>
          <p:nvPr>
            <p:ph type="dt" sz="half" idx="10"/>
          </p:nvPr>
        </p:nvSpPr>
        <p:spPr/>
        <p:txBody>
          <a:bodyPr/>
          <a:lstStyle/>
          <a:p>
            <a:fld id="{C78E8527-8613-4752-83A2-B019DD378ECC}" type="datetime1">
              <a:rPr lang="en-GB" smtClean="0"/>
              <a:pPr/>
              <a:t>15/04/2013</a:t>
            </a:fld>
            <a:endParaRPr lang="de-CH"/>
          </a:p>
        </p:txBody>
      </p:sp>
      <p:sp>
        <p:nvSpPr>
          <p:cNvPr id="6" name="Foliennummernplatzhalter 4"/>
          <p:cNvSpPr>
            <a:spLocks noGrp="1"/>
          </p:cNvSpPr>
          <p:nvPr>
            <p:ph type="sldNum" sz="quarter" idx="4294967295"/>
          </p:nvPr>
        </p:nvSpPr>
        <p:spPr>
          <a:xfrm>
            <a:off x="8161513" y="6514799"/>
            <a:ext cx="525586" cy="207130"/>
          </a:xfrm>
          <a:prstGeom prst="rect">
            <a:avLst/>
          </a:prstGeom>
        </p:spPr>
        <p:txBody>
          <a:bodyPr/>
          <a:lstStyle/>
          <a:p>
            <a:fld id="{CDD8CFC6-B61F-4A8E-8E4F-41BE482655C6}" type="slidenum">
              <a:rPr lang="de-CH"/>
              <a:pPr/>
              <a:t>21</a:t>
            </a:fld>
            <a:endParaRPr lang="de-CH"/>
          </a:p>
        </p:txBody>
      </p:sp>
      <p:sp>
        <p:nvSpPr>
          <p:cNvPr id="7" name="Fußzeilenplatzhalter 5"/>
          <p:cNvSpPr>
            <a:spLocks noGrp="1"/>
          </p:cNvSpPr>
          <p:nvPr>
            <p:ph type="ftr" sz="quarter" idx="4294967295"/>
          </p:nvPr>
        </p:nvSpPr>
        <p:spPr>
          <a:xfrm>
            <a:off x="1930633" y="6514798"/>
            <a:ext cx="6163689" cy="205619"/>
          </a:xfrm>
          <a:prstGeom prst="rect">
            <a:avLst/>
          </a:prstGeom>
        </p:spPr>
        <p:txBody>
          <a:bodyPr/>
          <a:lstStyle/>
          <a:p>
            <a:r>
              <a:rPr lang="de-DE" smtClean="0"/>
              <a:t>El. Kalbriertechnik, Modul EK-02 /Jk/</a:t>
            </a:r>
            <a:endParaRPr lang="de-CH"/>
          </a:p>
        </p:txBody>
      </p:sp>
      <p:pic>
        <p:nvPicPr>
          <p:cNvPr id="1047554" name="Picture 2" descr="gauss1"/>
          <p:cNvPicPr>
            <a:picLocks noChangeAspect="1" noChangeArrowheads="1"/>
          </p:cNvPicPr>
          <p:nvPr/>
        </p:nvPicPr>
        <p:blipFill>
          <a:blip r:embed="rId3" cstate="print"/>
          <a:srcRect/>
          <a:stretch>
            <a:fillRect/>
          </a:stretch>
        </p:blipFill>
        <p:spPr bwMode="auto">
          <a:xfrm>
            <a:off x="5775473" y="4497268"/>
            <a:ext cx="2911626" cy="2459870"/>
          </a:xfrm>
          <a:prstGeom prst="rect">
            <a:avLst/>
          </a:prstGeom>
          <a:noFill/>
        </p:spPr>
      </p:pic>
      <p:sp>
        <p:nvSpPr>
          <p:cNvPr id="1047555" name="Rectangle 3"/>
          <p:cNvSpPr>
            <a:spLocks noGrp="1" noChangeArrowheads="1"/>
          </p:cNvSpPr>
          <p:nvPr>
            <p:ph type="title"/>
          </p:nvPr>
        </p:nvSpPr>
        <p:spPr/>
        <p:txBody>
          <a:bodyPr/>
          <a:lstStyle/>
          <a:p>
            <a:r>
              <a:rPr lang="de-CH" dirty="0" smtClean="0"/>
              <a:t>Measurement </a:t>
            </a:r>
            <a:r>
              <a:rPr lang="de-CH" dirty="0" err="1" smtClean="0"/>
              <a:t>results</a:t>
            </a:r>
            <a:endParaRPr lang="de-CH" dirty="0"/>
          </a:p>
        </p:txBody>
      </p:sp>
      <p:sp>
        <p:nvSpPr>
          <p:cNvPr id="1047556" name="Rectangle 4"/>
          <p:cNvSpPr>
            <a:spLocks noChangeAspect="1" noChangeArrowheads="1"/>
          </p:cNvSpPr>
          <p:nvPr/>
        </p:nvSpPr>
        <p:spPr bwMode="auto">
          <a:xfrm>
            <a:off x="964709" y="2060848"/>
            <a:ext cx="7616516" cy="3429000"/>
          </a:xfrm>
          <a:prstGeom prst="rect">
            <a:avLst/>
          </a:prstGeom>
          <a:noFill/>
          <a:ln w="9525">
            <a:noFill/>
            <a:miter lim="800000"/>
            <a:headEnd/>
            <a:tailEnd/>
          </a:ln>
          <a:effectLst/>
        </p:spPr>
        <p:txBody>
          <a:bodyPr lIns="0" tIns="0" rIns="0" bIns="0"/>
          <a:lstStyle/>
          <a:p>
            <a:pPr marL="420275" indent="-420275" defTabSz="914098">
              <a:buFont typeface="Wingdings" pitchFamily="2" charset="2"/>
              <a:buAutoNum type="arabicPeriod"/>
            </a:pPr>
            <a:r>
              <a:rPr lang="de-CH" sz="2800" dirty="0" smtClean="0"/>
              <a:t>The </a:t>
            </a:r>
            <a:r>
              <a:rPr lang="de-CH" sz="2800" dirty="0" err="1" smtClean="0"/>
              <a:t>result</a:t>
            </a:r>
            <a:r>
              <a:rPr lang="de-CH" sz="2800" dirty="0" smtClean="0"/>
              <a:t> </a:t>
            </a:r>
            <a:r>
              <a:rPr lang="de-CH" sz="2800" dirty="0" err="1" smtClean="0"/>
              <a:t>of</a:t>
            </a:r>
            <a:r>
              <a:rPr lang="de-CH" sz="2800" dirty="0" smtClean="0"/>
              <a:t> a </a:t>
            </a:r>
            <a:r>
              <a:rPr lang="de-CH" sz="2800" dirty="0" err="1" smtClean="0"/>
              <a:t>measurement</a:t>
            </a:r>
            <a:r>
              <a:rPr lang="de-CH" sz="2800" dirty="0" smtClean="0"/>
              <a:t> </a:t>
            </a:r>
            <a:r>
              <a:rPr lang="de-CH" sz="2800" dirty="0" err="1" smtClean="0"/>
              <a:t>is</a:t>
            </a:r>
            <a:r>
              <a:rPr lang="de-CH" sz="2800" dirty="0" smtClean="0"/>
              <a:t> not a </a:t>
            </a:r>
            <a:r>
              <a:rPr lang="de-CH" sz="2800" dirty="0" err="1" smtClean="0"/>
              <a:t>single</a:t>
            </a:r>
            <a:r>
              <a:rPr lang="de-CH" sz="2800" dirty="0" smtClean="0"/>
              <a:t> </a:t>
            </a:r>
            <a:r>
              <a:rPr lang="de-CH" sz="2800" dirty="0" err="1" smtClean="0"/>
              <a:t>value</a:t>
            </a:r>
            <a:r>
              <a:rPr lang="de-CH" sz="2800" dirty="0" smtClean="0"/>
              <a:t> but a </a:t>
            </a:r>
            <a:r>
              <a:rPr lang="de-CH" sz="2800" dirty="0" err="1" smtClean="0"/>
              <a:t>probability</a:t>
            </a:r>
            <a:r>
              <a:rPr lang="de-CH" sz="2800" dirty="0" smtClean="0"/>
              <a:t> </a:t>
            </a:r>
            <a:r>
              <a:rPr lang="de-CH" sz="2800" dirty="0" err="1" smtClean="0"/>
              <a:t>distribution</a:t>
            </a:r>
            <a:endParaRPr lang="de-CH" sz="2800" dirty="0"/>
          </a:p>
          <a:p>
            <a:pPr marL="420275" indent="-420275" defTabSz="914098">
              <a:buFont typeface="Wingdings" pitchFamily="2" charset="2"/>
              <a:buAutoNum type="arabicPeriod"/>
            </a:pPr>
            <a:endParaRPr lang="de-CH" sz="2800" dirty="0">
              <a:solidFill>
                <a:srgbClr val="0033CC"/>
              </a:solidFill>
            </a:endParaRPr>
          </a:p>
          <a:p>
            <a:pPr marL="420275" indent="-420275" defTabSz="914098">
              <a:buFont typeface="Wingdings" pitchFamily="2" charset="2"/>
              <a:buAutoNum type="arabicPeriod"/>
            </a:pPr>
            <a:r>
              <a:rPr lang="de-CH" sz="2800" dirty="0" smtClean="0"/>
              <a:t>The </a:t>
            </a:r>
            <a:r>
              <a:rPr lang="de-CH" sz="2800" dirty="0" err="1" smtClean="0"/>
              <a:t>spread</a:t>
            </a:r>
            <a:r>
              <a:rPr lang="de-CH" sz="2800" dirty="0" smtClean="0"/>
              <a:t> </a:t>
            </a:r>
            <a:r>
              <a:rPr lang="de-CH" sz="2800" dirty="0" err="1" smtClean="0"/>
              <a:t>of</a:t>
            </a:r>
            <a:r>
              <a:rPr lang="de-CH" sz="2800" dirty="0" smtClean="0"/>
              <a:t> </a:t>
            </a:r>
            <a:r>
              <a:rPr lang="de-CH" sz="2800" dirty="0" err="1" smtClean="0"/>
              <a:t>the</a:t>
            </a:r>
            <a:r>
              <a:rPr lang="de-CH" sz="2800" dirty="0" smtClean="0"/>
              <a:t> </a:t>
            </a:r>
            <a:r>
              <a:rPr lang="de-CH" sz="2800" dirty="0" err="1" smtClean="0"/>
              <a:t>distribution</a:t>
            </a:r>
            <a:r>
              <a:rPr lang="de-CH" sz="2800" dirty="0" smtClean="0"/>
              <a:t> </a:t>
            </a:r>
            <a:r>
              <a:rPr lang="de-CH" sz="2800" dirty="0" err="1" smtClean="0"/>
              <a:t>gives</a:t>
            </a:r>
            <a:r>
              <a:rPr lang="de-CH" sz="2800" dirty="0" smtClean="0"/>
              <a:t> an </a:t>
            </a:r>
            <a:r>
              <a:rPr lang="de-CH" sz="2800" dirty="0" err="1" smtClean="0"/>
              <a:t>indication</a:t>
            </a:r>
            <a:r>
              <a:rPr lang="de-CH" sz="2800" dirty="0" smtClean="0"/>
              <a:t> on </a:t>
            </a:r>
            <a:r>
              <a:rPr lang="de-CH" sz="2800" dirty="0" err="1" smtClean="0"/>
              <a:t>the</a:t>
            </a:r>
            <a:r>
              <a:rPr lang="de-CH" sz="2800" dirty="0" smtClean="0"/>
              <a:t> </a:t>
            </a:r>
            <a:r>
              <a:rPr lang="de-CH" sz="2800" dirty="0" err="1" smtClean="0"/>
              <a:t>confidence</a:t>
            </a:r>
            <a:r>
              <a:rPr lang="de-CH" sz="2800" dirty="0" smtClean="0"/>
              <a:t> </a:t>
            </a:r>
            <a:r>
              <a:rPr lang="de-CH" sz="2800" dirty="0" err="1" smtClean="0"/>
              <a:t>we</a:t>
            </a:r>
            <a:r>
              <a:rPr lang="de-CH" sz="2800" dirty="0" smtClean="0"/>
              <a:t> </a:t>
            </a:r>
            <a:r>
              <a:rPr lang="de-CH" sz="2800" dirty="0" err="1" smtClean="0"/>
              <a:t>can</a:t>
            </a:r>
            <a:r>
              <a:rPr lang="de-CH" sz="2800" dirty="0" smtClean="0"/>
              <a:t> </a:t>
            </a:r>
            <a:r>
              <a:rPr lang="de-CH" sz="2800" dirty="0" err="1" smtClean="0"/>
              <a:t>have</a:t>
            </a:r>
            <a:r>
              <a:rPr lang="de-CH" sz="2800" dirty="0" smtClean="0"/>
              <a:t> in a </a:t>
            </a:r>
            <a:r>
              <a:rPr lang="de-CH" sz="2800" dirty="0" err="1" smtClean="0"/>
              <a:t>measurement</a:t>
            </a:r>
            <a:r>
              <a:rPr lang="de-CH" sz="2800" dirty="0" smtClean="0"/>
              <a:t> </a:t>
            </a:r>
            <a:r>
              <a:rPr lang="de-CH" sz="2800" dirty="0" err="1" smtClean="0"/>
              <a:t>result</a:t>
            </a:r>
            <a:endParaRPr lang="de-CH" sz="2800" dirty="0" smtClean="0"/>
          </a:p>
        </p:txBody>
      </p:sp>
    </p:spTree>
    <p:extLst>
      <p:ext uri="{BB962C8B-B14F-4D97-AF65-F5344CB8AC3E}">
        <p14:creationId xmlns:p14="http://schemas.microsoft.com/office/powerpoint/2010/main" val="810023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47556">
                                            <p:txEl>
                                              <p:pRg st="0" end="0"/>
                                            </p:txEl>
                                          </p:spTgt>
                                        </p:tgtEl>
                                        <p:attrNameLst>
                                          <p:attrName>style.visibility</p:attrName>
                                        </p:attrNameLst>
                                      </p:cBhvr>
                                      <p:to>
                                        <p:strVal val="visible"/>
                                      </p:to>
                                    </p:set>
                                    <p:animEffect transition="in" filter="blinds(horizontal)">
                                      <p:cBhvr>
                                        <p:cTn id="7" dur="500"/>
                                        <p:tgtEl>
                                          <p:spTgt spid="104755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47556">
                                            <p:txEl>
                                              <p:pRg st="2" end="2"/>
                                            </p:txEl>
                                          </p:spTgt>
                                        </p:tgtEl>
                                        <p:attrNameLst>
                                          <p:attrName>style.visibility</p:attrName>
                                        </p:attrNameLst>
                                      </p:cBhvr>
                                      <p:to>
                                        <p:strVal val="visible"/>
                                      </p:to>
                                    </p:set>
                                    <p:animEffect transition="in" filter="blinds(horizontal)">
                                      <p:cBhvr>
                                        <p:cTn id="12" dur="500"/>
                                        <p:tgtEl>
                                          <p:spTgt spid="104755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475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smtClean="0"/>
              <a:t>Conformity</a:t>
            </a:r>
            <a:r>
              <a:rPr lang="de-CH" dirty="0" smtClean="0"/>
              <a:t> </a:t>
            </a:r>
            <a:r>
              <a:rPr lang="de-CH" dirty="0" err="1" smtClean="0"/>
              <a:t>statement</a:t>
            </a:r>
            <a:endParaRPr lang="de-CH" dirty="0"/>
          </a:p>
        </p:txBody>
      </p:sp>
      <p:sp>
        <p:nvSpPr>
          <p:cNvPr id="3" name="Datumsplatzhalter 2"/>
          <p:cNvSpPr>
            <a:spLocks noGrp="1"/>
          </p:cNvSpPr>
          <p:nvPr>
            <p:ph type="dt" sz="half" idx="10"/>
          </p:nvPr>
        </p:nvSpPr>
        <p:spPr/>
        <p:txBody>
          <a:bodyPr/>
          <a:lstStyle/>
          <a:p>
            <a:fld id="{5766F2A9-526A-46AC-9A74-F56A02B808B6}" type="datetime1">
              <a:rPr lang="de-CH" smtClean="0"/>
              <a:t>15.04.2013</a:t>
            </a:fld>
            <a:endParaRPr lang="de-CH"/>
          </a:p>
        </p:txBody>
      </p:sp>
      <p:sp>
        <p:nvSpPr>
          <p:cNvPr id="4" name="Foliennummernplatzhalter 3"/>
          <p:cNvSpPr>
            <a:spLocks noGrp="1"/>
          </p:cNvSpPr>
          <p:nvPr>
            <p:ph type="sldNum" sz="quarter" idx="11"/>
          </p:nvPr>
        </p:nvSpPr>
        <p:spPr/>
        <p:txBody>
          <a:bodyPr/>
          <a:lstStyle/>
          <a:p>
            <a:fld id="{339DAF41-4BCC-4837-9EB9-A688AA8D488C}" type="slidenum">
              <a:rPr lang="de-CH" smtClean="0"/>
              <a:pPr/>
              <a:t>22</a:t>
            </a:fld>
            <a:endParaRPr lang="de-CH"/>
          </a:p>
        </p:txBody>
      </p:sp>
      <p:sp>
        <p:nvSpPr>
          <p:cNvPr id="5" name="Fußzeilenplatzhalter 4"/>
          <p:cNvSpPr>
            <a:spLocks noGrp="1"/>
          </p:cNvSpPr>
          <p:nvPr>
            <p:ph type="ftr" sz="quarter" idx="12"/>
          </p:nvPr>
        </p:nvSpPr>
        <p:spPr/>
        <p:txBody>
          <a:bodyPr/>
          <a:lstStyle/>
          <a:p>
            <a:r>
              <a:rPr lang="de-CH" smtClean="0"/>
              <a:t>MK-03 |Jk|</a:t>
            </a:r>
            <a:endParaRPr lang="de-CH"/>
          </a:p>
        </p:txBody>
      </p:sp>
      <p:cxnSp>
        <p:nvCxnSpPr>
          <p:cNvPr id="9" name="Straight Arrow Connector 8"/>
          <p:cNvCxnSpPr/>
          <p:nvPr/>
        </p:nvCxnSpPr>
        <p:spPr>
          <a:xfrm>
            <a:off x="1640834" y="5814556"/>
            <a:ext cx="3744416" cy="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080994" y="3078252"/>
            <a:ext cx="0" cy="2736304"/>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Isosceles Triangle 23"/>
          <p:cNvSpPr/>
          <p:nvPr/>
        </p:nvSpPr>
        <p:spPr>
          <a:xfrm>
            <a:off x="2665262" y="4058704"/>
            <a:ext cx="167059" cy="144016"/>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5" name="Isosceles Triangle 24"/>
          <p:cNvSpPr/>
          <p:nvPr/>
        </p:nvSpPr>
        <p:spPr>
          <a:xfrm>
            <a:off x="3345983" y="4662428"/>
            <a:ext cx="167059" cy="144016"/>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nvGrpSpPr>
          <p:cNvPr id="13" name="Group 12"/>
          <p:cNvGrpSpPr/>
          <p:nvPr/>
        </p:nvGrpSpPr>
        <p:grpSpPr>
          <a:xfrm>
            <a:off x="2169748" y="4094522"/>
            <a:ext cx="1232826" cy="144016"/>
            <a:chOff x="2169748" y="4094522"/>
            <a:chExt cx="1232826" cy="144016"/>
          </a:xfrm>
        </p:grpSpPr>
        <p:cxnSp>
          <p:nvCxnSpPr>
            <p:cNvPr id="16" name="Straight Arrow Connector 15"/>
            <p:cNvCxnSpPr/>
            <p:nvPr/>
          </p:nvCxnSpPr>
          <p:spPr>
            <a:xfrm>
              <a:off x="2177685" y="4158372"/>
              <a:ext cx="1224889" cy="0"/>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169748" y="4094522"/>
              <a:ext cx="0" cy="144016"/>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3379861" y="4094522"/>
              <a:ext cx="0" cy="144016"/>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2771800" y="4645364"/>
            <a:ext cx="1245298" cy="152174"/>
            <a:chOff x="2771800" y="4645364"/>
            <a:chExt cx="1245298" cy="152174"/>
          </a:xfrm>
        </p:grpSpPr>
        <p:cxnSp>
          <p:nvCxnSpPr>
            <p:cNvPr id="35" name="Straight Arrow Connector 34"/>
            <p:cNvCxnSpPr/>
            <p:nvPr/>
          </p:nvCxnSpPr>
          <p:spPr>
            <a:xfrm>
              <a:off x="2771800" y="4653522"/>
              <a:ext cx="0" cy="144016"/>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790129" y="4725530"/>
              <a:ext cx="1224889" cy="0"/>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4017098" y="4645364"/>
              <a:ext cx="0" cy="144016"/>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3" name="TextBox 42"/>
          <p:cNvSpPr txBox="1"/>
          <p:nvPr/>
        </p:nvSpPr>
        <p:spPr>
          <a:xfrm>
            <a:off x="3631259" y="3923764"/>
            <a:ext cx="1038746" cy="369332"/>
          </a:xfrm>
          <a:prstGeom prst="rect">
            <a:avLst/>
          </a:prstGeom>
          <a:noFill/>
        </p:spPr>
        <p:txBody>
          <a:bodyPr wrap="none" rtlCol="0">
            <a:spAutoFit/>
          </a:bodyPr>
          <a:lstStyle/>
          <a:p>
            <a:r>
              <a:rPr lang="de-CH" dirty="0" err="1" smtClean="0"/>
              <a:t>accepted</a:t>
            </a:r>
            <a:endParaRPr lang="de-CH" dirty="0"/>
          </a:p>
        </p:txBody>
      </p:sp>
      <p:sp>
        <p:nvSpPr>
          <p:cNvPr id="44" name="TextBox 43"/>
          <p:cNvSpPr txBox="1"/>
          <p:nvPr/>
        </p:nvSpPr>
        <p:spPr>
          <a:xfrm>
            <a:off x="4078973" y="4549770"/>
            <a:ext cx="956609" cy="369332"/>
          </a:xfrm>
          <a:prstGeom prst="rect">
            <a:avLst/>
          </a:prstGeom>
          <a:noFill/>
        </p:spPr>
        <p:txBody>
          <a:bodyPr wrap="none" rtlCol="0">
            <a:spAutoFit/>
          </a:bodyPr>
          <a:lstStyle/>
          <a:p>
            <a:r>
              <a:rPr lang="de-CH" dirty="0" err="1" smtClean="0"/>
              <a:t>rejected</a:t>
            </a:r>
            <a:endParaRPr lang="de-CH" dirty="0"/>
          </a:p>
        </p:txBody>
      </p:sp>
      <p:sp>
        <p:nvSpPr>
          <p:cNvPr id="16385" name="TextBox 16384"/>
          <p:cNvSpPr txBox="1"/>
          <p:nvPr/>
        </p:nvSpPr>
        <p:spPr>
          <a:xfrm>
            <a:off x="2578402" y="5814556"/>
            <a:ext cx="1203984" cy="369332"/>
          </a:xfrm>
          <a:prstGeom prst="rect">
            <a:avLst/>
          </a:prstGeom>
          <a:noFill/>
        </p:spPr>
        <p:txBody>
          <a:bodyPr wrap="none" rtlCol="0">
            <a:spAutoFit/>
          </a:bodyPr>
          <a:lstStyle/>
          <a:p>
            <a:r>
              <a:rPr lang="de-CH" dirty="0" smtClean="0"/>
              <a:t>Limit </a:t>
            </a:r>
            <a:r>
              <a:rPr lang="de-CH" dirty="0" err="1" smtClean="0"/>
              <a:t>value</a:t>
            </a:r>
            <a:endParaRPr lang="de-CH" dirty="0"/>
          </a:p>
        </p:txBody>
      </p:sp>
      <p:cxnSp>
        <p:nvCxnSpPr>
          <p:cNvPr id="10" name="Straight Arrow Connector 9"/>
          <p:cNvCxnSpPr/>
          <p:nvPr/>
        </p:nvCxnSpPr>
        <p:spPr>
          <a:xfrm>
            <a:off x="3345983" y="3078252"/>
            <a:ext cx="903455" cy="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427984" y="2893586"/>
            <a:ext cx="966355" cy="369332"/>
          </a:xfrm>
          <a:prstGeom prst="rect">
            <a:avLst/>
          </a:prstGeom>
          <a:noFill/>
        </p:spPr>
        <p:txBody>
          <a:bodyPr wrap="none" rtlCol="0">
            <a:spAutoFit/>
          </a:bodyPr>
          <a:lstStyle/>
          <a:p>
            <a:r>
              <a:rPr lang="de-CH" b="1" dirty="0" err="1" smtClean="0">
                <a:solidFill>
                  <a:srgbClr val="FF0000"/>
                </a:solidFill>
              </a:rPr>
              <a:t>rejected</a:t>
            </a:r>
            <a:endParaRPr lang="de-CH" b="1" dirty="0">
              <a:solidFill>
                <a:srgbClr val="FF0000"/>
              </a:solidFill>
            </a:endParaRPr>
          </a:p>
        </p:txBody>
      </p:sp>
      <p:sp>
        <p:nvSpPr>
          <p:cNvPr id="48" name="TextBox 47"/>
          <p:cNvSpPr txBox="1"/>
          <p:nvPr/>
        </p:nvSpPr>
        <p:spPr>
          <a:xfrm>
            <a:off x="827584" y="2918366"/>
            <a:ext cx="1044966" cy="369332"/>
          </a:xfrm>
          <a:prstGeom prst="rect">
            <a:avLst/>
          </a:prstGeom>
          <a:noFill/>
        </p:spPr>
        <p:txBody>
          <a:bodyPr wrap="none" rtlCol="0">
            <a:spAutoFit/>
          </a:bodyPr>
          <a:lstStyle/>
          <a:p>
            <a:r>
              <a:rPr lang="de-CH" b="1" dirty="0" err="1" smtClean="0">
                <a:solidFill>
                  <a:srgbClr val="008000"/>
                </a:solidFill>
              </a:rPr>
              <a:t>accepted</a:t>
            </a:r>
            <a:endParaRPr lang="de-CH" b="1" dirty="0">
              <a:solidFill>
                <a:srgbClr val="008000"/>
              </a:solidFill>
            </a:endParaRPr>
          </a:p>
        </p:txBody>
      </p:sp>
      <p:cxnSp>
        <p:nvCxnSpPr>
          <p:cNvPr id="49" name="Straight Arrow Connector 48"/>
          <p:cNvCxnSpPr/>
          <p:nvPr/>
        </p:nvCxnSpPr>
        <p:spPr>
          <a:xfrm flipH="1">
            <a:off x="2025576" y="3103032"/>
            <a:ext cx="764553" cy="0"/>
          </a:xfrm>
          <a:prstGeom prst="straightConnector1">
            <a:avLst/>
          </a:prstGeom>
          <a:ln w="76200">
            <a:solidFill>
              <a:srgbClr val="00800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800582" y="3863689"/>
            <a:ext cx="470000" cy="461665"/>
          </a:xfrm>
          <a:prstGeom prst="rect">
            <a:avLst/>
          </a:prstGeom>
          <a:noFill/>
        </p:spPr>
        <p:txBody>
          <a:bodyPr wrap="none" rtlCol="0">
            <a:spAutoFit/>
          </a:bodyPr>
          <a:lstStyle/>
          <a:p>
            <a:r>
              <a:rPr lang="de-CH" sz="2400" b="1" dirty="0" smtClean="0"/>
              <a:t>??</a:t>
            </a:r>
            <a:endParaRPr lang="de-CH" sz="2400" b="1" dirty="0"/>
          </a:p>
        </p:txBody>
      </p:sp>
      <p:sp>
        <p:nvSpPr>
          <p:cNvPr id="50" name="TextBox 49"/>
          <p:cNvSpPr txBox="1"/>
          <p:nvPr/>
        </p:nvSpPr>
        <p:spPr>
          <a:xfrm>
            <a:off x="5360803" y="4503603"/>
            <a:ext cx="470000" cy="461665"/>
          </a:xfrm>
          <a:prstGeom prst="rect">
            <a:avLst/>
          </a:prstGeom>
          <a:noFill/>
        </p:spPr>
        <p:txBody>
          <a:bodyPr wrap="none" rtlCol="0">
            <a:spAutoFit/>
          </a:bodyPr>
          <a:lstStyle/>
          <a:p>
            <a:r>
              <a:rPr lang="de-CH" sz="2400" b="1" dirty="0" smtClean="0"/>
              <a:t>??</a:t>
            </a:r>
            <a:endParaRPr lang="de-CH" sz="2400" b="1" dirty="0"/>
          </a:p>
        </p:txBody>
      </p:sp>
    </p:spTree>
    <p:extLst>
      <p:ext uri="{BB962C8B-B14F-4D97-AF65-F5344CB8AC3E}">
        <p14:creationId xmlns:p14="http://schemas.microsoft.com/office/powerpoint/2010/main" val="1279407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43" grpId="0"/>
      <p:bldP spid="44" grpId="0"/>
      <p:bldP spid="28" grpId="0"/>
      <p:bldP spid="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Arrow Connector 34"/>
          <p:cNvCxnSpPr/>
          <p:nvPr/>
        </p:nvCxnSpPr>
        <p:spPr>
          <a:xfrm>
            <a:off x="3560943" y="3564496"/>
            <a:ext cx="0" cy="144016"/>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p:txBody>
          <a:bodyPr/>
          <a:lstStyle/>
          <a:p>
            <a:r>
              <a:rPr lang="de-CH" dirty="0" err="1" smtClean="0"/>
              <a:t>Risk</a:t>
            </a:r>
            <a:r>
              <a:rPr lang="de-CH" dirty="0" smtClean="0"/>
              <a:t> </a:t>
            </a:r>
            <a:r>
              <a:rPr lang="de-CH" dirty="0" err="1" smtClean="0"/>
              <a:t>analysis</a:t>
            </a:r>
            <a:endParaRPr lang="de-CH" dirty="0"/>
          </a:p>
        </p:txBody>
      </p:sp>
      <p:sp>
        <p:nvSpPr>
          <p:cNvPr id="3" name="Datumsplatzhalter 2"/>
          <p:cNvSpPr>
            <a:spLocks noGrp="1"/>
          </p:cNvSpPr>
          <p:nvPr>
            <p:ph type="dt" sz="half" idx="10"/>
          </p:nvPr>
        </p:nvSpPr>
        <p:spPr/>
        <p:txBody>
          <a:bodyPr/>
          <a:lstStyle/>
          <a:p>
            <a:fld id="{5766F2A9-526A-46AC-9A74-F56A02B808B6}" type="datetime1">
              <a:rPr lang="de-CH" smtClean="0"/>
              <a:t>15.04.2013</a:t>
            </a:fld>
            <a:endParaRPr lang="de-CH"/>
          </a:p>
        </p:txBody>
      </p:sp>
      <p:sp>
        <p:nvSpPr>
          <p:cNvPr id="4" name="Foliennummernplatzhalter 3"/>
          <p:cNvSpPr>
            <a:spLocks noGrp="1"/>
          </p:cNvSpPr>
          <p:nvPr>
            <p:ph type="sldNum" sz="quarter" idx="11"/>
          </p:nvPr>
        </p:nvSpPr>
        <p:spPr/>
        <p:txBody>
          <a:bodyPr/>
          <a:lstStyle/>
          <a:p>
            <a:fld id="{339DAF41-4BCC-4837-9EB9-A688AA8D488C}" type="slidenum">
              <a:rPr lang="de-CH" smtClean="0"/>
              <a:pPr/>
              <a:t>23</a:t>
            </a:fld>
            <a:endParaRPr lang="de-CH"/>
          </a:p>
        </p:txBody>
      </p:sp>
      <p:sp>
        <p:nvSpPr>
          <p:cNvPr id="5" name="Fußzeilenplatzhalter 4"/>
          <p:cNvSpPr>
            <a:spLocks noGrp="1"/>
          </p:cNvSpPr>
          <p:nvPr>
            <p:ph type="ftr" sz="quarter" idx="12"/>
          </p:nvPr>
        </p:nvSpPr>
        <p:spPr/>
        <p:txBody>
          <a:bodyPr/>
          <a:lstStyle/>
          <a:p>
            <a:r>
              <a:rPr lang="de-CH" smtClean="0"/>
              <a:t>MK-03 |Jk|</a:t>
            </a:r>
            <a:endParaRPr lang="de-CH"/>
          </a:p>
        </p:txBody>
      </p:sp>
      <p:cxnSp>
        <p:nvCxnSpPr>
          <p:cNvPr id="9" name="Straight Arrow Connector 8"/>
          <p:cNvCxnSpPr/>
          <p:nvPr/>
        </p:nvCxnSpPr>
        <p:spPr>
          <a:xfrm>
            <a:off x="2336807" y="4725530"/>
            <a:ext cx="3744416" cy="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776967" y="1989226"/>
            <a:ext cx="0" cy="2736304"/>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336807" y="2493282"/>
            <a:ext cx="1224889" cy="0"/>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873658" y="3069346"/>
            <a:ext cx="1224889" cy="0"/>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486102" y="3636504"/>
            <a:ext cx="1224889" cy="0"/>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710991" y="4149466"/>
            <a:ext cx="1224889" cy="0"/>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3200903" y="2421274"/>
            <a:ext cx="160332" cy="1603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0" name="Oval 19"/>
          <p:cNvSpPr/>
          <p:nvPr/>
        </p:nvSpPr>
        <p:spPr>
          <a:xfrm>
            <a:off x="3818084" y="2989180"/>
            <a:ext cx="160332" cy="1603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1" name="Oval 20"/>
          <p:cNvSpPr/>
          <p:nvPr/>
        </p:nvSpPr>
        <p:spPr>
          <a:xfrm>
            <a:off x="3459473" y="3556338"/>
            <a:ext cx="160332" cy="1603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2" name="Oval 21"/>
          <p:cNvSpPr/>
          <p:nvPr/>
        </p:nvSpPr>
        <p:spPr>
          <a:xfrm>
            <a:off x="4785079" y="4069300"/>
            <a:ext cx="160332" cy="1603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9" name="Isosceles Triangle 18"/>
          <p:cNvSpPr/>
          <p:nvPr/>
        </p:nvSpPr>
        <p:spPr>
          <a:xfrm>
            <a:off x="2865721" y="2437590"/>
            <a:ext cx="167059" cy="144016"/>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4" name="Isosceles Triangle 23"/>
          <p:cNvSpPr/>
          <p:nvPr/>
        </p:nvSpPr>
        <p:spPr>
          <a:xfrm>
            <a:off x="3361235" y="2969678"/>
            <a:ext cx="167059" cy="144016"/>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5" name="Isosceles Triangle 24"/>
          <p:cNvSpPr/>
          <p:nvPr/>
        </p:nvSpPr>
        <p:spPr>
          <a:xfrm>
            <a:off x="4041956" y="3573402"/>
            <a:ext cx="167059" cy="144016"/>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6" name="Isosceles Triangle 25"/>
          <p:cNvSpPr/>
          <p:nvPr/>
        </p:nvSpPr>
        <p:spPr>
          <a:xfrm>
            <a:off x="5323435" y="4077458"/>
            <a:ext cx="167059" cy="144016"/>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27" name="Straight Arrow Connector 26"/>
          <p:cNvCxnSpPr/>
          <p:nvPr/>
        </p:nvCxnSpPr>
        <p:spPr>
          <a:xfrm>
            <a:off x="2336807" y="2421274"/>
            <a:ext cx="0" cy="144016"/>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3561696" y="2421274"/>
            <a:ext cx="0" cy="144016"/>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865721" y="3005496"/>
            <a:ext cx="0" cy="144016"/>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4075834" y="3005496"/>
            <a:ext cx="0" cy="144016"/>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4713071" y="3556338"/>
            <a:ext cx="0" cy="144016"/>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4713071" y="4085616"/>
            <a:ext cx="0" cy="144016"/>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Isosceles Triangle 36"/>
          <p:cNvSpPr/>
          <p:nvPr/>
        </p:nvSpPr>
        <p:spPr>
          <a:xfrm>
            <a:off x="1546247" y="4077072"/>
            <a:ext cx="167059" cy="144016"/>
          </a:xfrm>
          <a:prstGeom prst="triangle">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384" name="TextBox 16383"/>
          <p:cNvSpPr txBox="1"/>
          <p:nvPr/>
        </p:nvSpPr>
        <p:spPr>
          <a:xfrm>
            <a:off x="1851356" y="3964800"/>
            <a:ext cx="1688283" cy="369332"/>
          </a:xfrm>
          <a:prstGeom prst="rect">
            <a:avLst/>
          </a:prstGeom>
          <a:noFill/>
        </p:spPr>
        <p:txBody>
          <a:bodyPr wrap="none" rtlCol="0">
            <a:spAutoFit/>
          </a:bodyPr>
          <a:lstStyle/>
          <a:p>
            <a:r>
              <a:rPr lang="de-CH" dirty="0" err="1" smtClean="0"/>
              <a:t>measured</a:t>
            </a:r>
            <a:r>
              <a:rPr lang="de-CH" dirty="0" smtClean="0"/>
              <a:t> </a:t>
            </a:r>
            <a:r>
              <a:rPr lang="de-CH" dirty="0" err="1" smtClean="0"/>
              <a:t>value</a:t>
            </a:r>
            <a:endParaRPr lang="de-CH" dirty="0"/>
          </a:p>
        </p:txBody>
      </p:sp>
      <p:sp>
        <p:nvSpPr>
          <p:cNvPr id="40" name="TextBox 39"/>
          <p:cNvSpPr txBox="1"/>
          <p:nvPr/>
        </p:nvSpPr>
        <p:spPr>
          <a:xfrm>
            <a:off x="1903679" y="4221474"/>
            <a:ext cx="1370696" cy="369332"/>
          </a:xfrm>
          <a:prstGeom prst="rect">
            <a:avLst/>
          </a:prstGeom>
          <a:noFill/>
        </p:spPr>
        <p:txBody>
          <a:bodyPr wrap="none" rtlCol="0">
            <a:spAutoFit/>
          </a:bodyPr>
          <a:lstStyle/>
          <a:p>
            <a:r>
              <a:rPr lang="de-CH" dirty="0" smtClean="0"/>
              <a:t>«</a:t>
            </a:r>
            <a:r>
              <a:rPr lang="de-CH" dirty="0" err="1" smtClean="0"/>
              <a:t>true</a:t>
            </a:r>
            <a:r>
              <a:rPr lang="de-CH" dirty="0" smtClean="0"/>
              <a:t>» </a:t>
            </a:r>
            <a:r>
              <a:rPr lang="de-CH" dirty="0" err="1" smtClean="0"/>
              <a:t>value</a:t>
            </a:r>
            <a:endParaRPr lang="de-CH" dirty="0"/>
          </a:p>
        </p:txBody>
      </p:sp>
      <p:sp>
        <p:nvSpPr>
          <p:cNvPr id="41" name="TextBox 40"/>
          <p:cNvSpPr txBox="1"/>
          <p:nvPr/>
        </p:nvSpPr>
        <p:spPr>
          <a:xfrm>
            <a:off x="4209015" y="2236608"/>
            <a:ext cx="1992405" cy="369332"/>
          </a:xfrm>
          <a:prstGeom prst="rect">
            <a:avLst/>
          </a:prstGeom>
          <a:noFill/>
        </p:spPr>
        <p:txBody>
          <a:bodyPr wrap="none" rtlCol="0">
            <a:spAutoFit/>
          </a:bodyPr>
          <a:lstStyle/>
          <a:p>
            <a:r>
              <a:rPr lang="de-CH" dirty="0" err="1" smtClean="0"/>
              <a:t>Correct</a:t>
            </a:r>
            <a:r>
              <a:rPr lang="de-CH" dirty="0" smtClean="0"/>
              <a:t> </a:t>
            </a:r>
            <a:r>
              <a:rPr lang="de-CH" dirty="0" err="1" smtClean="0"/>
              <a:t>acceptance</a:t>
            </a:r>
            <a:endParaRPr lang="de-CH" dirty="0"/>
          </a:p>
        </p:txBody>
      </p:sp>
      <p:sp>
        <p:nvSpPr>
          <p:cNvPr id="43" name="TextBox 42"/>
          <p:cNvSpPr txBox="1"/>
          <p:nvPr/>
        </p:nvSpPr>
        <p:spPr>
          <a:xfrm>
            <a:off x="4327232" y="2804514"/>
            <a:ext cx="1927259" cy="369332"/>
          </a:xfrm>
          <a:prstGeom prst="rect">
            <a:avLst/>
          </a:prstGeom>
          <a:noFill/>
        </p:spPr>
        <p:txBody>
          <a:bodyPr wrap="none" rtlCol="0">
            <a:spAutoFit/>
          </a:bodyPr>
          <a:lstStyle/>
          <a:p>
            <a:r>
              <a:rPr lang="de-CH" dirty="0" err="1" smtClean="0"/>
              <a:t>Wrong</a:t>
            </a:r>
            <a:r>
              <a:rPr lang="de-CH" dirty="0" smtClean="0"/>
              <a:t> </a:t>
            </a:r>
            <a:r>
              <a:rPr lang="de-CH" dirty="0" err="1" smtClean="0"/>
              <a:t>acceptance</a:t>
            </a:r>
            <a:endParaRPr lang="de-CH" dirty="0"/>
          </a:p>
        </p:txBody>
      </p:sp>
      <p:sp>
        <p:nvSpPr>
          <p:cNvPr id="44" name="TextBox 43"/>
          <p:cNvSpPr txBox="1"/>
          <p:nvPr/>
        </p:nvSpPr>
        <p:spPr>
          <a:xfrm>
            <a:off x="4774946" y="3460744"/>
            <a:ext cx="1698863" cy="369332"/>
          </a:xfrm>
          <a:prstGeom prst="rect">
            <a:avLst/>
          </a:prstGeom>
          <a:noFill/>
        </p:spPr>
        <p:txBody>
          <a:bodyPr wrap="none" rtlCol="0">
            <a:spAutoFit/>
          </a:bodyPr>
          <a:lstStyle/>
          <a:p>
            <a:r>
              <a:rPr lang="de-CH" dirty="0" err="1" smtClean="0"/>
              <a:t>Wrong</a:t>
            </a:r>
            <a:r>
              <a:rPr lang="de-CH" dirty="0" smtClean="0"/>
              <a:t> </a:t>
            </a:r>
            <a:r>
              <a:rPr lang="de-CH" dirty="0" err="1" smtClean="0"/>
              <a:t>rejection</a:t>
            </a:r>
            <a:endParaRPr lang="de-CH" dirty="0"/>
          </a:p>
        </p:txBody>
      </p:sp>
      <p:sp>
        <p:nvSpPr>
          <p:cNvPr id="45" name="TextBox 44"/>
          <p:cNvSpPr txBox="1"/>
          <p:nvPr/>
        </p:nvSpPr>
        <p:spPr>
          <a:xfrm>
            <a:off x="4865245" y="4235462"/>
            <a:ext cx="1764009" cy="369332"/>
          </a:xfrm>
          <a:prstGeom prst="rect">
            <a:avLst/>
          </a:prstGeom>
          <a:noFill/>
        </p:spPr>
        <p:txBody>
          <a:bodyPr wrap="none" rtlCol="0">
            <a:spAutoFit/>
          </a:bodyPr>
          <a:lstStyle/>
          <a:p>
            <a:r>
              <a:rPr lang="de-CH" dirty="0" err="1" smtClean="0"/>
              <a:t>Correct</a:t>
            </a:r>
            <a:r>
              <a:rPr lang="de-CH" dirty="0" smtClean="0"/>
              <a:t> </a:t>
            </a:r>
            <a:r>
              <a:rPr lang="de-CH" dirty="0" err="1" smtClean="0"/>
              <a:t>rejection</a:t>
            </a:r>
            <a:endParaRPr lang="de-CH" dirty="0"/>
          </a:p>
        </p:txBody>
      </p:sp>
      <p:cxnSp>
        <p:nvCxnSpPr>
          <p:cNvPr id="46" name="Straight Arrow Connector 45"/>
          <p:cNvCxnSpPr/>
          <p:nvPr/>
        </p:nvCxnSpPr>
        <p:spPr>
          <a:xfrm>
            <a:off x="5935880" y="4085616"/>
            <a:ext cx="0" cy="144016"/>
          </a:xfrm>
          <a:prstGeom prst="straightConnector1">
            <a:avLst/>
          </a:prstGeom>
          <a:ln w="28575">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385" name="TextBox 16384"/>
          <p:cNvSpPr txBox="1"/>
          <p:nvPr/>
        </p:nvSpPr>
        <p:spPr>
          <a:xfrm>
            <a:off x="3077039" y="4797152"/>
            <a:ext cx="1203984" cy="369332"/>
          </a:xfrm>
          <a:prstGeom prst="rect">
            <a:avLst/>
          </a:prstGeom>
          <a:noFill/>
        </p:spPr>
        <p:txBody>
          <a:bodyPr wrap="none" rtlCol="0">
            <a:spAutoFit/>
          </a:bodyPr>
          <a:lstStyle/>
          <a:p>
            <a:r>
              <a:rPr lang="de-CH" dirty="0" smtClean="0"/>
              <a:t>Limit </a:t>
            </a:r>
            <a:r>
              <a:rPr lang="de-CH" dirty="0" err="1" smtClean="0"/>
              <a:t>value</a:t>
            </a:r>
            <a:endParaRPr lang="de-CH" dirty="0"/>
          </a:p>
        </p:txBody>
      </p:sp>
      <p:sp>
        <p:nvSpPr>
          <p:cNvPr id="42" name="Oval 41"/>
          <p:cNvSpPr/>
          <p:nvPr/>
        </p:nvSpPr>
        <p:spPr>
          <a:xfrm>
            <a:off x="1552974" y="4325588"/>
            <a:ext cx="160332" cy="1603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47" name="Straight Arrow Connector 46"/>
          <p:cNvCxnSpPr/>
          <p:nvPr/>
        </p:nvCxnSpPr>
        <p:spPr>
          <a:xfrm>
            <a:off x="4041956" y="1771932"/>
            <a:ext cx="903455" cy="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5123957" y="1587266"/>
            <a:ext cx="966355" cy="369332"/>
          </a:xfrm>
          <a:prstGeom prst="rect">
            <a:avLst/>
          </a:prstGeom>
          <a:noFill/>
        </p:spPr>
        <p:txBody>
          <a:bodyPr wrap="none" rtlCol="0">
            <a:spAutoFit/>
          </a:bodyPr>
          <a:lstStyle/>
          <a:p>
            <a:r>
              <a:rPr lang="de-CH" b="1" dirty="0" err="1" smtClean="0">
                <a:solidFill>
                  <a:srgbClr val="FF0000"/>
                </a:solidFill>
              </a:rPr>
              <a:t>rejected</a:t>
            </a:r>
            <a:endParaRPr lang="de-CH" b="1" dirty="0">
              <a:solidFill>
                <a:srgbClr val="FF0000"/>
              </a:solidFill>
            </a:endParaRPr>
          </a:p>
        </p:txBody>
      </p:sp>
      <p:sp>
        <p:nvSpPr>
          <p:cNvPr id="49" name="TextBox 48"/>
          <p:cNvSpPr txBox="1"/>
          <p:nvPr/>
        </p:nvSpPr>
        <p:spPr>
          <a:xfrm>
            <a:off x="1523557" y="1612046"/>
            <a:ext cx="1044966" cy="369332"/>
          </a:xfrm>
          <a:prstGeom prst="rect">
            <a:avLst/>
          </a:prstGeom>
          <a:noFill/>
        </p:spPr>
        <p:txBody>
          <a:bodyPr wrap="none" rtlCol="0">
            <a:spAutoFit/>
          </a:bodyPr>
          <a:lstStyle/>
          <a:p>
            <a:r>
              <a:rPr lang="de-CH" b="1" dirty="0" err="1" smtClean="0">
                <a:solidFill>
                  <a:srgbClr val="008000"/>
                </a:solidFill>
              </a:rPr>
              <a:t>accepted</a:t>
            </a:r>
            <a:endParaRPr lang="de-CH" b="1" dirty="0">
              <a:solidFill>
                <a:srgbClr val="008000"/>
              </a:solidFill>
            </a:endParaRPr>
          </a:p>
        </p:txBody>
      </p:sp>
      <p:cxnSp>
        <p:nvCxnSpPr>
          <p:cNvPr id="50" name="Straight Arrow Connector 49"/>
          <p:cNvCxnSpPr/>
          <p:nvPr/>
        </p:nvCxnSpPr>
        <p:spPr>
          <a:xfrm flipH="1">
            <a:off x="2721549" y="1796712"/>
            <a:ext cx="764553" cy="0"/>
          </a:xfrm>
          <a:prstGeom prst="straightConnector1">
            <a:avLst/>
          </a:prstGeom>
          <a:ln w="76200">
            <a:solidFill>
              <a:srgbClr val="008000"/>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2617148" y="5958572"/>
            <a:ext cx="5214889" cy="369332"/>
          </a:xfrm>
          <a:prstGeom prst="rect">
            <a:avLst/>
          </a:prstGeom>
          <a:noFill/>
        </p:spPr>
        <p:txBody>
          <a:bodyPr wrap="none" rtlCol="0">
            <a:spAutoFit/>
          </a:bodyPr>
          <a:lstStyle/>
          <a:p>
            <a:r>
              <a:rPr lang="de-CH" b="1" dirty="0" smtClean="0"/>
              <a:t>-&gt;</a:t>
            </a:r>
            <a:r>
              <a:rPr lang="de-CH" b="1" dirty="0" err="1" smtClean="0"/>
              <a:t>Correct</a:t>
            </a:r>
            <a:r>
              <a:rPr lang="de-CH" b="1" dirty="0" smtClean="0"/>
              <a:t> </a:t>
            </a:r>
            <a:r>
              <a:rPr lang="de-CH" b="1" dirty="0" err="1" smtClean="0"/>
              <a:t>estimation</a:t>
            </a:r>
            <a:r>
              <a:rPr lang="de-CH" b="1" dirty="0" smtClean="0"/>
              <a:t> </a:t>
            </a:r>
            <a:r>
              <a:rPr lang="de-CH" b="1" dirty="0" err="1" smtClean="0"/>
              <a:t>of</a:t>
            </a:r>
            <a:r>
              <a:rPr lang="de-CH" b="1" dirty="0" smtClean="0"/>
              <a:t> </a:t>
            </a:r>
            <a:r>
              <a:rPr lang="de-CH" b="1" dirty="0" err="1" smtClean="0"/>
              <a:t>the</a:t>
            </a:r>
            <a:r>
              <a:rPr lang="de-CH" b="1" dirty="0" smtClean="0"/>
              <a:t> </a:t>
            </a:r>
            <a:r>
              <a:rPr lang="de-CH" b="1" dirty="0" err="1" smtClean="0"/>
              <a:t>uncertainty</a:t>
            </a:r>
            <a:r>
              <a:rPr lang="de-CH" b="1" dirty="0" smtClean="0"/>
              <a:t> </a:t>
            </a:r>
            <a:r>
              <a:rPr lang="de-CH" b="1" dirty="0" err="1" smtClean="0"/>
              <a:t>is</a:t>
            </a:r>
            <a:r>
              <a:rPr lang="de-CH" b="1" dirty="0" smtClean="0"/>
              <a:t> essential</a:t>
            </a:r>
            <a:endParaRPr lang="de-CH" b="1" dirty="0"/>
          </a:p>
        </p:txBody>
      </p:sp>
      <p:sp>
        <p:nvSpPr>
          <p:cNvPr id="52" name="TextBox 51"/>
          <p:cNvSpPr txBox="1"/>
          <p:nvPr/>
        </p:nvSpPr>
        <p:spPr>
          <a:xfrm>
            <a:off x="2784052" y="5445224"/>
            <a:ext cx="3933321" cy="369332"/>
          </a:xfrm>
          <a:prstGeom prst="rect">
            <a:avLst/>
          </a:prstGeom>
          <a:noFill/>
        </p:spPr>
        <p:txBody>
          <a:bodyPr wrap="none" rtlCol="0">
            <a:spAutoFit/>
          </a:bodyPr>
          <a:lstStyle/>
          <a:p>
            <a:r>
              <a:rPr lang="de-CH" b="1" dirty="0" err="1" smtClean="0"/>
              <a:t>Shared</a:t>
            </a:r>
            <a:r>
              <a:rPr lang="de-CH" b="1" dirty="0" smtClean="0"/>
              <a:t> </a:t>
            </a:r>
            <a:r>
              <a:rPr lang="de-CH" b="1" dirty="0" err="1" smtClean="0"/>
              <a:t>risk</a:t>
            </a:r>
            <a:r>
              <a:rPr lang="de-CH" b="1" dirty="0" smtClean="0"/>
              <a:t> </a:t>
            </a:r>
            <a:r>
              <a:rPr lang="de-CH" b="1" dirty="0" err="1" smtClean="0"/>
              <a:t>between</a:t>
            </a:r>
            <a:r>
              <a:rPr lang="de-CH" b="1" dirty="0" smtClean="0"/>
              <a:t> </a:t>
            </a:r>
            <a:r>
              <a:rPr lang="de-CH" b="1" dirty="0" err="1" smtClean="0"/>
              <a:t>user</a:t>
            </a:r>
            <a:r>
              <a:rPr lang="de-CH" b="1" dirty="0" smtClean="0"/>
              <a:t> </a:t>
            </a:r>
            <a:r>
              <a:rPr lang="de-CH" b="1" dirty="0" err="1" smtClean="0"/>
              <a:t>and</a:t>
            </a:r>
            <a:r>
              <a:rPr lang="de-CH" b="1" dirty="0" smtClean="0"/>
              <a:t> </a:t>
            </a:r>
            <a:r>
              <a:rPr lang="de-CH" b="1" dirty="0" err="1" smtClean="0"/>
              <a:t>producer</a:t>
            </a:r>
            <a:endParaRPr lang="de-CH" b="1" dirty="0"/>
          </a:p>
        </p:txBody>
      </p:sp>
    </p:spTree>
    <p:extLst>
      <p:ext uri="{BB962C8B-B14F-4D97-AF65-F5344CB8AC3E}">
        <p14:creationId xmlns:p14="http://schemas.microsoft.com/office/powerpoint/2010/main" val="3476035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animBg="1"/>
      <p:bldP spid="21" grpId="0" animBg="1"/>
      <p:bldP spid="22" grpId="0" animBg="1"/>
      <p:bldP spid="24" grpId="0" animBg="1"/>
      <p:bldP spid="25" grpId="0" animBg="1"/>
      <p:bldP spid="26" grpId="0" animBg="1"/>
      <p:bldP spid="40" grpId="0"/>
      <p:bldP spid="41" grpId="0"/>
      <p:bldP spid="43" grpId="0"/>
      <p:bldP spid="44" grpId="0"/>
      <p:bldP spid="45" grpId="0"/>
      <p:bldP spid="42" grpId="0" animBg="1"/>
      <p:bldP spid="51" grpId="0"/>
      <p:bldP spid="5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de-CH" dirty="0" err="1" smtClean="0"/>
              <a:t>Uncertainty</a:t>
            </a:r>
            <a:r>
              <a:rPr lang="de-CH" dirty="0" smtClean="0"/>
              <a:t> </a:t>
            </a:r>
            <a:r>
              <a:rPr lang="de-CH" dirty="0" err="1" smtClean="0"/>
              <a:t>calculation</a:t>
            </a:r>
            <a:endParaRPr lang="de-CH" dirty="0"/>
          </a:p>
        </p:txBody>
      </p:sp>
      <p:sp>
        <p:nvSpPr>
          <p:cNvPr id="5" name="Footer Placeholder 4"/>
          <p:cNvSpPr>
            <a:spLocks noGrp="1"/>
          </p:cNvSpPr>
          <p:nvPr>
            <p:ph type="ftr" sz="quarter" idx="11"/>
          </p:nvPr>
        </p:nvSpPr>
        <p:spPr/>
        <p:txBody>
          <a:bodyPr/>
          <a:lstStyle/>
          <a:p>
            <a:r>
              <a:rPr lang="en-US" smtClean="0"/>
              <a:t>Peter Blattner, Director Divison 2</a:t>
            </a:r>
            <a:endParaRPr lang="de-CH" dirty="0"/>
          </a:p>
        </p:txBody>
      </p:sp>
      <p:sp>
        <p:nvSpPr>
          <p:cNvPr id="6" name="Slide Number Placeholder 5"/>
          <p:cNvSpPr>
            <a:spLocks noGrp="1"/>
          </p:cNvSpPr>
          <p:nvPr>
            <p:ph type="sldNum" sz="quarter" idx="12"/>
          </p:nvPr>
        </p:nvSpPr>
        <p:spPr/>
        <p:txBody>
          <a:bodyPr/>
          <a:lstStyle/>
          <a:p>
            <a:fld id="{EFD249D4-51FE-428D-A7E4-CB5127CD843A}" type="slidenum">
              <a:rPr lang="de-CH" smtClean="0"/>
              <a:t>24</a:t>
            </a:fld>
            <a:endParaRPr lang="de-CH"/>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036617">
            <a:off x="1035735" y="2719921"/>
            <a:ext cx="2895600"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4365104"/>
            <a:ext cx="2905125"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939430">
            <a:off x="3491855" y="3571630"/>
            <a:ext cx="4895850" cy="75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5896" y="2486558"/>
            <a:ext cx="436245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891233" y="1967905"/>
            <a:ext cx="7920880" cy="3416320"/>
          </a:xfrm>
          <a:prstGeom prst="rect">
            <a:avLst/>
          </a:prstGeom>
          <a:solidFill>
            <a:schemeClr val="bg1"/>
          </a:solidFill>
        </p:spPr>
        <p:txBody>
          <a:bodyPr wrap="square">
            <a:spAutoFit/>
          </a:bodyPr>
          <a:lstStyle/>
          <a:p>
            <a:r>
              <a:rPr lang="en-US" b="1" dirty="0" smtClean="0"/>
              <a:t>Determination of Measurement Uncertainties in Photometry</a:t>
            </a:r>
          </a:p>
          <a:p>
            <a:r>
              <a:rPr lang="en-US" dirty="0" smtClean="0"/>
              <a:t>CIE 198:2011   </a:t>
            </a:r>
          </a:p>
          <a:p>
            <a:r>
              <a:rPr lang="en-US" dirty="0" smtClean="0"/>
              <a:t>ISBN 978 3 902842 00 8</a:t>
            </a:r>
          </a:p>
          <a:p>
            <a:r>
              <a:rPr lang="en-US" dirty="0" smtClean="0"/>
              <a:t/>
            </a:r>
            <a:br>
              <a:rPr lang="en-US" dirty="0" smtClean="0"/>
            </a:br>
            <a:r>
              <a:rPr lang="en-US" dirty="0" smtClean="0"/>
              <a:t>This report is a recommendation for the determination of measurement uncertainties associated with the values of selected quantities in photometry. The report explains the steps from the initial procedures for a measurement of input quantities to a final statement of the output values with associated expanded uncertainties. The main part </a:t>
            </a:r>
            <a:r>
              <a:rPr lang="en-US" dirty="0" err="1" smtClean="0"/>
              <a:t>summarises</a:t>
            </a:r>
            <a:r>
              <a:rPr lang="en-US" dirty="0" smtClean="0"/>
              <a:t> the fundamental definitions for the evaluation of standard, combined and expanded uncertainties following the rules in the internationally agreed "Guide to the Expression of Uncertainty in Measurements" (GUM) and its supplement 1.</a:t>
            </a:r>
            <a:endParaRPr lang="en-US" dirty="0"/>
          </a:p>
        </p:txBody>
      </p:sp>
      <p:sp>
        <p:nvSpPr>
          <p:cNvPr id="2" name="TextBox 1"/>
          <p:cNvSpPr txBox="1"/>
          <p:nvPr/>
        </p:nvSpPr>
        <p:spPr>
          <a:xfrm>
            <a:off x="1331640" y="5877272"/>
            <a:ext cx="2262158" cy="461665"/>
          </a:xfrm>
          <a:prstGeom prst="rect">
            <a:avLst/>
          </a:prstGeom>
          <a:noFill/>
        </p:spPr>
        <p:txBody>
          <a:bodyPr wrap="none" rtlCol="0">
            <a:spAutoFit/>
          </a:bodyPr>
          <a:lstStyle/>
          <a:p>
            <a:r>
              <a:rPr lang="fr-CH" sz="2400" dirty="0" smtClean="0"/>
              <a:t>More to  come…</a:t>
            </a:r>
            <a:endParaRPr lang="fr-CH" sz="2400" dirty="0"/>
          </a:p>
        </p:txBody>
      </p:sp>
    </p:spTree>
    <p:extLst>
      <p:ext uri="{BB962C8B-B14F-4D97-AF65-F5344CB8AC3E}">
        <p14:creationId xmlns:p14="http://schemas.microsoft.com/office/powerpoint/2010/main" val="197091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8050088" cy="914400"/>
          </a:xfrm>
        </p:spPr>
        <p:txBody>
          <a:bodyPr/>
          <a:lstStyle/>
          <a:p>
            <a:r>
              <a:rPr lang="en-GB" sz="3200" b="1" i="1" dirty="0"/>
              <a:t>CIE Expert Workshop on Advanced Methods </a:t>
            </a:r>
            <a:r>
              <a:rPr lang="en-GB" sz="3200" b="1" i="1" dirty="0" smtClean="0"/>
              <a:t>for </a:t>
            </a:r>
            <a:r>
              <a:rPr lang="en-GB" sz="3200" b="1" i="1" dirty="0"/>
              <a:t>Photometry and Radiometry</a:t>
            </a:r>
            <a:endParaRPr lang="fr-CH" sz="3200" dirty="0"/>
          </a:p>
        </p:txBody>
      </p:sp>
      <p:sp>
        <p:nvSpPr>
          <p:cNvPr id="4" name="Rectangle 3"/>
          <p:cNvSpPr/>
          <p:nvPr/>
        </p:nvSpPr>
        <p:spPr>
          <a:xfrm>
            <a:off x="827584" y="1772816"/>
            <a:ext cx="7859216" cy="1938992"/>
          </a:xfrm>
          <a:prstGeom prst="rect">
            <a:avLst/>
          </a:prstGeom>
        </p:spPr>
        <p:txBody>
          <a:bodyPr wrap="square">
            <a:spAutoFit/>
          </a:bodyPr>
          <a:lstStyle/>
          <a:p>
            <a:pPr algn="ctr"/>
            <a:r>
              <a:rPr lang="en-GB" sz="2000" dirty="0" smtClean="0"/>
              <a:t>8</a:t>
            </a:r>
            <a:r>
              <a:rPr lang="en-GB" sz="2000" baseline="30000" dirty="0" smtClean="0"/>
              <a:t>th</a:t>
            </a:r>
            <a:r>
              <a:rPr lang="en-GB" sz="2000" dirty="0" smtClean="0"/>
              <a:t> </a:t>
            </a:r>
            <a:r>
              <a:rPr lang="en-GB" sz="2000" dirty="0"/>
              <a:t>– 9</a:t>
            </a:r>
            <a:r>
              <a:rPr lang="en-GB" sz="2000" baseline="30000" dirty="0"/>
              <a:t>th</a:t>
            </a:r>
            <a:r>
              <a:rPr lang="en-GB" sz="2000" dirty="0"/>
              <a:t> October 2013, Bled, Slovenia</a:t>
            </a:r>
            <a:endParaRPr lang="de-CH" sz="2000" dirty="0"/>
          </a:p>
          <a:p>
            <a:pPr algn="ctr"/>
            <a:r>
              <a:rPr lang="en-GB" sz="2000" u="sng" dirty="0" smtClean="0">
                <a:hlinkClick r:id="rId3"/>
              </a:rPr>
              <a:t>www.sdr.si/sl/div2.html</a:t>
            </a:r>
            <a:endParaRPr lang="de-CH" sz="2000" dirty="0"/>
          </a:p>
          <a:p>
            <a:pPr algn="ctr"/>
            <a:r>
              <a:rPr lang="en-GB" sz="2000" dirty="0"/>
              <a:t> </a:t>
            </a:r>
            <a:endParaRPr lang="de-CH" sz="2000" dirty="0"/>
          </a:p>
          <a:p>
            <a:pPr algn="ctr"/>
            <a:r>
              <a:rPr lang="en-GB" sz="2000" dirty="0"/>
              <a:t>Topics:</a:t>
            </a:r>
            <a:endParaRPr lang="de-CH" sz="2000" dirty="0"/>
          </a:p>
          <a:p>
            <a:pPr algn="ctr"/>
            <a:r>
              <a:rPr lang="en-GB" sz="2000" dirty="0"/>
              <a:t>Measurement uncertainty in photometric testing of SSL products</a:t>
            </a:r>
            <a:endParaRPr lang="de-CH" sz="2000" dirty="0"/>
          </a:p>
          <a:p>
            <a:pPr algn="ctr"/>
            <a:r>
              <a:rPr lang="en-GB" sz="2000" dirty="0"/>
              <a:t> Sampling theory in photometry and </a:t>
            </a:r>
            <a:r>
              <a:rPr lang="en-GB" sz="2000" dirty="0" err="1"/>
              <a:t>spectroradiometry</a:t>
            </a:r>
            <a:endParaRPr lang="de-CH" sz="2000" dirty="0"/>
          </a:p>
        </p:txBody>
      </p:sp>
      <p:pic>
        <p:nvPicPr>
          <p:cNvPr id="3076" name="Picture 4" descr="lake-bled1"/>
          <p:cNvPicPr>
            <a:picLocks noChangeAspect="1" noChangeArrowheads="1"/>
          </p:cNvPicPr>
          <p:nvPr/>
        </p:nvPicPr>
        <p:blipFill>
          <a:blip r:embed="rId4" cstate="print">
            <a:extLst>
              <a:ext uri="{28A0092B-C50C-407E-A947-70E740481C1C}">
                <a14:useLocalDpi xmlns:a14="http://schemas.microsoft.com/office/drawing/2010/main" val="0"/>
              </a:ext>
            </a:extLst>
          </a:blip>
          <a:srcRect t="3784" b="13649"/>
          <a:stretch>
            <a:fillRect/>
          </a:stretch>
        </p:blipFill>
        <p:spPr bwMode="auto">
          <a:xfrm>
            <a:off x="2195736" y="4077072"/>
            <a:ext cx="4960937"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07086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CH" dirty="0"/>
          </a:p>
        </p:txBody>
      </p:sp>
      <p:pic>
        <p:nvPicPr>
          <p:cNvPr id="6146" name="Picture 2" descr="D:\Fo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34030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p:cNvSpPr>
            <a:spLocks noGrp="1"/>
          </p:cNvSpPr>
          <p:nvPr>
            <p:ph type="title"/>
          </p:nvPr>
        </p:nvSpPr>
        <p:spPr>
          <a:xfrm>
            <a:off x="-828600" y="1002432"/>
            <a:ext cx="7772400" cy="914400"/>
          </a:xfrm>
        </p:spPr>
        <p:txBody>
          <a:bodyPr/>
          <a:lstStyle/>
          <a:p>
            <a:pPr algn="ctr"/>
            <a:r>
              <a:rPr lang="de-DE" sz="4800" b="1" dirty="0" smtClean="0">
                <a:solidFill>
                  <a:srgbClr val="FFC000"/>
                </a:solidFill>
              </a:rPr>
              <a:t>THE BRAND</a:t>
            </a:r>
            <a:endParaRPr lang="en-GB" sz="4800" b="1" dirty="0">
              <a:solidFill>
                <a:srgbClr val="FFC000"/>
              </a:solidFill>
            </a:endParaRPr>
          </a:p>
        </p:txBody>
      </p:sp>
      <p:sp>
        <p:nvSpPr>
          <p:cNvPr id="3" name="Content Placeholder 2"/>
          <p:cNvSpPr>
            <a:spLocks noGrp="1"/>
          </p:cNvSpPr>
          <p:nvPr>
            <p:ph idx="1"/>
          </p:nvPr>
        </p:nvSpPr>
        <p:spPr>
          <a:xfrm>
            <a:off x="-36512" y="2132856"/>
            <a:ext cx="8820472" cy="4680520"/>
          </a:xfrm>
        </p:spPr>
        <p:txBody>
          <a:bodyPr/>
          <a:lstStyle/>
          <a:p>
            <a:pPr>
              <a:buClr>
                <a:srgbClr val="FFC000"/>
              </a:buClr>
              <a:buSzPct val="100000"/>
            </a:pPr>
            <a:r>
              <a:rPr lang="de-DE" sz="3600" dirty="0" err="1" smtClean="0"/>
              <a:t>Recognized</a:t>
            </a:r>
            <a:r>
              <a:rPr lang="de-DE" sz="3600" dirty="0" smtClean="0"/>
              <a:t> </a:t>
            </a:r>
            <a:r>
              <a:rPr lang="de-DE" sz="3600" dirty="0" err="1" smtClean="0"/>
              <a:t>worldwide</a:t>
            </a:r>
            <a:r>
              <a:rPr lang="de-DE" sz="3600" dirty="0" smtClean="0"/>
              <a:t> as </a:t>
            </a:r>
            <a:r>
              <a:rPr lang="de-DE" sz="3600" dirty="0" err="1" smtClean="0"/>
              <a:t>being</a:t>
            </a:r>
            <a:r>
              <a:rPr lang="de-DE" sz="3600" dirty="0" smtClean="0"/>
              <a:t> </a:t>
            </a:r>
            <a:r>
              <a:rPr lang="de-DE" sz="3600" dirty="0" err="1" smtClean="0"/>
              <a:t>the</a:t>
            </a:r>
            <a:r>
              <a:rPr lang="de-DE" sz="3600" dirty="0" smtClean="0"/>
              <a:t> best </a:t>
            </a:r>
            <a:r>
              <a:rPr lang="de-DE" sz="3600" dirty="0" err="1" smtClean="0"/>
              <a:t>authority</a:t>
            </a:r>
            <a:r>
              <a:rPr lang="de-DE" sz="3600" dirty="0" smtClean="0"/>
              <a:t> on </a:t>
            </a:r>
            <a:r>
              <a:rPr lang="de-DE" sz="3600" dirty="0" err="1" smtClean="0"/>
              <a:t>the</a:t>
            </a:r>
            <a:r>
              <a:rPr lang="de-DE" sz="3600" dirty="0" smtClean="0"/>
              <a:t> </a:t>
            </a:r>
            <a:r>
              <a:rPr lang="de-DE" sz="3600" dirty="0" err="1" smtClean="0"/>
              <a:t>subject</a:t>
            </a:r>
            <a:endParaRPr lang="de-DE" sz="3600" dirty="0" smtClean="0"/>
          </a:p>
          <a:p>
            <a:pPr>
              <a:buClr>
                <a:srgbClr val="FFC000"/>
              </a:buClr>
              <a:buSzPct val="100000"/>
            </a:pPr>
            <a:r>
              <a:rPr lang="de-DE" sz="3600" dirty="0" smtClean="0"/>
              <a:t>High </a:t>
            </a:r>
            <a:r>
              <a:rPr lang="de-DE" sz="3600" dirty="0" err="1" smtClean="0"/>
              <a:t>Quality</a:t>
            </a:r>
            <a:endParaRPr lang="de-DE" sz="3600" dirty="0" smtClean="0"/>
          </a:p>
          <a:p>
            <a:pPr>
              <a:buClr>
                <a:srgbClr val="FFC000"/>
              </a:buClr>
              <a:buSzPct val="100000"/>
            </a:pPr>
            <a:r>
              <a:rPr lang="de-DE" sz="3600" dirty="0" smtClean="0"/>
              <a:t>Independent &amp; </a:t>
            </a:r>
            <a:r>
              <a:rPr lang="de-DE" sz="3600" dirty="0" err="1" smtClean="0"/>
              <a:t>Unbiased</a:t>
            </a:r>
            <a:endParaRPr lang="de-DE" sz="3600" dirty="0" smtClean="0"/>
          </a:p>
          <a:p>
            <a:pPr lvl="1">
              <a:buClr>
                <a:srgbClr val="FFC000"/>
              </a:buClr>
              <a:buSzPct val="100000"/>
            </a:pPr>
            <a:r>
              <a:rPr lang="de-DE" sz="3200" dirty="0" smtClean="0"/>
              <a:t>Setting Standards in Science &amp; </a:t>
            </a:r>
            <a:r>
              <a:rPr lang="de-DE" sz="3200" dirty="0" err="1" smtClean="0"/>
              <a:t>Applications</a:t>
            </a:r>
            <a:endParaRPr lang="de-DE" sz="3200" dirty="0" smtClean="0"/>
          </a:p>
          <a:p>
            <a:endParaRPr lang="de-DE" dirty="0" smtClean="0"/>
          </a:p>
        </p:txBody>
      </p:sp>
      <p:pic>
        <p:nvPicPr>
          <p:cNvPr id="4" name="Picture 2"/>
          <p:cNvPicPr>
            <a:picLocks noChangeAspect="1" noChangeArrowheads="1"/>
          </p:cNvPicPr>
          <p:nvPr/>
        </p:nvPicPr>
        <p:blipFill>
          <a:blip r:embed="rId3" cstate="print"/>
          <a:srcRect/>
          <a:stretch>
            <a:fillRect/>
          </a:stretch>
        </p:blipFill>
        <p:spPr bwMode="auto">
          <a:xfrm>
            <a:off x="8191500" y="5500836"/>
            <a:ext cx="952500" cy="952500"/>
          </a:xfrm>
          <a:prstGeom prst="rect">
            <a:avLst/>
          </a:prstGeom>
          <a:noFill/>
          <a:ln w="9525">
            <a:noFill/>
            <a:miter lim="800000"/>
            <a:headEnd/>
            <a:tailEnd/>
          </a:ln>
        </p:spPr>
      </p:pic>
    </p:spTree>
    <p:extLst>
      <p:ext uri="{BB962C8B-B14F-4D97-AF65-F5344CB8AC3E}">
        <p14:creationId xmlns:p14="http://schemas.microsoft.com/office/powerpoint/2010/main" val="400700348"/>
      </p:ext>
    </p:extLst>
  </p:cSld>
  <p:clrMapOvr>
    <a:masterClrMapping/>
  </p:clrMapOvr>
  <p:transition>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ctrTitle" idx="4294967295"/>
          </p:nvPr>
        </p:nvSpPr>
        <p:spPr>
          <a:xfrm>
            <a:off x="2267744" y="654899"/>
            <a:ext cx="4102100" cy="647700"/>
          </a:xfrm>
        </p:spPr>
        <p:txBody>
          <a:bodyPr>
            <a:noAutofit/>
          </a:bodyPr>
          <a:lstStyle/>
          <a:p>
            <a:pPr eaLnBrk="1" fontAlgn="auto" hangingPunct="1">
              <a:spcAft>
                <a:spcPts val="0"/>
              </a:spcAft>
              <a:defRPr/>
            </a:pPr>
            <a:r>
              <a:rPr lang="de-DE" sz="4800" b="1" dirty="0" smtClean="0">
                <a:solidFill>
                  <a:srgbClr val="FEB80A"/>
                </a:solidFill>
                <a:latin typeface="Consolas"/>
                <a:cs typeface="Consolas"/>
              </a:rPr>
              <a:t>STAKEHOLDERS</a:t>
            </a:r>
          </a:p>
        </p:txBody>
      </p:sp>
      <p:graphicFrame>
        <p:nvGraphicFramePr>
          <p:cNvPr id="7" name="Diagram 6"/>
          <p:cNvGraphicFramePr/>
          <p:nvPr>
            <p:extLst>
              <p:ext uri="{D42A27DB-BD31-4B8C-83A1-F6EECF244321}">
                <p14:modId xmlns:p14="http://schemas.microsoft.com/office/powerpoint/2010/main" val="3675934548"/>
              </p:ext>
            </p:extLst>
          </p:nvPr>
        </p:nvGraphicFramePr>
        <p:xfrm>
          <a:off x="110205" y="1124744"/>
          <a:ext cx="8807250"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2"/>
          <p:cNvPicPr>
            <a:picLocks noChangeAspect="1" noChangeArrowheads="1"/>
          </p:cNvPicPr>
          <p:nvPr/>
        </p:nvPicPr>
        <p:blipFill>
          <a:blip r:embed="rId8" cstate="print"/>
          <a:srcRect/>
          <a:stretch>
            <a:fillRect/>
          </a:stretch>
        </p:blipFill>
        <p:spPr bwMode="auto">
          <a:xfrm>
            <a:off x="8100392" y="26249"/>
            <a:ext cx="952500" cy="952500"/>
          </a:xfrm>
          <a:prstGeom prst="rect">
            <a:avLst/>
          </a:prstGeom>
          <a:noFill/>
          <a:ln w="9525">
            <a:noFill/>
            <a:miter lim="800000"/>
            <a:headEnd/>
            <a:tailEnd/>
          </a:ln>
        </p:spPr>
      </p:pic>
    </p:spTree>
    <p:extLst>
      <p:ext uri="{BB962C8B-B14F-4D97-AF65-F5344CB8AC3E}">
        <p14:creationId xmlns:p14="http://schemas.microsoft.com/office/powerpoint/2010/main" val="888027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4"/>
          <p:cNvSpPr>
            <a:spLocks noChangeArrowheads="1"/>
          </p:cNvSpPr>
          <p:nvPr/>
        </p:nvSpPr>
        <p:spPr bwMode="auto">
          <a:xfrm>
            <a:off x="107504" y="1390103"/>
            <a:ext cx="9144446" cy="5016758"/>
          </a:xfrm>
          <a:prstGeom prst="rect">
            <a:avLst/>
          </a:prstGeom>
          <a:noFill/>
          <a:ln w="9525" algn="ctr">
            <a:noFill/>
            <a:miter lim="800000"/>
            <a:headEnd/>
            <a:tailEnd/>
          </a:ln>
        </p:spPr>
        <p:txBody>
          <a:bodyPr wrap="square">
            <a:spAutoFit/>
          </a:bodyPr>
          <a:lstStyle/>
          <a:p>
            <a:pPr marL="285750" indent="-285750">
              <a:buClr>
                <a:schemeClr val="accent3"/>
              </a:buClr>
              <a:buSzPct val="100000"/>
              <a:buFont typeface="Wingdings" charset="2"/>
              <a:buChar char="Ø"/>
            </a:pPr>
            <a:r>
              <a:rPr lang="de-DE" sz="3200" dirty="0">
                <a:solidFill>
                  <a:srgbClr val="FED46C"/>
                </a:solidFill>
              </a:rPr>
              <a:t> </a:t>
            </a:r>
            <a:r>
              <a:rPr lang="de-DE" sz="3200" dirty="0" err="1" smtClean="0"/>
              <a:t>Bureau</a:t>
            </a:r>
            <a:r>
              <a:rPr lang="de-DE" sz="3200" dirty="0" smtClean="0"/>
              <a:t> International de </a:t>
            </a:r>
            <a:r>
              <a:rPr lang="de-DE" sz="3200" dirty="0" err="1" smtClean="0"/>
              <a:t>Poids</a:t>
            </a:r>
            <a:r>
              <a:rPr lang="de-DE" sz="3200" dirty="0" smtClean="0"/>
              <a:t> et </a:t>
            </a:r>
            <a:r>
              <a:rPr lang="de-DE" sz="3200" dirty="0" err="1" smtClean="0"/>
              <a:t>Mesures</a:t>
            </a:r>
            <a:r>
              <a:rPr lang="de-DE" sz="3200" dirty="0" smtClean="0"/>
              <a:t> (</a:t>
            </a:r>
            <a:r>
              <a:rPr lang="de-DE" sz="3200" dirty="0" smtClean="0">
                <a:solidFill>
                  <a:schemeClr val="accent3"/>
                </a:solidFill>
              </a:rPr>
              <a:t>BIPM</a:t>
            </a:r>
            <a:r>
              <a:rPr lang="de-DE" sz="3200" dirty="0" smtClean="0"/>
              <a:t>)</a:t>
            </a:r>
          </a:p>
          <a:p>
            <a:pPr marL="285750" indent="-285750">
              <a:buClr>
                <a:schemeClr val="accent3"/>
              </a:buClr>
              <a:buSzPct val="100000"/>
              <a:buFont typeface="Wingdings" charset="2"/>
              <a:buChar char="Ø"/>
            </a:pPr>
            <a:r>
              <a:rPr lang="de-DE" sz="3200" dirty="0" smtClean="0"/>
              <a:t>European </a:t>
            </a:r>
            <a:r>
              <a:rPr lang="de-DE" sz="3200" dirty="0" err="1" smtClean="0"/>
              <a:t>Standardization</a:t>
            </a:r>
            <a:r>
              <a:rPr lang="de-DE" sz="3200" dirty="0" smtClean="0"/>
              <a:t> </a:t>
            </a:r>
            <a:r>
              <a:rPr lang="de-DE" sz="3200" dirty="0" err="1" smtClean="0"/>
              <a:t>Committee</a:t>
            </a:r>
            <a:r>
              <a:rPr lang="de-DE" sz="3200" dirty="0" smtClean="0"/>
              <a:t> (</a:t>
            </a:r>
            <a:r>
              <a:rPr lang="de-DE" sz="3200" dirty="0" smtClean="0">
                <a:solidFill>
                  <a:srgbClr val="FEB80A"/>
                </a:solidFill>
              </a:rPr>
              <a:t>CEN</a:t>
            </a:r>
            <a:r>
              <a:rPr lang="de-DE" sz="3200" dirty="0" smtClean="0"/>
              <a:t>)</a:t>
            </a:r>
            <a:endParaRPr lang="de-DE" sz="3200" dirty="0"/>
          </a:p>
          <a:p>
            <a:pPr marL="342900" indent="-342900">
              <a:buClr>
                <a:schemeClr val="accent3"/>
              </a:buClr>
              <a:buSzPct val="100000"/>
              <a:buFont typeface="Wingdings" charset="2"/>
              <a:buChar char="Ø"/>
            </a:pPr>
            <a:r>
              <a:rPr lang="de-DE" sz="3200" dirty="0"/>
              <a:t> </a:t>
            </a:r>
            <a:r>
              <a:rPr lang="de-DE" sz="3200" dirty="0" smtClean="0"/>
              <a:t>International Standards </a:t>
            </a:r>
            <a:r>
              <a:rPr lang="de-DE" sz="3200" dirty="0" err="1" smtClean="0"/>
              <a:t>Organization</a:t>
            </a:r>
            <a:r>
              <a:rPr lang="de-DE" sz="3200" dirty="0" smtClean="0"/>
              <a:t> (</a:t>
            </a:r>
            <a:r>
              <a:rPr lang="de-DE" sz="3200" dirty="0" smtClean="0">
                <a:solidFill>
                  <a:schemeClr val="accent3"/>
                </a:solidFill>
              </a:rPr>
              <a:t>ISO</a:t>
            </a:r>
            <a:r>
              <a:rPr lang="de-DE" sz="3200" dirty="0" smtClean="0"/>
              <a:t>)</a:t>
            </a:r>
            <a:endParaRPr lang="de-DE" sz="3200" dirty="0"/>
          </a:p>
          <a:p>
            <a:pPr marL="342900" indent="-342900">
              <a:buClr>
                <a:schemeClr val="accent3"/>
              </a:buClr>
              <a:buSzPct val="100000"/>
              <a:buFont typeface="Wingdings" charset="2"/>
              <a:buChar char="Ø"/>
            </a:pPr>
            <a:r>
              <a:rPr lang="de-DE" sz="3200" dirty="0"/>
              <a:t> </a:t>
            </a:r>
            <a:r>
              <a:rPr lang="de-DE" sz="3200" dirty="0" smtClean="0"/>
              <a:t>International  </a:t>
            </a:r>
            <a:r>
              <a:rPr lang="de-DE" sz="3200" dirty="0" err="1" smtClean="0"/>
              <a:t>Electrotechnical</a:t>
            </a:r>
            <a:r>
              <a:rPr lang="de-DE" sz="3200" dirty="0" smtClean="0"/>
              <a:t> </a:t>
            </a:r>
            <a:r>
              <a:rPr lang="de-DE" sz="3200" dirty="0" err="1" smtClean="0"/>
              <a:t>Commission</a:t>
            </a:r>
            <a:r>
              <a:rPr lang="de-DE" sz="3200" dirty="0" smtClean="0"/>
              <a:t>  (</a:t>
            </a:r>
            <a:r>
              <a:rPr lang="de-DE" sz="3200" dirty="0" smtClean="0">
                <a:solidFill>
                  <a:schemeClr val="accent3"/>
                </a:solidFill>
              </a:rPr>
              <a:t>IEC</a:t>
            </a:r>
            <a:r>
              <a:rPr lang="de-DE" sz="3200" dirty="0" smtClean="0"/>
              <a:t>)</a:t>
            </a:r>
            <a:endParaRPr lang="de-DE" sz="3200" dirty="0"/>
          </a:p>
          <a:p>
            <a:pPr marL="342900" indent="-342900">
              <a:buClr>
                <a:schemeClr val="accent3"/>
              </a:buClr>
              <a:buSzPct val="100000"/>
              <a:buFont typeface="Wingdings" charset="2"/>
              <a:buChar char="Ø"/>
            </a:pPr>
            <a:r>
              <a:rPr lang="de-DE" sz="3200" dirty="0"/>
              <a:t> </a:t>
            </a:r>
            <a:r>
              <a:rPr lang="de-DE" sz="3200" dirty="0" err="1" smtClean="0"/>
              <a:t>Lighting</a:t>
            </a:r>
            <a:r>
              <a:rPr lang="de-DE" sz="3200" dirty="0" smtClean="0"/>
              <a:t> Urban Cities International (</a:t>
            </a:r>
            <a:r>
              <a:rPr lang="de-DE" sz="3200" dirty="0" smtClean="0">
                <a:solidFill>
                  <a:schemeClr val="accent3"/>
                </a:solidFill>
              </a:rPr>
              <a:t>LUCI</a:t>
            </a:r>
            <a:r>
              <a:rPr lang="de-DE" sz="3200" dirty="0" smtClean="0"/>
              <a:t>)</a:t>
            </a:r>
            <a:endParaRPr lang="de-DE" sz="3200" dirty="0"/>
          </a:p>
          <a:p>
            <a:pPr marL="342900" indent="-342900">
              <a:buClr>
                <a:schemeClr val="accent3"/>
              </a:buClr>
              <a:buSzPct val="100000"/>
              <a:buFont typeface="Wingdings" charset="2"/>
              <a:buChar char="Ø"/>
            </a:pPr>
            <a:r>
              <a:rPr lang="de-DE" sz="3200" b="1" dirty="0"/>
              <a:t> </a:t>
            </a:r>
            <a:r>
              <a:rPr lang="de-DE" sz="3200" dirty="0" smtClean="0"/>
              <a:t>Professional </a:t>
            </a:r>
            <a:r>
              <a:rPr lang="de-DE" sz="3200" dirty="0" err="1" smtClean="0"/>
              <a:t>Lighting</a:t>
            </a:r>
            <a:r>
              <a:rPr lang="de-DE" sz="3200" dirty="0" smtClean="0"/>
              <a:t> Designers </a:t>
            </a:r>
            <a:r>
              <a:rPr lang="de-DE" sz="3200" dirty="0" err="1" smtClean="0"/>
              <a:t>Association</a:t>
            </a:r>
            <a:r>
              <a:rPr lang="de-DE" sz="3200" dirty="0" smtClean="0"/>
              <a:t> (</a:t>
            </a:r>
            <a:r>
              <a:rPr lang="de-DE" sz="3200" dirty="0" smtClean="0">
                <a:solidFill>
                  <a:schemeClr val="accent3"/>
                </a:solidFill>
              </a:rPr>
              <a:t>PLDA</a:t>
            </a:r>
            <a:r>
              <a:rPr lang="de-DE" sz="3200" dirty="0" smtClean="0"/>
              <a:t>)</a:t>
            </a:r>
          </a:p>
          <a:p>
            <a:pPr marL="342900" indent="-342900">
              <a:buClr>
                <a:schemeClr val="accent3"/>
              </a:buClr>
              <a:buSzPct val="100000"/>
              <a:buFont typeface="Wingdings" charset="2"/>
              <a:buChar char="Ø"/>
            </a:pPr>
            <a:r>
              <a:rPr lang="de-DE" sz="3200" dirty="0" smtClean="0"/>
              <a:t>International </a:t>
            </a:r>
            <a:r>
              <a:rPr lang="de-DE" sz="3200" dirty="0" err="1" smtClean="0"/>
              <a:t>Association</a:t>
            </a:r>
            <a:r>
              <a:rPr lang="de-DE" sz="3200" dirty="0" smtClean="0"/>
              <a:t> </a:t>
            </a:r>
            <a:r>
              <a:rPr lang="de-DE" sz="3200" dirty="0" err="1" smtClean="0"/>
              <a:t>of</a:t>
            </a:r>
            <a:r>
              <a:rPr lang="de-DE" sz="3200" dirty="0" smtClean="0"/>
              <a:t> </a:t>
            </a:r>
            <a:r>
              <a:rPr lang="de-DE" sz="3200" dirty="0" err="1" smtClean="0"/>
              <a:t>Lighting</a:t>
            </a:r>
            <a:r>
              <a:rPr lang="de-DE" sz="3200" dirty="0" smtClean="0"/>
              <a:t> Designers (ILDA)</a:t>
            </a:r>
            <a:endParaRPr lang="de-DE" sz="3200" dirty="0" smtClean="0"/>
          </a:p>
          <a:p>
            <a:pPr marL="342900" indent="-342900">
              <a:buClr>
                <a:schemeClr val="accent3"/>
              </a:buClr>
              <a:buSzPct val="100000"/>
              <a:buFont typeface="Wingdings" charset="2"/>
              <a:buChar char="Ø"/>
            </a:pPr>
            <a:r>
              <a:rPr lang="de-DE" sz="3200" dirty="0" smtClean="0"/>
              <a:t>Global </a:t>
            </a:r>
            <a:r>
              <a:rPr lang="de-DE" sz="3200" dirty="0" err="1" smtClean="0"/>
              <a:t>Lighting</a:t>
            </a:r>
            <a:r>
              <a:rPr lang="de-DE" sz="3200" dirty="0" smtClean="0"/>
              <a:t> </a:t>
            </a:r>
            <a:r>
              <a:rPr lang="de-DE" sz="3200" dirty="0" err="1" smtClean="0"/>
              <a:t>Association</a:t>
            </a:r>
            <a:r>
              <a:rPr lang="de-DE" sz="3200" dirty="0" smtClean="0"/>
              <a:t> (</a:t>
            </a:r>
            <a:r>
              <a:rPr lang="de-DE" sz="3200" dirty="0" smtClean="0">
                <a:solidFill>
                  <a:srgbClr val="FFC000"/>
                </a:solidFill>
              </a:rPr>
              <a:t>GLA</a:t>
            </a:r>
            <a:r>
              <a:rPr lang="de-DE" sz="3200" dirty="0" smtClean="0"/>
              <a:t>)</a:t>
            </a:r>
            <a:endParaRPr lang="de-DE" sz="3200" dirty="0"/>
          </a:p>
        </p:txBody>
      </p:sp>
      <p:sp>
        <p:nvSpPr>
          <p:cNvPr id="8195" name="Rectangle 5"/>
          <p:cNvSpPr>
            <a:spLocks noChangeArrowheads="1"/>
          </p:cNvSpPr>
          <p:nvPr/>
        </p:nvSpPr>
        <p:spPr bwMode="auto">
          <a:xfrm>
            <a:off x="1214438" y="428625"/>
            <a:ext cx="2892138" cy="830997"/>
          </a:xfrm>
          <a:prstGeom prst="rect">
            <a:avLst/>
          </a:prstGeom>
          <a:noFill/>
          <a:ln w="9525" algn="ctr">
            <a:noFill/>
            <a:miter lim="800000"/>
            <a:headEnd/>
            <a:tailEnd/>
          </a:ln>
        </p:spPr>
        <p:txBody>
          <a:bodyPr wrap="none">
            <a:spAutoFit/>
          </a:bodyPr>
          <a:lstStyle/>
          <a:p>
            <a:pPr>
              <a:buFont typeface="Wingdings" pitchFamily="2" charset="2"/>
              <a:buNone/>
            </a:pPr>
            <a:r>
              <a:rPr lang="de-DE" sz="4800" dirty="0" smtClean="0">
                <a:solidFill>
                  <a:schemeClr val="accent3"/>
                </a:solidFill>
                <a:latin typeface="Consolas"/>
                <a:cs typeface="Consolas"/>
              </a:rPr>
              <a:t>LIAISONS</a:t>
            </a:r>
            <a:endParaRPr lang="de-DE" sz="4800" dirty="0">
              <a:solidFill>
                <a:schemeClr val="accent3"/>
              </a:solidFill>
              <a:latin typeface="Consolas"/>
              <a:cs typeface="Consolas"/>
            </a:endParaRPr>
          </a:p>
        </p:txBody>
      </p:sp>
      <p:pic>
        <p:nvPicPr>
          <p:cNvPr id="4" name="Picture 2"/>
          <p:cNvPicPr>
            <a:picLocks noChangeAspect="1" noChangeArrowheads="1"/>
          </p:cNvPicPr>
          <p:nvPr/>
        </p:nvPicPr>
        <p:blipFill>
          <a:blip r:embed="rId3" cstate="print"/>
          <a:srcRect/>
          <a:stretch>
            <a:fillRect/>
          </a:stretch>
        </p:blipFill>
        <p:spPr bwMode="auto">
          <a:xfrm>
            <a:off x="8156004" y="5428828"/>
            <a:ext cx="952500" cy="952500"/>
          </a:xfrm>
          <a:prstGeom prst="rect">
            <a:avLst/>
          </a:prstGeom>
          <a:noFill/>
          <a:ln w="9525">
            <a:noFill/>
            <a:miter lim="800000"/>
            <a:headEnd/>
            <a:tailEnd/>
          </a:ln>
        </p:spPr>
      </p:pic>
    </p:spTree>
    <p:extLst>
      <p:ext uri="{BB962C8B-B14F-4D97-AF65-F5344CB8AC3E}">
        <p14:creationId xmlns:p14="http://schemas.microsoft.com/office/powerpoint/2010/main" val="3951082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4"/>
          <p:cNvSpPr>
            <a:spLocks noChangeArrowheads="1"/>
          </p:cNvSpPr>
          <p:nvPr/>
        </p:nvSpPr>
        <p:spPr bwMode="auto">
          <a:xfrm>
            <a:off x="107504" y="1989415"/>
            <a:ext cx="9144446" cy="4401205"/>
          </a:xfrm>
          <a:prstGeom prst="rect">
            <a:avLst/>
          </a:prstGeom>
          <a:noFill/>
          <a:ln w="9525" algn="ctr">
            <a:noFill/>
            <a:miter lim="800000"/>
            <a:headEnd/>
            <a:tailEnd/>
          </a:ln>
        </p:spPr>
        <p:txBody>
          <a:bodyPr wrap="square">
            <a:spAutoFit/>
          </a:bodyPr>
          <a:lstStyle/>
          <a:p>
            <a:pPr marL="457200" indent="-457200">
              <a:buClr>
                <a:schemeClr val="accent3"/>
              </a:buClr>
              <a:buSzPct val="100000"/>
              <a:buFont typeface="Wingdings" charset="2"/>
              <a:buChar char="ü"/>
            </a:pPr>
            <a:r>
              <a:rPr lang="de-DE" sz="4000" dirty="0" smtClean="0"/>
              <a:t>1900: World Exhibition in Paris-</a:t>
            </a:r>
            <a:r>
              <a:rPr lang="de-DE" sz="4000" dirty="0" err="1" smtClean="0"/>
              <a:t>Commission</a:t>
            </a:r>
            <a:r>
              <a:rPr lang="de-DE" sz="4000" dirty="0" smtClean="0"/>
              <a:t> de la </a:t>
            </a:r>
            <a:r>
              <a:rPr lang="de-DE" sz="4000" dirty="0" err="1" smtClean="0"/>
              <a:t>Photométrie</a:t>
            </a:r>
            <a:r>
              <a:rPr lang="de-DE" sz="4000" dirty="0" smtClean="0"/>
              <a:t> </a:t>
            </a:r>
            <a:endParaRPr lang="de-DE" sz="4000" dirty="0"/>
          </a:p>
          <a:p>
            <a:pPr marL="571500" indent="-571500">
              <a:buClr>
                <a:schemeClr val="accent3"/>
              </a:buClr>
              <a:buSzPct val="100000"/>
              <a:buFont typeface="Wingdings" charset="2"/>
              <a:buChar char="ü"/>
            </a:pPr>
            <a:r>
              <a:rPr lang="de-DE" sz="4000" dirty="0" smtClean="0"/>
              <a:t>1913: </a:t>
            </a:r>
            <a:r>
              <a:rPr lang="de-DE" sz="4000" dirty="0" err="1" smtClean="0"/>
              <a:t>Commission</a:t>
            </a:r>
            <a:r>
              <a:rPr lang="de-DE" sz="4000" dirty="0" smtClean="0"/>
              <a:t> International de </a:t>
            </a:r>
            <a:r>
              <a:rPr lang="de-DE" sz="4000" dirty="0" err="1" smtClean="0"/>
              <a:t>l‘Eclairage</a:t>
            </a:r>
            <a:endParaRPr lang="de-DE" sz="4000" dirty="0"/>
          </a:p>
          <a:p>
            <a:pPr marL="571500" indent="-571500">
              <a:buClr>
                <a:schemeClr val="accent3"/>
              </a:buClr>
              <a:buSzPct val="100000"/>
              <a:buFont typeface="Wingdings" charset="2"/>
              <a:buChar char="ü"/>
            </a:pPr>
            <a:r>
              <a:rPr lang="de-DE" sz="4000" dirty="0" smtClean="0"/>
              <a:t>1986: Central </a:t>
            </a:r>
            <a:r>
              <a:rPr lang="de-DE" sz="4000" dirty="0" err="1" smtClean="0"/>
              <a:t>Bureau</a:t>
            </a:r>
            <a:r>
              <a:rPr lang="de-DE" sz="4000" dirty="0" smtClean="0"/>
              <a:t> </a:t>
            </a:r>
            <a:r>
              <a:rPr lang="de-DE" sz="4000" dirty="0" err="1" smtClean="0"/>
              <a:t>established</a:t>
            </a:r>
            <a:r>
              <a:rPr lang="de-DE" sz="4000" dirty="0" smtClean="0"/>
              <a:t> in Vienna </a:t>
            </a:r>
          </a:p>
          <a:p>
            <a:pPr marL="571500" indent="-571500">
              <a:buClr>
                <a:schemeClr val="accent3"/>
              </a:buClr>
              <a:buSzPct val="100000"/>
              <a:buFont typeface="Wingdings" charset="2"/>
              <a:buChar char="ü"/>
            </a:pPr>
            <a:r>
              <a:rPr lang="de-DE" sz="4000" dirty="0" smtClean="0"/>
              <a:t>2012: Meeting </a:t>
            </a:r>
            <a:r>
              <a:rPr lang="de-DE" sz="4000" dirty="0" err="1" smtClean="0"/>
              <a:t>the</a:t>
            </a:r>
            <a:r>
              <a:rPr lang="de-DE" sz="4000" dirty="0" smtClean="0"/>
              <a:t> </a:t>
            </a:r>
            <a:r>
              <a:rPr lang="de-DE" sz="4000" dirty="0" err="1" smtClean="0"/>
              <a:t>Challenges</a:t>
            </a:r>
            <a:endParaRPr lang="de-DE" sz="4000" dirty="0"/>
          </a:p>
        </p:txBody>
      </p:sp>
      <p:sp>
        <p:nvSpPr>
          <p:cNvPr id="8195" name="Rectangle 5"/>
          <p:cNvSpPr>
            <a:spLocks noChangeArrowheads="1"/>
          </p:cNvSpPr>
          <p:nvPr/>
        </p:nvSpPr>
        <p:spPr bwMode="auto">
          <a:xfrm>
            <a:off x="1214438" y="428625"/>
            <a:ext cx="7291780" cy="830997"/>
          </a:xfrm>
          <a:prstGeom prst="rect">
            <a:avLst/>
          </a:prstGeom>
          <a:noFill/>
          <a:ln w="9525" algn="ctr">
            <a:noFill/>
            <a:miter lim="800000"/>
            <a:headEnd/>
            <a:tailEnd/>
          </a:ln>
        </p:spPr>
        <p:txBody>
          <a:bodyPr wrap="none">
            <a:spAutoFit/>
          </a:bodyPr>
          <a:lstStyle/>
          <a:p>
            <a:pPr>
              <a:buFont typeface="Wingdings" pitchFamily="2" charset="2"/>
              <a:buNone/>
            </a:pPr>
            <a:r>
              <a:rPr lang="de-DE" sz="4800" dirty="0" smtClean="0">
                <a:solidFill>
                  <a:schemeClr val="accent3"/>
                </a:solidFill>
                <a:latin typeface="Consolas"/>
                <a:cs typeface="Consolas"/>
              </a:rPr>
              <a:t>MILESTONES IN HISTORY</a:t>
            </a:r>
            <a:endParaRPr lang="de-DE" sz="4800" dirty="0">
              <a:solidFill>
                <a:schemeClr val="accent3"/>
              </a:solidFill>
              <a:latin typeface="Consolas"/>
              <a:cs typeface="Consolas"/>
            </a:endParaRPr>
          </a:p>
        </p:txBody>
      </p:sp>
      <p:pic>
        <p:nvPicPr>
          <p:cNvPr id="4" name="Picture 2"/>
          <p:cNvPicPr>
            <a:picLocks noChangeAspect="1" noChangeArrowheads="1"/>
          </p:cNvPicPr>
          <p:nvPr/>
        </p:nvPicPr>
        <p:blipFill>
          <a:blip r:embed="rId3" cstate="print"/>
          <a:srcRect/>
          <a:stretch>
            <a:fillRect/>
          </a:stretch>
        </p:blipFill>
        <p:spPr bwMode="auto">
          <a:xfrm>
            <a:off x="7884368" y="1844824"/>
            <a:ext cx="952500" cy="952500"/>
          </a:xfrm>
          <a:prstGeom prst="rect">
            <a:avLst/>
          </a:prstGeom>
          <a:noFill/>
          <a:ln w="9525">
            <a:noFill/>
            <a:miter lim="800000"/>
            <a:headEnd/>
            <a:tailEnd/>
          </a:ln>
        </p:spPr>
      </p:pic>
    </p:spTree>
    <p:extLst>
      <p:ext uri="{BB962C8B-B14F-4D97-AF65-F5344CB8AC3E}">
        <p14:creationId xmlns:p14="http://schemas.microsoft.com/office/powerpoint/2010/main" val="1111282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blinds(horizontal)">
                                      <p:cBhvr>
                                        <p:cTn id="7" dur="1000"/>
                                        <p:tgtEl>
                                          <p:spTgt spid="819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8068">
                                            <p:txEl>
                                              <p:pRg st="0" end="0"/>
                                            </p:txEl>
                                          </p:spTgt>
                                        </p:tgtEl>
                                        <p:attrNameLst>
                                          <p:attrName>style.visibility</p:attrName>
                                        </p:attrNameLst>
                                      </p:cBhvr>
                                      <p:to>
                                        <p:strVal val="visible"/>
                                      </p:to>
                                    </p:set>
                                    <p:animEffect transition="in" filter="blinds(horizontal)">
                                      <p:cBhvr>
                                        <p:cTn id="12" dur="500"/>
                                        <p:tgtEl>
                                          <p:spTgt spid="8806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8068">
                                            <p:txEl>
                                              <p:pRg st="1" end="1"/>
                                            </p:txEl>
                                          </p:spTgt>
                                        </p:tgtEl>
                                        <p:attrNameLst>
                                          <p:attrName>style.visibility</p:attrName>
                                        </p:attrNameLst>
                                      </p:cBhvr>
                                      <p:to>
                                        <p:strVal val="visible"/>
                                      </p:to>
                                    </p:set>
                                    <p:animEffect transition="in" filter="blinds(horizontal)">
                                      <p:cBhvr>
                                        <p:cTn id="17" dur="500"/>
                                        <p:tgtEl>
                                          <p:spTgt spid="8806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8068">
                                            <p:txEl>
                                              <p:pRg st="2" end="2"/>
                                            </p:txEl>
                                          </p:spTgt>
                                        </p:tgtEl>
                                        <p:attrNameLst>
                                          <p:attrName>style.visibility</p:attrName>
                                        </p:attrNameLst>
                                      </p:cBhvr>
                                      <p:to>
                                        <p:strVal val="visible"/>
                                      </p:to>
                                    </p:set>
                                    <p:animEffect transition="in" filter="blinds(horizontal)">
                                      <p:cBhvr>
                                        <p:cTn id="22" dur="500"/>
                                        <p:tgtEl>
                                          <p:spTgt spid="8806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8068">
                                            <p:txEl>
                                              <p:pRg st="3" end="3"/>
                                            </p:txEl>
                                          </p:spTgt>
                                        </p:tgtEl>
                                        <p:attrNameLst>
                                          <p:attrName>style.visibility</p:attrName>
                                        </p:attrNameLst>
                                      </p:cBhvr>
                                      <p:to>
                                        <p:strVal val="visible"/>
                                      </p:to>
                                    </p:set>
                                    <p:animEffect transition="in" filter="blinds(horizontal)">
                                      <p:cBhvr>
                                        <p:cTn id="27" dur="500"/>
                                        <p:tgtEl>
                                          <p:spTgt spid="8806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de-DE" sz="5300" dirty="0" smtClean="0">
                <a:solidFill>
                  <a:schemeClr val="accent3">
                    <a:lumMod val="60000"/>
                    <a:lumOff val="40000"/>
                  </a:schemeClr>
                </a:solidFill>
              </a:rPr>
              <a:t>THE COMMISSION</a:t>
            </a:r>
            <a:r>
              <a:rPr lang="de-DE" dirty="0" smtClean="0"/>
              <a:t/>
            </a:r>
            <a:br>
              <a:rPr lang="de-DE" dirty="0" smtClean="0"/>
            </a:br>
            <a:endParaRPr lang="en-GB" dirty="0"/>
          </a:p>
        </p:txBody>
      </p:sp>
      <p:sp>
        <p:nvSpPr>
          <p:cNvPr id="3" name="Content Placeholder 2"/>
          <p:cNvSpPr>
            <a:spLocks noGrp="1"/>
          </p:cNvSpPr>
          <p:nvPr>
            <p:ph idx="1"/>
          </p:nvPr>
        </p:nvSpPr>
        <p:spPr>
          <a:xfrm>
            <a:off x="323528" y="1700808"/>
            <a:ext cx="8496944" cy="4608512"/>
          </a:xfrm>
        </p:spPr>
        <p:txBody>
          <a:bodyPr>
            <a:normAutofit lnSpcReduction="10000"/>
          </a:bodyPr>
          <a:lstStyle/>
          <a:p>
            <a:pPr>
              <a:buClr>
                <a:srgbClr val="FFC000"/>
              </a:buClr>
              <a:buSzPct val="100000"/>
            </a:pPr>
            <a:r>
              <a:rPr lang="de-DE" sz="3600" dirty="0" smtClean="0"/>
              <a:t>1400  </a:t>
            </a:r>
            <a:r>
              <a:rPr lang="de-DE" sz="3600" dirty="0" err="1" smtClean="0"/>
              <a:t>Experts</a:t>
            </a:r>
            <a:r>
              <a:rPr lang="de-DE" sz="3600" dirty="0" smtClean="0"/>
              <a:t> (</a:t>
            </a:r>
            <a:r>
              <a:rPr lang="de-DE" sz="3600" dirty="0" err="1" smtClean="0"/>
              <a:t>Scientists</a:t>
            </a:r>
            <a:r>
              <a:rPr lang="de-DE" sz="3600" dirty="0" smtClean="0"/>
              <a:t>, </a:t>
            </a:r>
            <a:r>
              <a:rPr lang="de-DE" sz="3600" dirty="0" err="1" smtClean="0"/>
              <a:t>Standardization</a:t>
            </a:r>
            <a:r>
              <a:rPr lang="de-DE" sz="3600" dirty="0" smtClean="0"/>
              <a:t> </a:t>
            </a:r>
            <a:r>
              <a:rPr lang="de-DE" sz="3600" dirty="0" err="1" smtClean="0"/>
              <a:t>Officers</a:t>
            </a:r>
            <a:r>
              <a:rPr lang="de-DE" sz="3600" dirty="0" smtClean="0"/>
              <a:t>, Lighting Designers in </a:t>
            </a:r>
            <a:r>
              <a:rPr lang="de-DE" sz="3600" dirty="0" err="1" smtClean="0"/>
              <a:t>more</a:t>
            </a:r>
            <a:r>
              <a:rPr lang="de-DE" sz="3600" dirty="0" smtClean="0"/>
              <a:t> </a:t>
            </a:r>
            <a:r>
              <a:rPr lang="de-DE" sz="3600" dirty="0" err="1" smtClean="0"/>
              <a:t>than</a:t>
            </a:r>
            <a:r>
              <a:rPr lang="de-DE" sz="3600" dirty="0" smtClean="0"/>
              <a:t> 50 </a:t>
            </a:r>
            <a:r>
              <a:rPr lang="de-DE" sz="3600" dirty="0" smtClean="0"/>
              <a:t>Countries)</a:t>
            </a:r>
            <a:endParaRPr lang="de-DE" sz="3600" dirty="0" smtClean="0"/>
          </a:p>
          <a:p>
            <a:pPr>
              <a:buClr>
                <a:srgbClr val="FFC000"/>
              </a:buClr>
              <a:buSzPct val="100000"/>
            </a:pPr>
            <a:r>
              <a:rPr lang="de-DE" sz="3600" dirty="0" smtClean="0"/>
              <a:t>41 National  </a:t>
            </a:r>
            <a:r>
              <a:rPr lang="de-DE" sz="3600" dirty="0" err="1" smtClean="0"/>
              <a:t>Committees</a:t>
            </a:r>
            <a:r>
              <a:rPr lang="de-DE" sz="3600" dirty="0" smtClean="0"/>
              <a:t> in all </a:t>
            </a:r>
            <a:r>
              <a:rPr lang="de-DE" sz="3600" dirty="0" err="1" smtClean="0"/>
              <a:t>Continents</a:t>
            </a:r>
            <a:endParaRPr lang="de-DE" sz="3600" dirty="0" smtClean="0"/>
          </a:p>
          <a:p>
            <a:pPr>
              <a:buClr>
                <a:srgbClr val="FFC000"/>
              </a:buClr>
              <a:buSzPct val="100000"/>
            </a:pPr>
            <a:r>
              <a:rPr lang="de-DE" sz="3600" dirty="0" smtClean="0"/>
              <a:t>15 Industry </a:t>
            </a:r>
            <a:r>
              <a:rPr lang="de-DE" sz="3600" dirty="0" err="1" smtClean="0"/>
              <a:t>Members</a:t>
            </a:r>
            <a:endParaRPr lang="de-DE" sz="3600" dirty="0" smtClean="0"/>
          </a:p>
          <a:p>
            <a:pPr>
              <a:buClr>
                <a:srgbClr val="FFC000"/>
              </a:buClr>
              <a:buSzPct val="100000"/>
            </a:pPr>
            <a:r>
              <a:rPr lang="de-DE" sz="3600" dirty="0" smtClean="0"/>
              <a:t>7 </a:t>
            </a:r>
            <a:r>
              <a:rPr lang="de-DE" sz="3600" dirty="0" err="1" smtClean="0"/>
              <a:t>Divisions</a:t>
            </a:r>
            <a:endParaRPr lang="de-DE" sz="3600" dirty="0" smtClean="0"/>
          </a:p>
          <a:p>
            <a:pPr>
              <a:buClr>
                <a:srgbClr val="FFC000"/>
              </a:buClr>
              <a:buSzPct val="100000"/>
            </a:pPr>
            <a:r>
              <a:rPr lang="de-DE" sz="3600" dirty="0" smtClean="0"/>
              <a:t>129 Scientific Project Groups (Technical </a:t>
            </a:r>
            <a:r>
              <a:rPr lang="de-DE" sz="3600" dirty="0" err="1" smtClean="0"/>
              <a:t>Committees</a:t>
            </a:r>
            <a:r>
              <a:rPr lang="de-DE" sz="3600" dirty="0" smtClean="0"/>
              <a:t>)</a:t>
            </a:r>
          </a:p>
        </p:txBody>
      </p:sp>
      <p:pic>
        <p:nvPicPr>
          <p:cNvPr id="5" name="Picture 2"/>
          <p:cNvPicPr>
            <a:picLocks noChangeAspect="1" noChangeArrowheads="1"/>
          </p:cNvPicPr>
          <p:nvPr/>
        </p:nvPicPr>
        <p:blipFill>
          <a:blip r:embed="rId3" cstate="print"/>
          <a:srcRect/>
          <a:stretch>
            <a:fillRect/>
          </a:stretch>
        </p:blipFill>
        <p:spPr bwMode="auto">
          <a:xfrm>
            <a:off x="8191500" y="5905500"/>
            <a:ext cx="952500" cy="952500"/>
          </a:xfrm>
          <a:prstGeom prst="rect">
            <a:avLst/>
          </a:prstGeom>
          <a:noFill/>
          <a:ln w="9525">
            <a:noFill/>
            <a:miter lim="800000"/>
            <a:headEnd/>
            <a:tailEnd/>
          </a:ln>
        </p:spPr>
      </p:pic>
    </p:spTree>
    <p:extLst>
      <p:ext uri="{BB962C8B-B14F-4D97-AF65-F5344CB8AC3E}">
        <p14:creationId xmlns:p14="http://schemas.microsoft.com/office/powerpoint/2010/main" val="174999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6"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0"/>
          <p:cNvSpPr txBox="1">
            <a:spLocks noChangeArrowheads="1"/>
          </p:cNvSpPr>
          <p:nvPr/>
        </p:nvSpPr>
        <p:spPr bwMode="auto">
          <a:xfrm>
            <a:off x="1143000" y="500063"/>
            <a:ext cx="3429000" cy="830997"/>
          </a:xfrm>
          <a:prstGeom prst="rect">
            <a:avLst/>
          </a:prstGeom>
          <a:noFill/>
          <a:ln w="9525" algn="ctr">
            <a:noFill/>
            <a:miter lim="800000"/>
            <a:headEnd/>
            <a:tailEnd/>
          </a:ln>
        </p:spPr>
        <p:txBody>
          <a:bodyPr>
            <a:spAutoFit/>
          </a:bodyPr>
          <a:lstStyle/>
          <a:p>
            <a:pPr>
              <a:spcBef>
                <a:spcPct val="50000"/>
              </a:spcBef>
              <a:buFont typeface="Wingdings" pitchFamily="2" charset="2"/>
              <a:buNone/>
            </a:pPr>
            <a:r>
              <a:rPr lang="de-DE" sz="4800" dirty="0">
                <a:solidFill>
                  <a:srgbClr val="FEB80A"/>
                </a:solidFill>
              </a:rPr>
              <a:t>DIVISIONS</a:t>
            </a:r>
          </a:p>
        </p:txBody>
      </p:sp>
      <p:sp>
        <p:nvSpPr>
          <p:cNvPr id="2059" name="Text Box 11"/>
          <p:cNvSpPr txBox="1">
            <a:spLocks noChangeArrowheads="1"/>
          </p:cNvSpPr>
          <p:nvPr/>
        </p:nvSpPr>
        <p:spPr bwMode="auto">
          <a:xfrm>
            <a:off x="755650" y="1268413"/>
            <a:ext cx="7848600" cy="4580741"/>
          </a:xfrm>
          <a:prstGeom prst="rect">
            <a:avLst/>
          </a:prstGeom>
          <a:noFill/>
          <a:ln w="9525" algn="ctr">
            <a:noFill/>
            <a:miter lim="800000"/>
            <a:headEnd/>
            <a:tailEnd/>
          </a:ln>
        </p:spPr>
        <p:txBody>
          <a:bodyPr>
            <a:spAutoFit/>
          </a:bodyPr>
          <a:lstStyle/>
          <a:p>
            <a:pPr marL="285750" indent="-285750">
              <a:lnSpc>
                <a:spcPct val="150000"/>
              </a:lnSpc>
              <a:buClr>
                <a:schemeClr val="accent3"/>
              </a:buClr>
              <a:buFont typeface="Wingdings" charset="2"/>
              <a:buChar char="Ø"/>
            </a:pPr>
            <a:r>
              <a:rPr lang="de-DE" sz="2800" dirty="0">
                <a:solidFill>
                  <a:schemeClr val="accent3">
                    <a:lumMod val="60000"/>
                    <a:lumOff val="40000"/>
                  </a:schemeClr>
                </a:solidFill>
              </a:rPr>
              <a:t> </a:t>
            </a:r>
            <a:r>
              <a:rPr lang="de-DE" sz="2800" dirty="0"/>
              <a:t>	</a:t>
            </a:r>
            <a:r>
              <a:rPr lang="de-DE" sz="2800" dirty="0" smtClean="0"/>
              <a:t>Vision </a:t>
            </a:r>
            <a:r>
              <a:rPr lang="de-DE" sz="2800" dirty="0" err="1" smtClean="0"/>
              <a:t>and</a:t>
            </a:r>
            <a:r>
              <a:rPr lang="de-DE" sz="2800" dirty="0" smtClean="0"/>
              <a:t> </a:t>
            </a:r>
            <a:r>
              <a:rPr lang="de-DE" sz="2800" dirty="0" err="1" smtClean="0"/>
              <a:t>Colour</a:t>
            </a:r>
            <a:endParaRPr lang="de-DE" sz="2800" dirty="0" smtClean="0"/>
          </a:p>
          <a:p>
            <a:pPr marL="457200" indent="-457200">
              <a:lnSpc>
                <a:spcPct val="150000"/>
              </a:lnSpc>
              <a:buClr>
                <a:schemeClr val="accent3"/>
              </a:buClr>
              <a:buFont typeface="Wingdings" charset="2"/>
              <a:buChar char="Ø"/>
            </a:pPr>
            <a:r>
              <a:rPr lang="de-DE" sz="2800" dirty="0" smtClean="0"/>
              <a:t> 	Measurement </a:t>
            </a:r>
            <a:r>
              <a:rPr lang="de-DE" sz="2800" dirty="0" err="1" smtClean="0"/>
              <a:t>of</a:t>
            </a:r>
            <a:r>
              <a:rPr lang="de-DE" sz="2800" dirty="0" smtClean="0"/>
              <a:t> Light </a:t>
            </a:r>
            <a:r>
              <a:rPr lang="de-DE" sz="2800" dirty="0" err="1" smtClean="0"/>
              <a:t>and</a:t>
            </a:r>
            <a:r>
              <a:rPr lang="de-DE" sz="2800" dirty="0" smtClean="0"/>
              <a:t> Radiation</a:t>
            </a:r>
          </a:p>
          <a:p>
            <a:pPr marL="457200" indent="-457200">
              <a:lnSpc>
                <a:spcPct val="150000"/>
              </a:lnSpc>
              <a:buClr>
                <a:schemeClr val="accent3"/>
              </a:buClr>
              <a:buFont typeface="Wingdings" charset="2"/>
              <a:buChar char="Ø"/>
            </a:pPr>
            <a:r>
              <a:rPr lang="de-DE" sz="2800" dirty="0" smtClean="0"/>
              <a:t> 	</a:t>
            </a:r>
            <a:r>
              <a:rPr lang="de-DE" sz="2800" dirty="0" err="1" smtClean="0"/>
              <a:t>Interior</a:t>
            </a:r>
            <a:r>
              <a:rPr lang="de-DE" sz="2800" dirty="0" smtClean="0"/>
              <a:t> Environment </a:t>
            </a:r>
            <a:r>
              <a:rPr lang="de-DE" sz="2800" dirty="0" err="1" smtClean="0"/>
              <a:t>and</a:t>
            </a:r>
            <a:r>
              <a:rPr lang="de-DE" sz="2800" dirty="0" smtClean="0"/>
              <a:t> </a:t>
            </a:r>
            <a:r>
              <a:rPr lang="de-DE" sz="2800" dirty="0" err="1" smtClean="0"/>
              <a:t>Lighting</a:t>
            </a:r>
            <a:r>
              <a:rPr lang="de-DE" sz="2800" dirty="0" smtClean="0"/>
              <a:t> Design</a:t>
            </a:r>
          </a:p>
          <a:p>
            <a:pPr marL="457200" indent="-457200">
              <a:lnSpc>
                <a:spcPct val="150000"/>
              </a:lnSpc>
              <a:buClr>
                <a:schemeClr val="accent3"/>
              </a:buClr>
              <a:buFont typeface="Wingdings" charset="2"/>
              <a:buChar char="Ø"/>
            </a:pPr>
            <a:r>
              <a:rPr lang="de-DE" sz="2800" dirty="0" smtClean="0"/>
              <a:t> 	</a:t>
            </a:r>
            <a:r>
              <a:rPr lang="de-DE" sz="2800" dirty="0" err="1" smtClean="0"/>
              <a:t>Lighting</a:t>
            </a:r>
            <a:r>
              <a:rPr lang="de-DE" sz="2800" dirty="0" smtClean="0"/>
              <a:t> </a:t>
            </a:r>
            <a:r>
              <a:rPr lang="de-DE" sz="2800" dirty="0" err="1" smtClean="0"/>
              <a:t>and</a:t>
            </a:r>
            <a:r>
              <a:rPr lang="de-DE" sz="2800" dirty="0" smtClean="0"/>
              <a:t> </a:t>
            </a:r>
            <a:r>
              <a:rPr lang="de-DE" sz="2800" dirty="0" err="1" smtClean="0"/>
              <a:t>Signalling</a:t>
            </a:r>
            <a:r>
              <a:rPr lang="de-DE" sz="2800" dirty="0" smtClean="0"/>
              <a:t> </a:t>
            </a:r>
            <a:r>
              <a:rPr lang="de-DE" sz="2800" dirty="0" err="1" smtClean="0"/>
              <a:t>for</a:t>
            </a:r>
            <a:r>
              <a:rPr lang="de-DE" sz="2800" dirty="0" smtClean="0"/>
              <a:t> Transport</a:t>
            </a:r>
          </a:p>
          <a:p>
            <a:pPr marL="457200" indent="-457200">
              <a:lnSpc>
                <a:spcPct val="150000"/>
              </a:lnSpc>
              <a:buClr>
                <a:schemeClr val="accent3"/>
              </a:buClr>
              <a:buFont typeface="Wingdings" charset="2"/>
              <a:buChar char="Ø"/>
            </a:pPr>
            <a:r>
              <a:rPr lang="de-DE" sz="2800" dirty="0" smtClean="0"/>
              <a:t> 	</a:t>
            </a:r>
            <a:r>
              <a:rPr lang="de-DE" sz="2800" dirty="0" err="1" smtClean="0"/>
              <a:t>Exterior</a:t>
            </a:r>
            <a:r>
              <a:rPr lang="de-DE" sz="2800" dirty="0" smtClean="0"/>
              <a:t> </a:t>
            </a:r>
            <a:r>
              <a:rPr lang="de-DE" sz="2800" dirty="0" err="1" smtClean="0"/>
              <a:t>Lighting</a:t>
            </a:r>
            <a:r>
              <a:rPr lang="de-DE" sz="2800" dirty="0" smtClean="0"/>
              <a:t> </a:t>
            </a:r>
            <a:r>
              <a:rPr lang="de-DE" sz="2800" dirty="0" err="1" smtClean="0"/>
              <a:t>and</a:t>
            </a:r>
            <a:r>
              <a:rPr lang="de-DE" sz="2800" dirty="0" smtClean="0"/>
              <a:t> Other </a:t>
            </a:r>
            <a:r>
              <a:rPr lang="de-DE" sz="2800" dirty="0" err="1" smtClean="0"/>
              <a:t>Applications</a:t>
            </a:r>
            <a:endParaRPr lang="de-DE" sz="2800" dirty="0" smtClean="0"/>
          </a:p>
          <a:p>
            <a:pPr marL="457200" indent="-457200">
              <a:lnSpc>
                <a:spcPct val="150000"/>
              </a:lnSpc>
              <a:buClr>
                <a:schemeClr val="accent3"/>
              </a:buClr>
              <a:buFont typeface="Wingdings" charset="2"/>
              <a:buChar char="Ø"/>
            </a:pPr>
            <a:r>
              <a:rPr lang="de-DE" sz="2800" dirty="0" smtClean="0"/>
              <a:t> 	</a:t>
            </a:r>
            <a:r>
              <a:rPr lang="de-DE" sz="2800" dirty="0" err="1" smtClean="0"/>
              <a:t>Photobiology</a:t>
            </a:r>
            <a:r>
              <a:rPr lang="de-DE" sz="2800" dirty="0" smtClean="0"/>
              <a:t> </a:t>
            </a:r>
            <a:r>
              <a:rPr lang="de-DE" sz="2800" dirty="0" err="1" smtClean="0"/>
              <a:t>and</a:t>
            </a:r>
            <a:r>
              <a:rPr lang="de-DE" sz="2800" dirty="0" smtClean="0"/>
              <a:t> </a:t>
            </a:r>
            <a:r>
              <a:rPr lang="de-DE" sz="2800" dirty="0" err="1" smtClean="0"/>
              <a:t>Photochemistry</a:t>
            </a:r>
            <a:endParaRPr lang="de-DE" sz="2800" dirty="0" smtClean="0"/>
          </a:p>
          <a:p>
            <a:pPr marL="457200" indent="-457200">
              <a:lnSpc>
                <a:spcPct val="150000"/>
              </a:lnSpc>
              <a:buClr>
                <a:schemeClr val="accent3"/>
              </a:buClr>
              <a:buFont typeface="Wingdings" charset="2"/>
              <a:buChar char="Ø"/>
            </a:pPr>
            <a:r>
              <a:rPr lang="de-DE" sz="2800" dirty="0" smtClean="0"/>
              <a:t> 	Image Technology</a:t>
            </a:r>
            <a:endParaRPr lang="de-DE" sz="2800" dirty="0"/>
          </a:p>
        </p:txBody>
      </p:sp>
      <p:pic>
        <p:nvPicPr>
          <p:cNvPr id="4" name="Picture 2"/>
          <p:cNvPicPr>
            <a:picLocks noChangeAspect="1" noChangeArrowheads="1"/>
          </p:cNvPicPr>
          <p:nvPr/>
        </p:nvPicPr>
        <p:blipFill>
          <a:blip r:embed="rId3" cstate="print"/>
          <a:srcRect/>
          <a:stretch>
            <a:fillRect/>
          </a:stretch>
        </p:blipFill>
        <p:spPr bwMode="auto">
          <a:xfrm>
            <a:off x="0" y="5905500"/>
            <a:ext cx="952500" cy="952500"/>
          </a:xfrm>
          <a:prstGeom prst="rect">
            <a:avLst/>
          </a:prstGeom>
          <a:noFill/>
          <a:ln w="9525">
            <a:noFill/>
            <a:miter lim="800000"/>
            <a:headEnd/>
            <a:tailEnd/>
          </a:ln>
        </p:spPr>
      </p:pic>
    </p:spTree>
    <p:extLst>
      <p:ext uri="{BB962C8B-B14F-4D97-AF65-F5344CB8AC3E}">
        <p14:creationId xmlns:p14="http://schemas.microsoft.com/office/powerpoint/2010/main" val="2885522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683568" y="1496011"/>
            <a:ext cx="6984776" cy="400110"/>
          </a:xfrm>
          <a:prstGeom prst="rect">
            <a:avLst/>
          </a:prstGeom>
          <a:noFill/>
          <a:ln w="9525" algn="ctr">
            <a:noFill/>
            <a:miter lim="800000"/>
            <a:headEnd/>
            <a:tailEnd/>
          </a:ln>
        </p:spPr>
        <p:txBody>
          <a:bodyPr wrap="square">
            <a:spAutoFit/>
          </a:bodyPr>
          <a:lstStyle/>
          <a:p>
            <a:pPr>
              <a:lnSpc>
                <a:spcPct val="30000"/>
              </a:lnSpc>
              <a:spcBef>
                <a:spcPct val="50000"/>
              </a:spcBef>
              <a:buFont typeface="Wingdings" pitchFamily="2" charset="2"/>
              <a:buNone/>
            </a:pPr>
            <a:r>
              <a:rPr lang="de-DE" sz="4800" dirty="0">
                <a:solidFill>
                  <a:srgbClr val="FEB80A"/>
                </a:solidFill>
                <a:latin typeface="Consolas"/>
                <a:cs typeface="Consolas"/>
              </a:rPr>
              <a:t>TECHNICAL </a:t>
            </a:r>
            <a:r>
              <a:rPr lang="de-DE" sz="4800" dirty="0" smtClean="0">
                <a:solidFill>
                  <a:srgbClr val="FEB80A"/>
                </a:solidFill>
                <a:latin typeface="Consolas"/>
                <a:cs typeface="Consolas"/>
              </a:rPr>
              <a:t>COMMITTEES</a:t>
            </a:r>
            <a:endParaRPr lang="de-DE" sz="4800" dirty="0">
              <a:solidFill>
                <a:srgbClr val="FEB80A"/>
              </a:solidFill>
              <a:latin typeface="Consolas"/>
              <a:cs typeface="Consolas"/>
            </a:endParaRPr>
          </a:p>
        </p:txBody>
      </p:sp>
      <p:sp>
        <p:nvSpPr>
          <p:cNvPr id="16387" name="Text Box 3"/>
          <p:cNvSpPr txBox="1">
            <a:spLocks noChangeArrowheads="1"/>
          </p:cNvSpPr>
          <p:nvPr/>
        </p:nvSpPr>
        <p:spPr bwMode="auto">
          <a:xfrm>
            <a:off x="755650" y="2078038"/>
            <a:ext cx="7848600" cy="3970318"/>
          </a:xfrm>
          <a:prstGeom prst="rect">
            <a:avLst/>
          </a:prstGeom>
          <a:noFill/>
          <a:ln w="9525" algn="ctr">
            <a:noFill/>
            <a:miter lim="800000"/>
            <a:headEnd/>
            <a:tailEnd/>
          </a:ln>
        </p:spPr>
        <p:txBody>
          <a:bodyPr>
            <a:spAutoFit/>
          </a:bodyPr>
          <a:lstStyle/>
          <a:p>
            <a:pPr marL="285750" indent="-285750">
              <a:lnSpc>
                <a:spcPct val="150000"/>
              </a:lnSpc>
              <a:buClr>
                <a:schemeClr val="accent3"/>
              </a:buClr>
              <a:buFont typeface="Wingdings" charset="2"/>
              <a:buChar char="q"/>
            </a:pPr>
            <a:r>
              <a:rPr lang="en-GB" sz="2800" dirty="0" smtClean="0">
                <a:solidFill>
                  <a:schemeClr val="accent3">
                    <a:lumMod val="60000"/>
                    <a:lumOff val="40000"/>
                  </a:schemeClr>
                </a:solidFill>
              </a:rPr>
              <a:t> 	</a:t>
            </a:r>
            <a:r>
              <a:rPr lang="en-GB" sz="2800" dirty="0" smtClean="0">
                <a:solidFill>
                  <a:srgbClr val="FFFFFF"/>
                </a:solidFill>
              </a:rPr>
              <a:t>Scientific Heart of the Organisation</a:t>
            </a:r>
          </a:p>
          <a:p>
            <a:pPr marL="457200" indent="-457200">
              <a:lnSpc>
                <a:spcPct val="150000"/>
              </a:lnSpc>
              <a:buClr>
                <a:schemeClr val="accent3"/>
              </a:buClr>
              <a:buFont typeface="Wingdings" charset="2"/>
              <a:buChar char="q"/>
            </a:pPr>
            <a:r>
              <a:rPr lang="en-GB" sz="2800" dirty="0" smtClean="0">
                <a:solidFill>
                  <a:srgbClr val="FFFFFF"/>
                </a:solidFill>
              </a:rPr>
              <a:t> 	Semi-permanent Units</a:t>
            </a:r>
          </a:p>
          <a:p>
            <a:pPr marL="457200" indent="-457200">
              <a:lnSpc>
                <a:spcPct val="50000"/>
              </a:lnSpc>
              <a:buClr>
                <a:schemeClr val="accent3"/>
              </a:buClr>
              <a:buFont typeface="Wingdings" charset="2"/>
              <a:buChar char="q"/>
            </a:pPr>
            <a:endParaRPr lang="en-GB" sz="2800" dirty="0" smtClean="0">
              <a:solidFill>
                <a:srgbClr val="FFFFFF"/>
              </a:solidFill>
            </a:endParaRPr>
          </a:p>
          <a:p>
            <a:pPr marL="457200" indent="-457200">
              <a:buClr>
                <a:schemeClr val="accent3"/>
              </a:buClr>
              <a:buFont typeface="Wingdings" charset="2"/>
              <a:buChar char="q"/>
            </a:pPr>
            <a:r>
              <a:rPr lang="en-GB" sz="2800" dirty="0" smtClean="0">
                <a:solidFill>
                  <a:srgbClr val="FFFFFF"/>
                </a:solidFill>
              </a:rPr>
              <a:t> 	Clear Terms of Reference, </a:t>
            </a:r>
            <a:r>
              <a:rPr lang="en-GB" sz="2800" dirty="0" err="1" smtClean="0">
                <a:solidFill>
                  <a:srgbClr val="FFFFFF"/>
                </a:solidFill>
              </a:rPr>
              <a:t>Workplan</a:t>
            </a:r>
            <a:r>
              <a:rPr lang="en-GB" sz="2800" dirty="0" smtClean="0">
                <a:solidFill>
                  <a:srgbClr val="FFFFFF"/>
                </a:solidFill>
              </a:rPr>
              <a:t> and 	Schedule</a:t>
            </a:r>
          </a:p>
          <a:p>
            <a:pPr>
              <a:lnSpc>
                <a:spcPct val="50000"/>
              </a:lnSpc>
              <a:buClr>
                <a:schemeClr val="accent3"/>
              </a:buClr>
            </a:pPr>
            <a:endParaRPr lang="en-GB" sz="2800" dirty="0" smtClean="0">
              <a:solidFill>
                <a:srgbClr val="FFFFFF"/>
              </a:solidFill>
            </a:endParaRPr>
          </a:p>
          <a:p>
            <a:pPr marL="457200" indent="-457200">
              <a:buClr>
                <a:schemeClr val="accent3"/>
              </a:buClr>
              <a:buFont typeface="Wingdings" charset="2"/>
              <a:buChar char="q"/>
            </a:pPr>
            <a:r>
              <a:rPr lang="en-GB" sz="2800" dirty="0" smtClean="0">
                <a:solidFill>
                  <a:srgbClr val="FFFFFF"/>
                </a:solidFill>
              </a:rPr>
              <a:t> 	Aims at Publication of a Standard, Technical 	Report or Guide</a:t>
            </a:r>
            <a:endParaRPr lang="en-GB" sz="2800" dirty="0" smtClean="0">
              <a:solidFill>
                <a:srgbClr val="FFFFFF"/>
              </a:solidFill>
            </a:endParaRPr>
          </a:p>
          <a:p>
            <a:pPr marL="457200" indent="-457200">
              <a:buClr>
                <a:schemeClr val="accent3"/>
              </a:buClr>
              <a:buFont typeface="Wingdings" charset="2"/>
              <a:buChar char="q"/>
            </a:pPr>
            <a:r>
              <a:rPr lang="en-GB" sz="2800" dirty="0" smtClean="0">
                <a:solidFill>
                  <a:srgbClr val="FFFFFF"/>
                </a:solidFill>
              </a:rPr>
              <a:t>	Easy Access to TCs for Contributing Experts</a:t>
            </a:r>
            <a:endParaRPr lang="en-GB" sz="2800" dirty="0" smtClean="0">
              <a:solidFill>
                <a:srgbClr val="FFFFFF"/>
              </a:solidFill>
            </a:endParaRPr>
          </a:p>
        </p:txBody>
      </p:sp>
      <p:pic>
        <p:nvPicPr>
          <p:cNvPr id="4" name="Picture 2"/>
          <p:cNvPicPr>
            <a:picLocks noChangeAspect="1" noChangeArrowheads="1"/>
          </p:cNvPicPr>
          <p:nvPr/>
        </p:nvPicPr>
        <p:blipFill>
          <a:blip r:embed="rId3" cstate="print"/>
          <a:srcRect/>
          <a:stretch>
            <a:fillRect/>
          </a:stretch>
        </p:blipFill>
        <p:spPr bwMode="auto">
          <a:xfrm>
            <a:off x="4211960" y="-22949"/>
            <a:ext cx="952500" cy="952500"/>
          </a:xfrm>
          <a:prstGeom prst="rect">
            <a:avLst/>
          </a:prstGeom>
          <a:noFill/>
          <a:ln w="9525">
            <a:noFill/>
            <a:miter lim="800000"/>
            <a:headEnd/>
            <a:tailEnd/>
          </a:ln>
        </p:spPr>
      </p:pic>
    </p:spTree>
    <p:extLst>
      <p:ext uri="{BB962C8B-B14F-4D97-AF65-F5344CB8AC3E}">
        <p14:creationId xmlns:p14="http://schemas.microsoft.com/office/powerpoint/2010/main" val="3682498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Metro</Template>
  <TotalTime>0</TotalTime>
  <Words>995</Words>
  <Application>Microsoft Office PowerPoint</Application>
  <PresentationFormat>On-screen Show (4:3)</PresentationFormat>
  <Paragraphs>236</Paragraphs>
  <Slides>26</Slides>
  <Notes>26</Notes>
  <HiddenSlides>1</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26</vt:i4>
      </vt:variant>
    </vt:vector>
  </HeadingPairs>
  <TitlesOfParts>
    <vt:vector size="30" baseType="lpstr">
      <vt:lpstr>Metro</vt:lpstr>
      <vt:lpstr>Custom Design</vt:lpstr>
      <vt:lpstr>Chart</vt:lpstr>
      <vt:lpstr>Formel</vt:lpstr>
      <vt:lpstr>PowerPoint Presentation</vt:lpstr>
      <vt:lpstr>IT IS ABOUT:::::: </vt:lpstr>
      <vt:lpstr>THE BRAND</vt:lpstr>
      <vt:lpstr>STAKEHOLDERS</vt:lpstr>
      <vt:lpstr>PowerPoint Presentation</vt:lpstr>
      <vt:lpstr>PowerPoint Presentation</vt:lpstr>
      <vt:lpstr>THE COMMISSION </vt:lpstr>
      <vt:lpstr>PowerPoint Presentation</vt:lpstr>
      <vt:lpstr>PowerPoint Presentation</vt:lpstr>
      <vt:lpstr>CIE Division 2</vt:lpstr>
      <vt:lpstr>Need for trustful measurement results  </vt:lpstr>
      <vt:lpstr>Is LED photometry different from «classical» photometry?</vt:lpstr>
      <vt:lpstr>PowerPoint Presentation</vt:lpstr>
      <vt:lpstr>Spectral match of real photometers</vt:lpstr>
      <vt:lpstr>Error due to spectral mismatch of photometer</vt:lpstr>
      <vt:lpstr>Improved measurement procedures</vt:lpstr>
      <vt:lpstr>Radiation pattern model for „ideal“ LEDs</vt:lpstr>
      <vt:lpstr>Estimation of the validity of the inverse square law</vt:lpstr>
      <vt:lpstr>PowerPoint Presentation</vt:lpstr>
      <vt:lpstr>Need for trustful measurement results  </vt:lpstr>
      <vt:lpstr>Measurement results</vt:lpstr>
      <vt:lpstr>Conformity statement</vt:lpstr>
      <vt:lpstr>Risk analysis</vt:lpstr>
      <vt:lpstr>Uncertainty calculation</vt:lpstr>
      <vt:lpstr>CIE Expert Workshop on Advanced Methods for Photometry and Radiometry</vt:lpstr>
      <vt:lpstr>PowerPoint Presentation</vt:lpstr>
    </vt:vector>
  </TitlesOfParts>
  <Company>Austria Presse Agentur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martina.paul</dc:creator>
  <cp:lastModifiedBy>Peter Blattner</cp:lastModifiedBy>
  <cp:revision>604</cp:revision>
  <cp:lastPrinted>2012-03-09T10:07:18Z</cp:lastPrinted>
  <dcterms:created xsi:type="dcterms:W3CDTF">2010-11-19T21:55:23Z</dcterms:created>
  <dcterms:modified xsi:type="dcterms:W3CDTF">2013-04-15T12:32:52Z</dcterms:modified>
</cp:coreProperties>
</file>