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76" r:id="rId3"/>
    <p:sldId id="285" r:id="rId4"/>
    <p:sldId id="287" r:id="rId5"/>
    <p:sldId id="291" r:id="rId6"/>
    <p:sldId id="289" r:id="rId7"/>
    <p:sldId id="280" r:id="rId8"/>
    <p:sldId id="292" r:id="rId9"/>
    <p:sldId id="29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9C4F6-E31B-4204-BEEC-733EEF459AF3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3EDBB-18AD-4062-9934-81B873A61D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543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DCD8B9-441C-4556-A93B-D142255AC0E9}" type="datetimeFigureOut">
              <a:rPr lang="en-GB" smtClean="0"/>
              <a:t>11/04/2013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3384376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IALA World-Wide Academy</a:t>
            </a:r>
            <a:br>
              <a:rPr lang="en-GB" dirty="0" smtClean="0"/>
            </a:br>
            <a:r>
              <a:rPr lang="en-GB" dirty="0" smtClean="0"/>
              <a:t>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54696" cy="1752600"/>
          </a:xfrm>
        </p:spPr>
        <p:txBody>
          <a:bodyPr/>
          <a:lstStyle/>
          <a:p>
            <a:r>
              <a:rPr lang="en-GB" dirty="0" smtClean="0"/>
              <a:t>Presentation to EEP-20</a:t>
            </a:r>
          </a:p>
          <a:p>
            <a:r>
              <a:rPr lang="en-GB" dirty="0" smtClean="0"/>
              <a:t>Stephen Bennett; Programme Manager</a:t>
            </a:r>
          </a:p>
          <a:p>
            <a:r>
              <a:rPr lang="en-GB" dirty="0" smtClean="0"/>
              <a:t>15 April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5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Academy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i="1" dirty="0" smtClean="0"/>
              <a:t>“</a:t>
            </a:r>
            <a:r>
              <a:rPr lang="en-GB" sz="2800" b="1" i="1" dirty="0"/>
              <a:t>The IALA World-Wide Academy (WWA) is the vehicle by which IALA delivers training and capacity </a:t>
            </a:r>
            <a:r>
              <a:rPr lang="en-GB" sz="2800" b="1" i="1" dirty="0" smtClean="0"/>
              <a:t>building”</a:t>
            </a:r>
          </a:p>
          <a:p>
            <a:pPr marL="0" indent="0">
              <a:buNone/>
            </a:pPr>
            <a:endParaRPr lang="en-GB" sz="2800" b="1" i="1" dirty="0" smtClean="0"/>
          </a:p>
          <a:p>
            <a:r>
              <a:rPr lang="en-GB" dirty="0" smtClean="0"/>
              <a:t>Academy Capacity-building forms part of the United Nations “</a:t>
            </a:r>
            <a:r>
              <a:rPr lang="en-GB" b="1" i="1" dirty="0" smtClean="0"/>
              <a:t>Delivering </a:t>
            </a:r>
            <a:r>
              <a:rPr lang="en-GB" b="1" i="1" dirty="0"/>
              <a:t>as One</a:t>
            </a:r>
            <a:r>
              <a:rPr lang="en-GB" dirty="0"/>
              <a:t>” </a:t>
            </a:r>
            <a:r>
              <a:rPr lang="en-GB" dirty="0" smtClean="0"/>
              <a:t>initiative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The Academy is there to promote the work of the IALA </a:t>
            </a:r>
            <a:r>
              <a:rPr lang="en-GB" dirty="0" smtClean="0"/>
              <a:t>Committees</a:t>
            </a:r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82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r>
              <a:rPr lang="en-GB" dirty="0" smtClean="0"/>
              <a:t>Support to IALA Committees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5122912" cy="472612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Aids to Navigation Management</a:t>
            </a:r>
          </a:p>
          <a:p>
            <a:r>
              <a:rPr lang="en-GB" dirty="0" smtClean="0"/>
              <a:t>Engineering, Environment and Preservation</a:t>
            </a:r>
          </a:p>
          <a:p>
            <a:r>
              <a:rPr lang="en-GB" dirty="0" smtClean="0"/>
              <a:t>Vessel Traffic Services</a:t>
            </a:r>
          </a:p>
          <a:p>
            <a:r>
              <a:rPr lang="en-GB" dirty="0" smtClean="0"/>
              <a:t>e-Navigation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Draft IALA Recommendations and Guidelines</a:t>
            </a:r>
          </a:p>
          <a:p>
            <a:r>
              <a:rPr lang="en-GB" sz="3200" dirty="0" smtClean="0">
                <a:solidFill>
                  <a:srgbClr val="FF0000"/>
                </a:solidFill>
              </a:rPr>
              <a:t>Delivered by the Academy….</a:t>
            </a:r>
          </a:p>
          <a:p>
            <a:r>
              <a:rPr lang="en-GB" sz="3200" dirty="0" smtClean="0">
                <a:solidFill>
                  <a:srgbClr val="FF0000"/>
                </a:solidFill>
              </a:rPr>
              <a:t>……</a:t>
            </a:r>
            <a:r>
              <a:rPr lang="en-GB" sz="3200" dirty="0" smtClean="0"/>
              <a:t> liaising with the </a:t>
            </a:r>
            <a:r>
              <a:rPr lang="en-GB" sz="3200" dirty="0" smtClean="0">
                <a:solidFill>
                  <a:srgbClr val="FF0000"/>
                </a:solidFill>
              </a:rPr>
              <a:t>……. </a:t>
            </a:r>
            <a:r>
              <a:rPr lang="en-GB" sz="3200" dirty="0" smtClean="0"/>
              <a:t>Industrial </a:t>
            </a:r>
            <a:r>
              <a:rPr lang="en-GB" sz="3200" dirty="0"/>
              <a:t>Members Committee </a:t>
            </a:r>
          </a:p>
          <a:p>
            <a:endParaRPr lang="en-GB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628800"/>
            <a:ext cx="2808312" cy="4990952"/>
          </a:xfrm>
        </p:spPr>
      </p:pic>
      <p:sp>
        <p:nvSpPr>
          <p:cNvPr id="4" name="Down Arrow 3"/>
          <p:cNvSpPr/>
          <p:nvPr/>
        </p:nvSpPr>
        <p:spPr>
          <a:xfrm>
            <a:off x="2627784" y="3319364"/>
            <a:ext cx="115212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40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/>
          <a:lstStyle/>
          <a:p>
            <a:pPr algn="ctr"/>
            <a:r>
              <a:rPr lang="en-GB" dirty="0" smtClean="0"/>
              <a:t>The Academy Strategy to deliver EEP Outputs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23528" y="3140968"/>
            <a:ext cx="8064896" cy="1224136"/>
          </a:xfrm>
        </p:spPr>
        <p:txBody>
          <a:bodyPr/>
          <a:lstStyle/>
          <a:p>
            <a:r>
              <a:rPr lang="en-GB" dirty="0" smtClean="0"/>
              <a:t>Target senior management in Competent Authorities</a:t>
            </a:r>
          </a:p>
          <a:p>
            <a:r>
              <a:rPr lang="en-GB" dirty="0"/>
              <a:t>Use the IALA </a:t>
            </a:r>
            <a:r>
              <a:rPr lang="en-GB" dirty="0" smtClean="0"/>
              <a:t>toolbox to deliver the message</a:t>
            </a:r>
            <a:endParaRPr lang="en-GB" dirty="0"/>
          </a:p>
          <a:p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509120"/>
            <a:ext cx="4038600" cy="1874786"/>
          </a:xfrm>
        </p:spPr>
      </p:pic>
    </p:spTree>
    <p:extLst>
      <p:ext uri="{BB962C8B-B14F-4D97-AF65-F5344CB8AC3E}">
        <p14:creationId xmlns:p14="http://schemas.microsoft.com/office/powerpoint/2010/main" val="158677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Target Audience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9600" dirty="0" smtClean="0"/>
              <a:t>75 States</a:t>
            </a:r>
          </a:p>
          <a:p>
            <a:r>
              <a:rPr lang="en-GB" sz="9600" dirty="0" smtClean="0"/>
              <a:t>In 7 Regions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365054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Building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Our delivery: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Level 1+ Awareness seminars have been delivered to 3 regions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Level 1+ seminars to all available States in all 7 regions will have been completed before the next Conference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First 3 Level 2 Needs Assessment Missions in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798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908720"/>
            <a:ext cx="7772400" cy="1032144"/>
          </a:xfrm>
        </p:spPr>
        <p:txBody>
          <a:bodyPr/>
          <a:lstStyle/>
          <a:p>
            <a:r>
              <a:rPr lang="en-GB" dirty="0" smtClean="0"/>
              <a:t>Level 1 AtoN Manager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9552" y="2204864"/>
            <a:ext cx="7772400" cy="4320480"/>
          </a:xfrm>
        </p:spPr>
        <p:txBody>
          <a:bodyPr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Level 1 AtoN course planned at IALA HQ from 17 March to 11 April 2014</a:t>
            </a:r>
          </a:p>
          <a:p>
            <a:endParaRPr lang="en-GB" sz="2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Guest lecturers invited to deliver presentations</a:t>
            </a:r>
          </a:p>
          <a:p>
            <a:endParaRPr lang="en-GB" sz="2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First seven IALA experts </a:t>
            </a:r>
            <a:r>
              <a:rPr lang="en-GB" sz="2800" dirty="0" smtClean="0"/>
              <a:t>endorsed. Names on the website </a:t>
            </a:r>
            <a:r>
              <a:rPr lang="en-GB" sz="2800" dirty="0" smtClean="0"/>
              <a:t>– EEP experts invited to apply</a:t>
            </a:r>
          </a:p>
          <a:p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41095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908720"/>
            <a:ext cx="7772400" cy="864096"/>
          </a:xfrm>
        </p:spPr>
        <p:txBody>
          <a:bodyPr/>
          <a:lstStyle/>
          <a:p>
            <a:r>
              <a:rPr lang="en-GB" dirty="0" smtClean="0"/>
              <a:t>Model Courses for EEP-20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844824"/>
            <a:ext cx="7772400" cy="4680520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3600" dirty="0" smtClean="0"/>
              <a:t>Draft Guideline on Accreditation </a:t>
            </a:r>
            <a:r>
              <a:rPr lang="en-GB" sz="3600" dirty="0"/>
              <a:t>and </a:t>
            </a:r>
            <a:r>
              <a:rPr lang="en-GB" sz="3600" dirty="0" smtClean="0"/>
              <a:t>Approval for AtoN Personnel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3600" dirty="0" smtClean="0"/>
              <a:t>Level </a:t>
            </a:r>
            <a:r>
              <a:rPr lang="en-GB" sz="3600" dirty="0" smtClean="0"/>
              <a:t>1 – Risk Management Model Course </a:t>
            </a:r>
            <a:r>
              <a:rPr lang="en-GB" sz="3600" dirty="0" smtClean="0"/>
              <a:t>IALA WWA.L1.3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3600" dirty="0" smtClean="0"/>
              <a:t>Level 2  - 9 new model courses of the target 13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2751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12744"/>
          </a:xfrm>
        </p:spPr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764704"/>
            <a:ext cx="1352178" cy="186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39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679</TotalTime>
  <Words>247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IALA World-Wide Academy Update</vt:lpstr>
      <vt:lpstr>The Academy</vt:lpstr>
      <vt:lpstr>Support to IALA Committees</vt:lpstr>
      <vt:lpstr>The Academy Strategy to deliver EEP Outputs</vt:lpstr>
      <vt:lpstr>The Target Audience</vt:lpstr>
      <vt:lpstr>Capacity Building</vt:lpstr>
      <vt:lpstr>Level 1 AtoN Manager</vt:lpstr>
      <vt:lpstr>Model Courses for EEP-20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Worldwide Academy</dc:title>
  <dc:creator>stephen</dc:creator>
  <cp:lastModifiedBy>stephen</cp:lastModifiedBy>
  <cp:revision>158</cp:revision>
  <dcterms:created xsi:type="dcterms:W3CDTF">2012-03-16T11:30:47Z</dcterms:created>
  <dcterms:modified xsi:type="dcterms:W3CDTF">2013-04-11T12:47:46Z</dcterms:modified>
</cp:coreProperties>
</file>