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279" r:id="rId3"/>
    <p:sldId id="278" r:id="rId4"/>
    <p:sldId id="281" r:id="rId5"/>
    <p:sldId id="270" r:id="rId6"/>
    <p:sldId id="284" r:id="rId7"/>
    <p:sldId id="282" r:id="rId8"/>
  </p:sldIdLst>
  <p:sldSz cx="11631613" cy="654685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92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92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92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92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92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92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92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92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9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8A4500"/>
    <a:srgbClr val="CC6600"/>
    <a:srgbClr val="0033CC"/>
    <a:srgbClr val="0066FF"/>
    <a:srgbClr val="0D326A"/>
    <a:srgbClr val="052152"/>
    <a:srgbClr val="1B5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 snapVertSplitter="1" vertBarState="minimized" horzBarState="maximized">
    <p:restoredLeft sz="9417" autoAdjust="0"/>
    <p:restoredTop sz="70464" autoAdjust="0"/>
  </p:normalViewPr>
  <p:slideViewPr>
    <p:cSldViewPr>
      <p:cViewPr>
        <p:scale>
          <a:sx n="70" d="100"/>
          <a:sy n="70" d="100"/>
        </p:scale>
        <p:origin x="-58" y="-451"/>
      </p:cViewPr>
      <p:guideLst>
        <p:guide orient="horz" pos="2062"/>
        <p:guide pos="427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39" d="100"/>
          <a:sy n="39" d="100"/>
        </p:scale>
        <p:origin x="-1522" y="-8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4175" y="685800"/>
            <a:ext cx="60896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C29EF4B-A250-4465-BE5C-55127744FD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445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2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9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0AB670-8D98-49A8-98BF-80D3A8F46AC3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685800"/>
            <a:ext cx="6089650" cy="34290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2456A0-9D23-45D2-A252-0281218B5532}" type="slidenum">
              <a:rPr lang="en-US"/>
              <a:pPr/>
              <a:t>2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685800"/>
            <a:ext cx="60896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D77A34-67A0-4336-B5DF-513D290E61DD}" type="slidenum">
              <a:rPr lang="en-US"/>
              <a:pPr/>
              <a:t>3</a:t>
            </a:fld>
            <a:endParaRPr lang="en-US"/>
          </a:p>
        </p:txBody>
      </p:sp>
      <p:sp>
        <p:nvSpPr>
          <p:cNvPr id="522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685800"/>
            <a:ext cx="608965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3D462E-BFBB-4FBE-B55C-D9ADB0A75FC5}" type="slidenum">
              <a:rPr lang="en-US"/>
              <a:pPr/>
              <a:t>4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685800"/>
            <a:ext cx="6089650" cy="3429000"/>
          </a:xfrm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3D462E-BFBB-4FBE-B55C-D9ADB0A75FC5}" type="slidenum">
              <a:rPr lang="en-US"/>
              <a:pPr/>
              <a:t>5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685800"/>
            <a:ext cx="6089650" cy="3429000"/>
          </a:xfrm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3D462E-BFBB-4FBE-B55C-D9ADB0A75FC5}" type="slidenum">
              <a:rPr lang="en-US"/>
              <a:pPr/>
              <a:t>6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685800"/>
            <a:ext cx="6089650" cy="3429000"/>
          </a:xfrm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3D462E-BFBB-4FBE-B55C-D9ADB0A75FC5}" type="slidenum">
              <a:rPr lang="en-US"/>
              <a:pPr/>
              <a:t>7</a:t>
            </a:fld>
            <a:endParaRPr lang="en-US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4175" y="685800"/>
            <a:ext cx="6089650" cy="3429000"/>
          </a:xfrm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3125" y="2033588"/>
            <a:ext cx="9885364" cy="14033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4663" y="3709988"/>
            <a:ext cx="8142287" cy="167322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29328-CE76-4D01-8EC3-2EE62E9CC3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A2AD86-B831-4812-9837-23F0B5396F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88339" y="582613"/>
            <a:ext cx="2470150" cy="52371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3126" y="582613"/>
            <a:ext cx="7262813" cy="52371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21EEC-3B36-4DE4-A78B-58F4356397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1B4DCB-6C56-461D-8BCC-EDE5157B19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9166" y="4206877"/>
            <a:ext cx="9886950" cy="13001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9166" y="2774952"/>
            <a:ext cx="9886950" cy="14319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8E2AE3-3382-4543-A32E-132EFBF832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3127" y="1890713"/>
            <a:ext cx="4865688" cy="3929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91214" y="1890713"/>
            <a:ext cx="4867274" cy="3929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23E8A2-6631-4C89-8EB7-9F20E6D9F7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026" y="261938"/>
            <a:ext cx="10469562" cy="10906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026" y="1465263"/>
            <a:ext cx="5140324" cy="6111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026" y="2076450"/>
            <a:ext cx="5140324" cy="37719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08675" y="1465263"/>
            <a:ext cx="5141913" cy="6111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08675" y="2076450"/>
            <a:ext cx="5141913" cy="37719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5EFE0-9341-48A6-8DB1-84D07C3DA9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945B7-3CD6-4284-8ADF-F6C5ABEC21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524DEE-39C3-4FAC-BC76-C7D1B297B0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026" y="260352"/>
            <a:ext cx="3827462" cy="110966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8188" y="260350"/>
            <a:ext cx="6502400" cy="5588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026" y="1370015"/>
            <a:ext cx="3827462" cy="44783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4A284-29A8-4C14-91E9-A2578A54BE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9650" y="4583115"/>
            <a:ext cx="6978650" cy="5413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79650" y="584202"/>
            <a:ext cx="6978650" cy="39290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79650" y="5124450"/>
            <a:ext cx="6978650" cy="768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C09102-BC29-4EA6-9430-390BD5C286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73125" y="582613"/>
            <a:ext cx="9885364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73125" y="1890713"/>
            <a:ext cx="9885364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73127" y="5964238"/>
            <a:ext cx="2422524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73517" y="5964238"/>
            <a:ext cx="3684587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35965" y="5964238"/>
            <a:ext cx="2422524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855C0BC-DC4E-490F-824C-C96AEF2877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3000">
    <p:fade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92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92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92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9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9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9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9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92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6562728" y="-534987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0936290" y="-88741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pic>
        <p:nvPicPr>
          <p:cNvPr id="2055" name="Picture 7" descr="TH_DRUMHD_PPT_BG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631613" cy="6546850"/>
          </a:xfrm>
          <a:prstGeom prst="rect">
            <a:avLst/>
          </a:prstGeom>
          <a:noFill/>
        </p:spPr>
      </p:pic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9499602" y="-657224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991272" y="4497561"/>
            <a:ext cx="82089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000" dirty="0" smtClean="0">
                <a:solidFill>
                  <a:schemeClr val="bg1"/>
                </a:solidFill>
              </a:rPr>
              <a:t>Lantern Glazing – Glass or Acrylic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TH_DRUMHD_PPT__SL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631613" cy="6548438"/>
          </a:xfrm>
          <a:prstGeom prst="rect">
            <a:avLst/>
          </a:prstGeom>
          <a:noFill/>
        </p:spPr>
      </p:pic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477001" y="-457199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10936290" y="-88741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8194677" y="-82391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10628316" y="-561974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4618040" y="-774699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949325" y="-712788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457" y="1469239"/>
            <a:ext cx="6912767" cy="4860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TH_DRUMHD_PPT__SL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631613" cy="6548438"/>
          </a:xfrm>
          <a:prstGeom prst="rect">
            <a:avLst/>
          </a:prstGeom>
          <a:noFill/>
        </p:spPr>
      </p:pic>
      <p:sp>
        <p:nvSpPr>
          <p:cNvPr id="51203" name="Rectangle 3"/>
          <p:cNvSpPr>
            <a:spLocks noChangeArrowheads="1"/>
          </p:cNvSpPr>
          <p:nvPr/>
        </p:nvSpPr>
        <p:spPr bwMode="auto">
          <a:xfrm>
            <a:off x="6477001" y="-457199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10936290" y="-88741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8194677" y="-82391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1207" name="Rectangle 7"/>
          <p:cNvSpPr>
            <a:spLocks noChangeArrowheads="1"/>
          </p:cNvSpPr>
          <p:nvPr/>
        </p:nvSpPr>
        <p:spPr bwMode="auto">
          <a:xfrm>
            <a:off x="10628316" y="-561974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1208" name="Rectangle 8"/>
          <p:cNvSpPr>
            <a:spLocks noChangeArrowheads="1"/>
          </p:cNvSpPr>
          <p:nvPr/>
        </p:nvSpPr>
        <p:spPr bwMode="auto">
          <a:xfrm>
            <a:off x="4618040" y="-774699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949325" y="-712788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759" y="138129"/>
            <a:ext cx="4824537" cy="6272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4" name="Picture 8" descr="TH_DRUMHD_PPT__SL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102"/>
            <a:ext cx="11631613" cy="6548438"/>
          </a:xfrm>
          <a:prstGeom prst="rect">
            <a:avLst/>
          </a:prstGeom>
          <a:noFill/>
        </p:spPr>
      </p:pic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477001" y="-457199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0936290" y="-88741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8194677" y="-82391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10628316" y="-561974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4618040" y="-774699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949325" y="-712788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679633" y="2052066"/>
            <a:ext cx="9460247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 smtClean="0"/>
              <a:t>Acrylic is much cheaper</a:t>
            </a:r>
          </a:p>
          <a:p>
            <a:pPr marL="1028700" lvl="1" indent="-5715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Glass Diamond Euro 928 (US$ 1,272)</a:t>
            </a:r>
          </a:p>
          <a:p>
            <a:pPr marL="1028700" lvl="1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10mm Acrylic Diamond Euro 347 (US$ 476)</a:t>
            </a:r>
            <a:endParaRPr lang="en-GB" dirty="0"/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3200" dirty="0" smtClean="0"/>
              <a:t>Acrylic is lighter and safer to handle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3200" dirty="0" smtClean="0"/>
              <a:t>Acrylic is more tolerant of thermal movement within the glazing frame</a:t>
            </a:r>
          </a:p>
          <a:p>
            <a:pPr marL="571500" indent="-5715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GB" sz="3200" dirty="0" smtClean="0"/>
              <a:t>Acrylic is more prone to scratching and abrasion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4" name="Picture 8" descr="TH_DRUMHD_PPT__SL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6842" y="-1588"/>
            <a:ext cx="11648454" cy="6548438"/>
          </a:xfrm>
          <a:prstGeom prst="rect">
            <a:avLst/>
          </a:prstGeom>
          <a:noFill/>
        </p:spPr>
      </p:pic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477001" y="-457199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0936290" y="-88741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8194677" y="-82391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10628316" y="-561974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4618040" y="-774699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949325" y="-712788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538872" y="1682556"/>
            <a:ext cx="39435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Optical</a:t>
            </a:r>
            <a:r>
              <a:rPr lang="en-GB" sz="3200" b="1" dirty="0" smtClean="0"/>
              <a:t> </a:t>
            </a:r>
            <a:r>
              <a:rPr lang="en-GB" sz="3200" dirty="0" smtClean="0"/>
              <a:t>Performance</a:t>
            </a:r>
            <a:endParaRPr lang="en-GB" sz="32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9298562"/>
              </p:ext>
            </p:extLst>
          </p:nvPr>
        </p:nvGraphicFramePr>
        <p:xfrm>
          <a:off x="1638236" y="2313976"/>
          <a:ext cx="9482785" cy="40304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5044"/>
                <a:gridCol w="2265118"/>
                <a:gridCol w="2047566"/>
                <a:gridCol w="1842810"/>
                <a:gridCol w="746506"/>
                <a:gridCol w="1215741"/>
              </a:tblGrid>
              <a:tr h="409587">
                <a:tc>
                  <a:txBody>
                    <a:bodyPr/>
                    <a:lstStyle/>
                    <a:p>
                      <a:pPr algn="ctr" fontAlgn="ctr"/>
                      <a:endParaRPr lang="en-GB" sz="15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Glazing</a:t>
                      </a:r>
                      <a:endParaRPr lang="en-GB" sz="15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Max Measurement Uncertainty (%) to 95% Confidence</a:t>
                      </a:r>
                      <a:endParaRPr lang="en-GB" sz="15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05138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 </a:t>
                      </a:r>
                      <a:endParaRPr lang="en-GB" sz="15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10mm Perspex                             % </a:t>
                      </a:r>
                      <a:r>
                        <a:rPr lang="en-GB" sz="1500" u="none" strike="noStrike" dirty="0" smtClean="0">
                          <a:effectLst/>
                        </a:rPr>
                        <a:t>Transmission</a:t>
                      </a:r>
                      <a:endParaRPr lang="en-GB" sz="15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10mm Laminated Glass % Transmission</a:t>
                      </a:r>
                      <a:endParaRPr lang="en-GB" sz="15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>
                          <a:effectLst/>
                        </a:rPr>
                        <a:t>10mm Solid Glass       % Transmission</a:t>
                      </a:r>
                      <a:endParaRPr lang="en-GB" sz="15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60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Run 1</a:t>
                      </a:r>
                      <a:endParaRPr lang="en-GB" sz="15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95.25</a:t>
                      </a:r>
                      <a:endParaRPr lang="en-GB" sz="15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92.25</a:t>
                      </a:r>
                      <a:endParaRPr lang="en-GB" sz="15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86.49</a:t>
                      </a:r>
                      <a:endParaRPr lang="en-GB" sz="15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>
                          <a:effectLst/>
                        </a:rPr>
                        <a:t>3.7</a:t>
                      </a:r>
                      <a:endParaRPr lang="en-GB" sz="15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2288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>
                          <a:effectLst/>
                        </a:rPr>
                        <a:t>Run 2</a:t>
                      </a:r>
                      <a:endParaRPr lang="en-GB" sz="15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96.11</a:t>
                      </a:r>
                      <a:endParaRPr lang="en-GB" sz="15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89.23</a:t>
                      </a:r>
                      <a:endParaRPr lang="en-GB" sz="15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86.36</a:t>
                      </a:r>
                      <a:endParaRPr lang="en-GB" sz="15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3.7</a:t>
                      </a:r>
                      <a:endParaRPr lang="en-GB" sz="15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60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Run 3</a:t>
                      </a:r>
                      <a:endParaRPr lang="en-GB" sz="15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>
                          <a:effectLst/>
                        </a:rPr>
                        <a:t>95.98</a:t>
                      </a:r>
                      <a:endParaRPr lang="en-GB" sz="15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>
                          <a:effectLst/>
                        </a:rPr>
                        <a:t>89.21</a:t>
                      </a:r>
                      <a:endParaRPr lang="en-GB" sz="15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86.77</a:t>
                      </a:r>
                      <a:endParaRPr lang="en-GB" sz="15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3.7</a:t>
                      </a:r>
                      <a:endParaRPr lang="en-GB" sz="15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60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>
                          <a:effectLst/>
                        </a:rPr>
                        <a:t>Average</a:t>
                      </a:r>
                      <a:endParaRPr lang="en-GB" sz="15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95.78</a:t>
                      </a:r>
                      <a:endParaRPr lang="en-GB" sz="15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>
                          <a:effectLst/>
                        </a:rPr>
                        <a:t>90.23</a:t>
                      </a:r>
                      <a:endParaRPr lang="en-GB" sz="15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86.54</a:t>
                      </a:r>
                      <a:endParaRPr lang="en-GB" sz="15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5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5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6607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STDEV</a:t>
                      </a:r>
                      <a:endParaRPr lang="en-GB" sz="15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>
                          <a:effectLst/>
                        </a:rPr>
                        <a:t>0.46</a:t>
                      </a:r>
                      <a:endParaRPr lang="en-GB" sz="15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>
                          <a:effectLst/>
                        </a:rPr>
                        <a:t>1.75</a:t>
                      </a:r>
                      <a:endParaRPr lang="en-GB" sz="1500" b="0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0.21</a:t>
                      </a:r>
                      <a:endParaRPr lang="en-GB" sz="1500" b="0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5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5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8227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Total </a:t>
                      </a:r>
                      <a:r>
                        <a:rPr lang="en-GB" sz="1500" u="none" strike="noStrike" dirty="0" smtClean="0">
                          <a:effectLst/>
                        </a:rPr>
                        <a:t>Uncertainty (%) </a:t>
                      </a:r>
                      <a:r>
                        <a:rPr lang="en-GB" sz="1500" u="none" strike="noStrike" dirty="0">
                          <a:effectLst/>
                        </a:rPr>
                        <a:t>95% Confidence</a:t>
                      </a:r>
                      <a:endParaRPr lang="en-GB" sz="15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>
                          <a:effectLst/>
                        </a:rPr>
                        <a:t>3.8</a:t>
                      </a:r>
                      <a:endParaRPr lang="en-GB" sz="1500" b="1" i="0" u="none" strike="noStrike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4.3</a:t>
                      </a:r>
                      <a:endParaRPr lang="en-GB" sz="15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500" u="none" strike="noStrike" dirty="0">
                          <a:effectLst/>
                        </a:rPr>
                        <a:t>3.7</a:t>
                      </a:r>
                      <a:endParaRPr lang="en-GB" sz="15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5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500" b="1" i="0" u="none" strike="noStrike" dirty="0">
                        <a:effectLst/>
                        <a:latin typeface="Arial"/>
                      </a:endParaRPr>
                    </a:p>
                  </a:txBody>
                  <a:tcPr marL="7620" marR="7620" marT="762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4" name="Picture 8" descr="TH_DRUMHD_PPT__SL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1631613" cy="6548438"/>
          </a:xfrm>
          <a:prstGeom prst="rect">
            <a:avLst/>
          </a:prstGeom>
          <a:noFill/>
        </p:spPr>
      </p:pic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477001" y="-457199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0936290" y="-88741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8194677" y="-82391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10628316" y="-561974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4618040" y="-774699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949325" y="-712788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245149" y="3195673"/>
            <a:ext cx="33728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Acrylic</a:t>
            </a:r>
          </a:p>
          <a:p>
            <a:r>
              <a:rPr lang="en-GB" sz="4000" dirty="0" smtClean="0"/>
              <a:t>Specification</a:t>
            </a:r>
            <a:endParaRPr lang="en-GB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774" y="63326"/>
            <a:ext cx="4896543" cy="6437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4" name="Picture 8" descr="TH_DRUMHD_PPT__SL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588"/>
            <a:ext cx="11631613" cy="6548438"/>
          </a:xfrm>
          <a:prstGeom prst="rect">
            <a:avLst/>
          </a:prstGeom>
          <a:noFill/>
        </p:spPr>
      </p:pic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477001" y="-457199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0936290" y="-88741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8194677" y="-823912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10628316" y="-561974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4618040" y="-774699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949325" y="-712788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2287413" y="1689249"/>
            <a:ext cx="8648874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3200" b="1" dirty="0" smtClean="0"/>
              <a:t>Conclusions: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Acrylic is a suitable and cheaper alternative to glass for lantern glazing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Long term performance &gt; 10 years has yet to be proven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&lt; Half the price of glass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Significant safety improvements in handling</a:t>
            </a:r>
          </a:p>
          <a:p>
            <a:pPr marL="342900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dirty="0" smtClean="0"/>
              <a:t>Acrylic is more tolerant to movement in service</a:t>
            </a:r>
            <a:endParaRPr lang="en-GB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9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9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766</TotalTime>
  <Words>168</Words>
  <Application>Microsoft Office PowerPoint</Application>
  <PresentationFormat>Custom</PresentationFormat>
  <Paragraphs>56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Blank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 Man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 Man</dc:creator>
  <cp:lastModifiedBy>Simon Millyard</cp:lastModifiedBy>
  <cp:revision>90</cp:revision>
  <dcterms:created xsi:type="dcterms:W3CDTF">2005-09-29T12:17:33Z</dcterms:created>
  <dcterms:modified xsi:type="dcterms:W3CDTF">2013-10-07T13:43:09Z</dcterms:modified>
</cp:coreProperties>
</file>