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Lst>
  <p:notesMasterIdLst>
    <p:notesMasterId r:id="rId33"/>
  </p:notesMasterIdLst>
  <p:handoutMasterIdLst>
    <p:handoutMasterId r:id="rId34"/>
  </p:handoutMasterIdLst>
  <p:sldIdLst>
    <p:sldId id="256" r:id="rId5"/>
    <p:sldId id="315" r:id="rId6"/>
    <p:sldId id="311" r:id="rId7"/>
    <p:sldId id="306" r:id="rId8"/>
    <p:sldId id="307" r:id="rId9"/>
    <p:sldId id="308" r:id="rId10"/>
    <p:sldId id="291" r:id="rId11"/>
    <p:sldId id="289" r:id="rId12"/>
    <p:sldId id="321" r:id="rId13"/>
    <p:sldId id="287" r:id="rId14"/>
    <p:sldId id="303" r:id="rId15"/>
    <p:sldId id="290" r:id="rId16"/>
    <p:sldId id="292" r:id="rId17"/>
    <p:sldId id="318" r:id="rId18"/>
    <p:sldId id="294" r:id="rId19"/>
    <p:sldId id="293" r:id="rId20"/>
    <p:sldId id="325" r:id="rId21"/>
    <p:sldId id="326" r:id="rId22"/>
    <p:sldId id="327" r:id="rId23"/>
    <p:sldId id="320" r:id="rId24"/>
    <p:sldId id="295" r:id="rId25"/>
    <p:sldId id="296" r:id="rId26"/>
    <p:sldId id="297" r:id="rId27"/>
    <p:sldId id="323" r:id="rId28"/>
    <p:sldId id="324" r:id="rId29"/>
    <p:sldId id="328" r:id="rId30"/>
    <p:sldId id="310" r:id="rId31"/>
    <p:sldId id="285" r:id="rId32"/>
  </p:sldIdLst>
  <p:sldSz cx="9144000" cy="6858000" type="screen4x3"/>
  <p:notesSz cx="6669088" cy="9928225"/>
  <p:defaultTextStyle>
    <a:defPPr>
      <a:defRPr lang="da-DK"/>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B52"/>
    <a:srgbClr val="CC3300"/>
    <a:srgbClr val="DFEBF5"/>
  </p:clrMru>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llemlayout 2 - Markering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58" autoAdjust="0"/>
    <p:restoredTop sz="86447" autoAdjust="0"/>
  </p:normalViewPr>
  <p:slideViewPr>
    <p:cSldViewPr snapToGrid="0" snapToObjects="1">
      <p:cViewPr>
        <p:scale>
          <a:sx n="100" d="100"/>
          <a:sy n="100" d="100"/>
        </p:scale>
        <p:origin x="-654" y="468"/>
      </p:cViewPr>
      <p:guideLst>
        <p:guide orient="horz" pos="2160"/>
        <p:guide pos="2880"/>
      </p:guideLst>
    </p:cSldViewPr>
  </p:slideViewPr>
  <p:outlineViewPr>
    <p:cViewPr>
      <p:scale>
        <a:sx n="33" d="100"/>
        <a:sy n="33" d="100"/>
      </p:scale>
      <p:origin x="0" y="2367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889265" cy="496174"/>
          </a:xfrm>
          <a:prstGeom prst="rect">
            <a:avLst/>
          </a:prstGeom>
        </p:spPr>
        <p:txBody>
          <a:bodyPr vert="horz" lIns="90580" tIns="45290" rIns="90580" bIns="45290" rtlCol="0"/>
          <a:lstStyle>
            <a:lvl1pPr algn="l">
              <a:defRPr sz="1200"/>
            </a:lvl1pPr>
          </a:lstStyle>
          <a:p>
            <a:endParaRPr lang="en-GB"/>
          </a:p>
        </p:txBody>
      </p:sp>
      <p:sp>
        <p:nvSpPr>
          <p:cNvPr id="3" name="Pladsholder til dato 2"/>
          <p:cNvSpPr>
            <a:spLocks noGrp="1"/>
          </p:cNvSpPr>
          <p:nvPr>
            <p:ph type="dt" sz="quarter" idx="1"/>
          </p:nvPr>
        </p:nvSpPr>
        <p:spPr>
          <a:xfrm>
            <a:off x="3778269" y="0"/>
            <a:ext cx="2889264" cy="496174"/>
          </a:xfrm>
          <a:prstGeom prst="rect">
            <a:avLst/>
          </a:prstGeom>
        </p:spPr>
        <p:txBody>
          <a:bodyPr vert="horz" lIns="90580" tIns="45290" rIns="90580" bIns="45290" rtlCol="0"/>
          <a:lstStyle>
            <a:lvl1pPr algn="r">
              <a:defRPr sz="1200"/>
            </a:lvl1pPr>
          </a:lstStyle>
          <a:p>
            <a:fld id="{6A282947-7AA4-4CC0-B9D9-F6E7026BADC0}" type="datetimeFigureOut">
              <a:rPr lang="da-DK" smtClean="0"/>
              <a:pPr/>
              <a:t>07-10-2013</a:t>
            </a:fld>
            <a:endParaRPr lang="en-GB"/>
          </a:p>
        </p:txBody>
      </p:sp>
      <p:sp>
        <p:nvSpPr>
          <p:cNvPr id="4" name="Pladsholder til sidefod 3"/>
          <p:cNvSpPr>
            <a:spLocks noGrp="1"/>
          </p:cNvSpPr>
          <p:nvPr>
            <p:ph type="ftr" sz="quarter" idx="2"/>
          </p:nvPr>
        </p:nvSpPr>
        <p:spPr>
          <a:xfrm>
            <a:off x="0" y="9430467"/>
            <a:ext cx="2889265" cy="496173"/>
          </a:xfrm>
          <a:prstGeom prst="rect">
            <a:avLst/>
          </a:prstGeom>
        </p:spPr>
        <p:txBody>
          <a:bodyPr vert="horz" lIns="90580" tIns="45290" rIns="90580" bIns="45290" rtlCol="0" anchor="b"/>
          <a:lstStyle>
            <a:lvl1pPr algn="l">
              <a:defRPr sz="1200"/>
            </a:lvl1pPr>
          </a:lstStyle>
          <a:p>
            <a:endParaRPr lang="en-GB"/>
          </a:p>
        </p:txBody>
      </p:sp>
      <p:sp>
        <p:nvSpPr>
          <p:cNvPr id="5" name="Pladsholder til diasnummer 4"/>
          <p:cNvSpPr>
            <a:spLocks noGrp="1"/>
          </p:cNvSpPr>
          <p:nvPr>
            <p:ph type="sldNum" sz="quarter" idx="3"/>
          </p:nvPr>
        </p:nvSpPr>
        <p:spPr>
          <a:xfrm>
            <a:off x="3778269" y="9430467"/>
            <a:ext cx="2889264" cy="496173"/>
          </a:xfrm>
          <a:prstGeom prst="rect">
            <a:avLst/>
          </a:prstGeom>
        </p:spPr>
        <p:txBody>
          <a:bodyPr vert="horz" lIns="90580" tIns="45290" rIns="90580" bIns="45290" rtlCol="0" anchor="b"/>
          <a:lstStyle>
            <a:lvl1pPr algn="r">
              <a:defRPr sz="1200"/>
            </a:lvl1pPr>
          </a:lstStyle>
          <a:p>
            <a:fld id="{49094B59-A7BC-4825-A832-0CA0DB3EE54D}" type="slidenum">
              <a:rPr lang="en-GB" smtClean="0"/>
              <a:pPr/>
              <a:t>‹nr.›</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265" cy="496174"/>
          </a:xfrm>
          <a:prstGeom prst="rect">
            <a:avLst/>
          </a:prstGeom>
        </p:spPr>
        <p:txBody>
          <a:bodyPr vert="horz" lIns="90580" tIns="45290" rIns="90580" bIns="45290" rtlCol="0"/>
          <a:lstStyle>
            <a:lvl1pPr algn="l">
              <a:defRPr sz="1200"/>
            </a:lvl1pPr>
          </a:lstStyle>
          <a:p>
            <a:endParaRPr lang="de-DE"/>
          </a:p>
        </p:txBody>
      </p:sp>
      <p:sp>
        <p:nvSpPr>
          <p:cNvPr id="3" name="Datumsplatzhalter 2"/>
          <p:cNvSpPr>
            <a:spLocks noGrp="1"/>
          </p:cNvSpPr>
          <p:nvPr>
            <p:ph type="dt" idx="1"/>
          </p:nvPr>
        </p:nvSpPr>
        <p:spPr>
          <a:xfrm>
            <a:off x="3778269" y="0"/>
            <a:ext cx="2889264" cy="496174"/>
          </a:xfrm>
          <a:prstGeom prst="rect">
            <a:avLst/>
          </a:prstGeom>
        </p:spPr>
        <p:txBody>
          <a:bodyPr vert="horz" lIns="90580" tIns="45290" rIns="90580" bIns="45290" rtlCol="0"/>
          <a:lstStyle>
            <a:lvl1pPr algn="r">
              <a:defRPr sz="1200"/>
            </a:lvl1pPr>
          </a:lstStyle>
          <a:p>
            <a:fld id="{CB02CC52-AB6D-492E-A213-235CDAA049AB}" type="datetimeFigureOut">
              <a:rPr lang="de-DE" smtClean="0"/>
              <a:pPr/>
              <a:t>07.10.2013</a:t>
            </a:fld>
            <a:endParaRPr lang="de-DE"/>
          </a:p>
        </p:txBody>
      </p:sp>
      <p:sp>
        <p:nvSpPr>
          <p:cNvPr id="4" name="Folienbildplatzhalt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0580" tIns="45290" rIns="90580" bIns="45290" rtlCol="0" anchor="ctr"/>
          <a:lstStyle/>
          <a:p>
            <a:endParaRPr lang="de-DE"/>
          </a:p>
        </p:txBody>
      </p:sp>
      <p:sp>
        <p:nvSpPr>
          <p:cNvPr id="5" name="Notizenplatzhalter 4"/>
          <p:cNvSpPr>
            <a:spLocks noGrp="1"/>
          </p:cNvSpPr>
          <p:nvPr>
            <p:ph type="body" sz="quarter" idx="3"/>
          </p:nvPr>
        </p:nvSpPr>
        <p:spPr>
          <a:xfrm>
            <a:off x="666754" y="4716027"/>
            <a:ext cx="5335580" cy="4467146"/>
          </a:xfrm>
          <a:prstGeom prst="rect">
            <a:avLst/>
          </a:prstGeom>
        </p:spPr>
        <p:txBody>
          <a:bodyPr vert="horz" lIns="90580" tIns="45290" rIns="90580" bIns="4529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30467"/>
            <a:ext cx="2889265" cy="496173"/>
          </a:xfrm>
          <a:prstGeom prst="rect">
            <a:avLst/>
          </a:prstGeom>
        </p:spPr>
        <p:txBody>
          <a:bodyPr vert="horz" lIns="90580" tIns="45290" rIns="90580" bIns="45290" rtlCol="0" anchor="b"/>
          <a:lstStyle>
            <a:lvl1pPr algn="l">
              <a:defRPr sz="1200"/>
            </a:lvl1pPr>
          </a:lstStyle>
          <a:p>
            <a:endParaRPr lang="de-DE"/>
          </a:p>
        </p:txBody>
      </p:sp>
      <p:sp>
        <p:nvSpPr>
          <p:cNvPr id="7" name="Foliennummernplatzhalter 6"/>
          <p:cNvSpPr>
            <a:spLocks noGrp="1"/>
          </p:cNvSpPr>
          <p:nvPr>
            <p:ph type="sldNum" sz="quarter" idx="5"/>
          </p:nvPr>
        </p:nvSpPr>
        <p:spPr>
          <a:xfrm>
            <a:off x="3778269" y="9430467"/>
            <a:ext cx="2889264" cy="496173"/>
          </a:xfrm>
          <a:prstGeom prst="rect">
            <a:avLst/>
          </a:prstGeom>
        </p:spPr>
        <p:txBody>
          <a:bodyPr vert="horz" lIns="90580" tIns="45290" rIns="90580" bIns="45290" rtlCol="0" anchor="b"/>
          <a:lstStyle>
            <a:lvl1pPr algn="r">
              <a:defRPr sz="1200"/>
            </a:lvl1pPr>
          </a:lstStyle>
          <a:p>
            <a:fld id="{F7F15033-845D-4210-BCFC-557E4B9FE49D}"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en-GB" dirty="0"/>
          </a:p>
        </p:txBody>
      </p:sp>
      <p:sp>
        <p:nvSpPr>
          <p:cNvPr id="4" name="Pladsholder til diasnummer 3"/>
          <p:cNvSpPr>
            <a:spLocks noGrp="1"/>
          </p:cNvSpPr>
          <p:nvPr>
            <p:ph type="sldNum" sz="quarter" idx="10"/>
          </p:nvPr>
        </p:nvSpPr>
        <p:spPr/>
        <p:txBody>
          <a:bodyPr/>
          <a:lstStyle/>
          <a:p>
            <a:fld id="{F7F15033-845D-4210-BCFC-557E4B9FE49D}" type="slidenum">
              <a:rPr lang="de-DE" smtClean="0"/>
              <a:pPr/>
              <a:t>1</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normAutofit/>
          </a:bodyPr>
          <a:lstStyle/>
          <a:p>
            <a:endParaRPr lang="da-DK" dirty="0"/>
          </a:p>
        </p:txBody>
      </p:sp>
      <p:sp>
        <p:nvSpPr>
          <p:cNvPr id="4" name="Pladsholder til diasnummer 3"/>
          <p:cNvSpPr>
            <a:spLocks noGrp="1"/>
          </p:cNvSpPr>
          <p:nvPr>
            <p:ph type="sldNum" sz="quarter" idx="10"/>
          </p:nvPr>
        </p:nvSpPr>
        <p:spPr/>
        <p:txBody>
          <a:bodyPr/>
          <a:lstStyle/>
          <a:p>
            <a:fld id="{7922E295-9172-438F-BE13-C9A9BAA6C4BD}" type="slidenum">
              <a:rPr lang="da-DK" smtClean="0"/>
              <a:pPr/>
              <a:t>28</a:t>
            </a:fld>
            <a:endParaRPr lang="da-DK"/>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a-DK" smtClean="0"/>
              <a:t>Klik for at redigere undertiteltypografien i masteren</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10350" y="1371600"/>
            <a:ext cx="1847850" cy="4648200"/>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1066800" y="1371600"/>
            <a:ext cx="5391150" cy="4648200"/>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el, tekst og indholdsobjekt">
    <p:spTree>
      <p:nvGrpSpPr>
        <p:cNvPr id="1" name=""/>
        <p:cNvGrpSpPr/>
        <p:nvPr/>
      </p:nvGrpSpPr>
      <p:grpSpPr>
        <a:xfrm>
          <a:off x="0" y="0"/>
          <a:ext cx="0" cy="0"/>
          <a:chOff x="0" y="0"/>
          <a:chExt cx="0" cy="0"/>
        </a:xfrm>
      </p:grpSpPr>
      <p:sp>
        <p:nvSpPr>
          <p:cNvPr id="2" name="Titel 1"/>
          <p:cNvSpPr>
            <a:spLocks noGrp="1"/>
          </p:cNvSpPr>
          <p:nvPr>
            <p:ph type="title"/>
          </p:nvPr>
        </p:nvSpPr>
        <p:spPr>
          <a:xfrm>
            <a:off x="1066800" y="1371600"/>
            <a:ext cx="7391400" cy="381000"/>
          </a:xfrm>
        </p:spPr>
        <p:txBody>
          <a:bodyPr/>
          <a:lstStyle/>
          <a:p>
            <a:r>
              <a:rPr lang="da-DK" smtClean="0"/>
              <a:t>Klik for at redigere titeltypografi i masteren</a:t>
            </a:r>
            <a:endParaRPr lang="da-DK"/>
          </a:p>
        </p:txBody>
      </p:sp>
      <p:sp>
        <p:nvSpPr>
          <p:cNvPr id="3" name="Pladsholder til tekst 2"/>
          <p:cNvSpPr>
            <a:spLocks noGrp="1"/>
          </p:cNvSpPr>
          <p:nvPr>
            <p:ph type="body" sz="half" idx="1"/>
          </p:nvPr>
        </p:nvSpPr>
        <p:spPr>
          <a:xfrm>
            <a:off x="1066800" y="1968500"/>
            <a:ext cx="3619500" cy="40513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838700" y="1968500"/>
            <a:ext cx="3619500" cy="40513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el og tabel">
    <p:spTree>
      <p:nvGrpSpPr>
        <p:cNvPr id="1" name=""/>
        <p:cNvGrpSpPr/>
        <p:nvPr/>
      </p:nvGrpSpPr>
      <p:grpSpPr>
        <a:xfrm>
          <a:off x="0" y="0"/>
          <a:ext cx="0" cy="0"/>
          <a:chOff x="0" y="0"/>
          <a:chExt cx="0" cy="0"/>
        </a:xfrm>
      </p:grpSpPr>
      <p:sp>
        <p:nvSpPr>
          <p:cNvPr id="2" name="Titel 1"/>
          <p:cNvSpPr>
            <a:spLocks noGrp="1"/>
          </p:cNvSpPr>
          <p:nvPr>
            <p:ph type="title"/>
          </p:nvPr>
        </p:nvSpPr>
        <p:spPr>
          <a:xfrm>
            <a:off x="1066800" y="1371600"/>
            <a:ext cx="7391400" cy="381000"/>
          </a:xfrm>
        </p:spPr>
        <p:txBody>
          <a:bodyPr/>
          <a:lstStyle/>
          <a:p>
            <a:r>
              <a:rPr lang="da-DK" smtClean="0"/>
              <a:t>Klik for at redigere titeltypografi i masteren</a:t>
            </a:r>
            <a:endParaRPr lang="da-DK"/>
          </a:p>
        </p:txBody>
      </p:sp>
      <p:sp>
        <p:nvSpPr>
          <p:cNvPr id="3" name="Pladsholder til tabel 2"/>
          <p:cNvSpPr>
            <a:spLocks noGrp="1"/>
          </p:cNvSpPr>
          <p:nvPr>
            <p:ph type="tbl" idx="1"/>
          </p:nvPr>
        </p:nvSpPr>
        <p:spPr>
          <a:xfrm>
            <a:off x="1066800" y="1968500"/>
            <a:ext cx="7391400" cy="4051300"/>
          </a:xfrm>
        </p:spPr>
        <p:txBody>
          <a:bodyPr/>
          <a:lstStyle/>
          <a:p>
            <a:pPr lvl="0"/>
            <a:endParaRPr lang="da-DK" noProof="0" smtClean="0"/>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el, tekst og to indholdsobjekter">
    <p:spTree>
      <p:nvGrpSpPr>
        <p:cNvPr id="1" name=""/>
        <p:cNvGrpSpPr/>
        <p:nvPr/>
      </p:nvGrpSpPr>
      <p:grpSpPr>
        <a:xfrm>
          <a:off x="0" y="0"/>
          <a:ext cx="0" cy="0"/>
          <a:chOff x="0" y="0"/>
          <a:chExt cx="0" cy="0"/>
        </a:xfrm>
      </p:grpSpPr>
      <p:sp>
        <p:nvSpPr>
          <p:cNvPr id="2" name="Titel 1"/>
          <p:cNvSpPr>
            <a:spLocks noGrp="1"/>
          </p:cNvSpPr>
          <p:nvPr>
            <p:ph type="title"/>
          </p:nvPr>
        </p:nvSpPr>
        <p:spPr>
          <a:xfrm>
            <a:off x="1066800" y="1371600"/>
            <a:ext cx="7391400" cy="381000"/>
          </a:xfrm>
        </p:spPr>
        <p:txBody>
          <a:bodyPr/>
          <a:lstStyle/>
          <a:p>
            <a:r>
              <a:rPr lang="da-DK" smtClean="0"/>
              <a:t>Klik for at redigere titeltypografi i masteren</a:t>
            </a:r>
            <a:endParaRPr lang="da-DK"/>
          </a:p>
        </p:txBody>
      </p:sp>
      <p:sp>
        <p:nvSpPr>
          <p:cNvPr id="3" name="Pladsholder til tekst 2"/>
          <p:cNvSpPr>
            <a:spLocks noGrp="1"/>
          </p:cNvSpPr>
          <p:nvPr>
            <p:ph type="body" sz="half" idx="1"/>
          </p:nvPr>
        </p:nvSpPr>
        <p:spPr>
          <a:xfrm>
            <a:off x="1066800" y="1968500"/>
            <a:ext cx="3619500" cy="40513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quarter" idx="2"/>
          </p:nvPr>
        </p:nvSpPr>
        <p:spPr>
          <a:xfrm>
            <a:off x="4838700" y="1968500"/>
            <a:ext cx="3619500" cy="194945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indhold 4"/>
          <p:cNvSpPr>
            <a:spLocks noGrp="1"/>
          </p:cNvSpPr>
          <p:nvPr>
            <p:ph sz="quarter" idx="3"/>
          </p:nvPr>
        </p:nvSpPr>
        <p:spPr>
          <a:xfrm>
            <a:off x="4838700" y="4070350"/>
            <a:ext cx="3619500" cy="194945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Titel, ét indholdsobjekt og to indholdsobjekter">
    <p:spTree>
      <p:nvGrpSpPr>
        <p:cNvPr id="1" name=""/>
        <p:cNvGrpSpPr/>
        <p:nvPr/>
      </p:nvGrpSpPr>
      <p:grpSpPr>
        <a:xfrm>
          <a:off x="0" y="0"/>
          <a:ext cx="0" cy="0"/>
          <a:chOff x="0" y="0"/>
          <a:chExt cx="0" cy="0"/>
        </a:xfrm>
      </p:grpSpPr>
      <p:sp>
        <p:nvSpPr>
          <p:cNvPr id="2" name="Titel 1"/>
          <p:cNvSpPr>
            <a:spLocks noGrp="1"/>
          </p:cNvSpPr>
          <p:nvPr>
            <p:ph type="title"/>
          </p:nvPr>
        </p:nvSpPr>
        <p:spPr>
          <a:xfrm>
            <a:off x="1066800" y="1371600"/>
            <a:ext cx="7391400" cy="381000"/>
          </a:xfrm>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1066800" y="1968500"/>
            <a:ext cx="3619500" cy="405130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quarter" idx="2"/>
          </p:nvPr>
        </p:nvSpPr>
        <p:spPr>
          <a:xfrm>
            <a:off x="4838700" y="1968500"/>
            <a:ext cx="3619500" cy="194945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indhold 4"/>
          <p:cNvSpPr>
            <a:spLocks noGrp="1"/>
          </p:cNvSpPr>
          <p:nvPr>
            <p:ph sz="quarter" idx="3"/>
          </p:nvPr>
        </p:nvSpPr>
        <p:spPr>
          <a:xfrm>
            <a:off x="4838700" y="4070350"/>
            <a:ext cx="3619500" cy="1949450"/>
          </a:xfrm>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6"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a-DK" smtClean="0"/>
              <a:t>Klik for at redigere typografi i masteren</a:t>
            </a:r>
          </a:p>
        </p:txBody>
      </p:sp>
      <p:sp>
        <p:nvSpPr>
          <p:cNvPr id="4"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1066800" y="1968500"/>
            <a:ext cx="361950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838700" y="1968500"/>
            <a:ext cx="3619500" cy="4051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a-DK" noProof="0" smtClean="0"/>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Rectangle 5"/>
          <p:cNvSpPr>
            <a:spLocks noGrp="1" noChangeArrowheads="1"/>
          </p:cNvSpPr>
          <p:nvPr>
            <p:ph type="ftr" sz="quarter" idx="10"/>
          </p:nvPr>
        </p:nvSpPr>
        <p:spPr>
          <a:ln/>
        </p:spPr>
        <p:txBody>
          <a:bodyPr/>
          <a:lstStyle>
            <a:lvl1pPr>
              <a:defRPr/>
            </a:lvl1pPr>
          </a:lstStyle>
          <a:p>
            <a:pPr>
              <a:defRPr/>
            </a:pPr>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17"/>
          <p:cNvPicPr>
            <a:picLocks noChangeAspect="1" noChangeArrowheads="1"/>
          </p:cNvPicPr>
          <p:nvPr/>
        </p:nvPicPr>
        <p:blipFill>
          <a:blip r:embed="rId17" cstate="print"/>
          <a:srcRect/>
          <a:stretch>
            <a:fillRect/>
          </a:stretch>
        </p:blipFill>
        <p:spPr bwMode="auto">
          <a:xfrm>
            <a:off x="0" y="177800"/>
            <a:ext cx="9144000" cy="941388"/>
          </a:xfrm>
          <a:prstGeom prst="rect">
            <a:avLst/>
          </a:prstGeom>
          <a:noFill/>
          <a:ln w="9525">
            <a:noFill/>
            <a:miter lim="800000"/>
            <a:headEnd/>
            <a:tailEnd/>
          </a:ln>
        </p:spPr>
      </p:pic>
      <p:sp>
        <p:nvSpPr>
          <p:cNvPr id="1032" name="Rectangle 8"/>
          <p:cNvSpPr>
            <a:spLocks noChangeArrowheads="1"/>
          </p:cNvSpPr>
          <p:nvPr/>
        </p:nvSpPr>
        <p:spPr bwMode="auto">
          <a:xfrm>
            <a:off x="0" y="6172200"/>
            <a:ext cx="9144000" cy="685800"/>
          </a:xfrm>
          <a:prstGeom prst="rect">
            <a:avLst/>
          </a:prstGeom>
          <a:solidFill>
            <a:srgbClr val="1F1B52"/>
          </a:solidFill>
          <a:ln w="9525">
            <a:noFill/>
            <a:miter lim="800000"/>
            <a:headEnd/>
            <a:tailEnd/>
          </a:ln>
          <a:effectLst/>
        </p:spPr>
        <p:txBody>
          <a:bodyPr wrap="none" anchor="ctr"/>
          <a:lstStyle/>
          <a:p>
            <a:pPr algn="ctr">
              <a:defRPr/>
            </a:pPr>
            <a:endParaRPr lang="da-DK">
              <a:solidFill>
                <a:srgbClr val="1F1B52"/>
              </a:solidFill>
            </a:endParaRPr>
          </a:p>
        </p:txBody>
      </p:sp>
      <p:sp>
        <p:nvSpPr>
          <p:cNvPr id="3076" name="Rectangle 2"/>
          <p:cNvSpPr>
            <a:spLocks noGrp="1" noChangeArrowheads="1"/>
          </p:cNvSpPr>
          <p:nvPr>
            <p:ph type="title"/>
          </p:nvPr>
        </p:nvSpPr>
        <p:spPr bwMode="auto">
          <a:xfrm>
            <a:off x="1066800" y="1371600"/>
            <a:ext cx="7391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da-DK" smtClean="0"/>
              <a:t>Klik for at redigere titeltypografi i masteren</a:t>
            </a:r>
          </a:p>
        </p:txBody>
      </p:sp>
      <p:sp>
        <p:nvSpPr>
          <p:cNvPr id="3077" name="Rectangle 3"/>
          <p:cNvSpPr>
            <a:spLocks noGrp="1" noChangeArrowheads="1"/>
          </p:cNvSpPr>
          <p:nvPr>
            <p:ph type="body" idx="1"/>
          </p:nvPr>
        </p:nvSpPr>
        <p:spPr bwMode="auto">
          <a:xfrm>
            <a:off x="1066800" y="1968500"/>
            <a:ext cx="7391400" cy="4051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da-DK"/>
          </a:p>
        </p:txBody>
      </p:sp>
      <p:pic>
        <p:nvPicPr>
          <p:cNvPr id="3079" name="Picture 18"/>
          <p:cNvPicPr>
            <a:picLocks noChangeAspect="1" noChangeArrowheads="1"/>
          </p:cNvPicPr>
          <p:nvPr/>
        </p:nvPicPr>
        <p:blipFill>
          <a:blip r:embed="rId18" cstate="print"/>
          <a:srcRect/>
          <a:stretch>
            <a:fillRect/>
          </a:stretch>
        </p:blipFill>
        <p:spPr bwMode="auto">
          <a:xfrm>
            <a:off x="3990975" y="171450"/>
            <a:ext cx="1163638" cy="363538"/>
          </a:xfrm>
          <a:prstGeom prst="rect">
            <a:avLst/>
          </a:prstGeom>
          <a:noFill/>
          <a:ln w="9525">
            <a:noFill/>
            <a:miter lim="800000"/>
            <a:headEnd/>
            <a:tailEnd/>
          </a:ln>
        </p:spPr>
      </p:pic>
      <p:pic>
        <p:nvPicPr>
          <p:cNvPr id="8" name="Billede 7" descr="sofart_uk_rgb.jpg"/>
          <p:cNvPicPr>
            <a:picLocks noChangeAspect="1"/>
          </p:cNvPicPr>
          <p:nvPr/>
        </p:nvPicPr>
        <p:blipFill>
          <a:blip r:embed="rId19" cstate="print"/>
          <a:stretch>
            <a:fillRect/>
          </a:stretch>
        </p:blipFill>
        <p:spPr>
          <a:xfrm>
            <a:off x="3752488" y="220222"/>
            <a:ext cx="1656271" cy="36584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rtl="0" eaLnBrk="0" fontAlgn="base" hangingPunct="0">
        <a:spcBef>
          <a:spcPct val="0"/>
        </a:spcBef>
        <a:spcAft>
          <a:spcPct val="0"/>
        </a:spcAft>
        <a:defRPr sz="2800" b="1">
          <a:solidFill>
            <a:srgbClr val="1F1B52"/>
          </a:solidFill>
          <a:latin typeface="+mj-lt"/>
          <a:ea typeface="+mj-ea"/>
          <a:cs typeface="+mj-cs"/>
        </a:defRPr>
      </a:lvl1pPr>
      <a:lvl2pPr algn="l" rtl="0" eaLnBrk="0" fontAlgn="base" hangingPunct="0">
        <a:spcBef>
          <a:spcPct val="0"/>
        </a:spcBef>
        <a:spcAft>
          <a:spcPct val="0"/>
        </a:spcAft>
        <a:defRPr sz="2800" b="1">
          <a:solidFill>
            <a:srgbClr val="1F1B52"/>
          </a:solidFill>
          <a:latin typeface="Arial" charset="0"/>
        </a:defRPr>
      </a:lvl2pPr>
      <a:lvl3pPr algn="l" rtl="0" eaLnBrk="0" fontAlgn="base" hangingPunct="0">
        <a:spcBef>
          <a:spcPct val="0"/>
        </a:spcBef>
        <a:spcAft>
          <a:spcPct val="0"/>
        </a:spcAft>
        <a:defRPr sz="2800" b="1">
          <a:solidFill>
            <a:srgbClr val="1F1B52"/>
          </a:solidFill>
          <a:latin typeface="Arial" charset="0"/>
        </a:defRPr>
      </a:lvl3pPr>
      <a:lvl4pPr algn="l" rtl="0" eaLnBrk="0" fontAlgn="base" hangingPunct="0">
        <a:spcBef>
          <a:spcPct val="0"/>
        </a:spcBef>
        <a:spcAft>
          <a:spcPct val="0"/>
        </a:spcAft>
        <a:defRPr sz="2800" b="1">
          <a:solidFill>
            <a:srgbClr val="1F1B52"/>
          </a:solidFill>
          <a:latin typeface="Arial" charset="0"/>
        </a:defRPr>
      </a:lvl4pPr>
      <a:lvl5pPr algn="l" rtl="0" eaLnBrk="0" fontAlgn="base" hangingPunct="0">
        <a:spcBef>
          <a:spcPct val="0"/>
        </a:spcBef>
        <a:spcAft>
          <a:spcPct val="0"/>
        </a:spcAft>
        <a:defRPr sz="2800" b="1">
          <a:solidFill>
            <a:srgbClr val="1F1B52"/>
          </a:solidFill>
          <a:latin typeface="Arial" charset="0"/>
        </a:defRPr>
      </a:lvl5pPr>
      <a:lvl6pPr marL="457200" algn="l" rtl="0" fontAlgn="base">
        <a:spcBef>
          <a:spcPct val="0"/>
        </a:spcBef>
        <a:spcAft>
          <a:spcPct val="0"/>
        </a:spcAft>
        <a:defRPr sz="2800" b="1">
          <a:solidFill>
            <a:srgbClr val="1F1B52"/>
          </a:solidFill>
          <a:latin typeface="Arial" charset="0"/>
        </a:defRPr>
      </a:lvl6pPr>
      <a:lvl7pPr marL="914400" algn="l" rtl="0" fontAlgn="base">
        <a:spcBef>
          <a:spcPct val="0"/>
        </a:spcBef>
        <a:spcAft>
          <a:spcPct val="0"/>
        </a:spcAft>
        <a:defRPr sz="2800" b="1">
          <a:solidFill>
            <a:srgbClr val="1F1B52"/>
          </a:solidFill>
          <a:latin typeface="Arial" charset="0"/>
        </a:defRPr>
      </a:lvl7pPr>
      <a:lvl8pPr marL="1371600" algn="l" rtl="0" fontAlgn="base">
        <a:spcBef>
          <a:spcPct val="0"/>
        </a:spcBef>
        <a:spcAft>
          <a:spcPct val="0"/>
        </a:spcAft>
        <a:defRPr sz="2800" b="1">
          <a:solidFill>
            <a:srgbClr val="1F1B52"/>
          </a:solidFill>
          <a:latin typeface="Arial" charset="0"/>
        </a:defRPr>
      </a:lvl8pPr>
      <a:lvl9pPr marL="1828800" algn="l" rtl="0" fontAlgn="base">
        <a:spcBef>
          <a:spcPct val="0"/>
        </a:spcBef>
        <a:spcAft>
          <a:spcPct val="0"/>
        </a:spcAft>
        <a:defRPr sz="2800" b="1">
          <a:solidFill>
            <a:srgbClr val="1F1B52"/>
          </a:solidFill>
          <a:latin typeface="Arial" charset="0"/>
        </a:defRPr>
      </a:lvl9pPr>
    </p:titleStyle>
    <p:bodyStyle>
      <a:lvl1pPr marL="342900" indent="-342900" algn="l" rtl="0" eaLnBrk="0" fontAlgn="base" hangingPunct="0">
        <a:spcBef>
          <a:spcPct val="20000"/>
        </a:spcBef>
        <a:spcAft>
          <a:spcPct val="0"/>
        </a:spcAft>
        <a:buClr>
          <a:srgbClr val="1F1B52"/>
        </a:buClr>
        <a:buFont typeface="Times" pitchFamily="18" charset="0"/>
        <a:buChar char="•"/>
        <a:defRPr sz="1400" b="1">
          <a:solidFill>
            <a:srgbClr val="1F1B52"/>
          </a:solidFill>
          <a:latin typeface="+mn-lt"/>
          <a:ea typeface="+mn-ea"/>
          <a:cs typeface="+mn-cs"/>
        </a:defRPr>
      </a:lvl1pPr>
      <a:lvl2pPr marL="742950" indent="-285750" algn="l" rtl="0" eaLnBrk="0" fontAlgn="base" hangingPunct="0">
        <a:spcBef>
          <a:spcPct val="20000"/>
        </a:spcBef>
        <a:spcAft>
          <a:spcPct val="0"/>
        </a:spcAft>
        <a:buClr>
          <a:srgbClr val="1F1B52"/>
        </a:buClr>
        <a:buChar char="–"/>
        <a:defRPr sz="1400" b="1">
          <a:solidFill>
            <a:srgbClr val="1F1B52"/>
          </a:solidFill>
          <a:latin typeface="+mn-lt"/>
        </a:defRPr>
      </a:lvl2pPr>
      <a:lvl3pPr marL="1181100" indent="-266700" algn="l" rtl="0" eaLnBrk="0" fontAlgn="base" hangingPunct="0">
        <a:spcBef>
          <a:spcPct val="20000"/>
        </a:spcBef>
        <a:spcAft>
          <a:spcPct val="0"/>
        </a:spcAft>
        <a:buClr>
          <a:srgbClr val="1F1B52"/>
        </a:buClr>
        <a:buChar char="•"/>
        <a:defRPr sz="1400" b="1">
          <a:solidFill>
            <a:srgbClr val="1F1B52"/>
          </a:solidFill>
          <a:latin typeface="+mn-lt"/>
        </a:defRPr>
      </a:lvl3pPr>
      <a:lvl4pPr marL="1638300" indent="-266700" algn="l" rtl="0" eaLnBrk="0" fontAlgn="base" hangingPunct="0">
        <a:spcBef>
          <a:spcPct val="20000"/>
        </a:spcBef>
        <a:spcAft>
          <a:spcPct val="0"/>
        </a:spcAft>
        <a:buClr>
          <a:srgbClr val="1F1B52"/>
        </a:buClr>
        <a:buChar char="–"/>
        <a:defRPr sz="1400" b="1">
          <a:solidFill>
            <a:srgbClr val="1F1B52"/>
          </a:solidFill>
          <a:latin typeface="+mn-lt"/>
        </a:defRPr>
      </a:lvl4pPr>
      <a:lvl5pPr marL="2095500" indent="-266700" algn="l" rtl="0" eaLnBrk="0" fontAlgn="base" hangingPunct="0">
        <a:spcBef>
          <a:spcPct val="20000"/>
        </a:spcBef>
        <a:spcAft>
          <a:spcPct val="0"/>
        </a:spcAft>
        <a:buClr>
          <a:srgbClr val="1F1B52"/>
        </a:buClr>
        <a:buChar char="»"/>
        <a:defRPr sz="1400" b="1">
          <a:solidFill>
            <a:srgbClr val="1F1B52"/>
          </a:solidFill>
          <a:latin typeface="+mn-lt"/>
        </a:defRPr>
      </a:lvl5pPr>
      <a:lvl6pPr marL="2552700" indent="-266700" algn="l" rtl="0" fontAlgn="base">
        <a:spcBef>
          <a:spcPct val="20000"/>
        </a:spcBef>
        <a:spcAft>
          <a:spcPct val="0"/>
        </a:spcAft>
        <a:buClr>
          <a:srgbClr val="1F1B52"/>
        </a:buClr>
        <a:buChar char="»"/>
        <a:defRPr sz="1400" b="1">
          <a:solidFill>
            <a:srgbClr val="1F1B52"/>
          </a:solidFill>
          <a:latin typeface="+mn-lt"/>
        </a:defRPr>
      </a:lvl6pPr>
      <a:lvl7pPr marL="3009900" indent="-266700" algn="l" rtl="0" fontAlgn="base">
        <a:spcBef>
          <a:spcPct val="20000"/>
        </a:spcBef>
        <a:spcAft>
          <a:spcPct val="0"/>
        </a:spcAft>
        <a:buClr>
          <a:srgbClr val="1F1B52"/>
        </a:buClr>
        <a:buChar char="»"/>
        <a:defRPr sz="1400" b="1">
          <a:solidFill>
            <a:srgbClr val="1F1B52"/>
          </a:solidFill>
          <a:latin typeface="+mn-lt"/>
        </a:defRPr>
      </a:lvl7pPr>
      <a:lvl8pPr marL="3467100" indent="-266700" algn="l" rtl="0" fontAlgn="base">
        <a:spcBef>
          <a:spcPct val="20000"/>
        </a:spcBef>
        <a:spcAft>
          <a:spcPct val="0"/>
        </a:spcAft>
        <a:buClr>
          <a:srgbClr val="1F1B52"/>
        </a:buClr>
        <a:buChar char="»"/>
        <a:defRPr sz="1400" b="1">
          <a:solidFill>
            <a:srgbClr val="1F1B52"/>
          </a:solidFill>
          <a:latin typeface="+mn-lt"/>
        </a:defRPr>
      </a:lvl8pPr>
      <a:lvl9pPr marL="3924300" indent="-266700" algn="l" rtl="0" fontAlgn="base">
        <a:spcBef>
          <a:spcPct val="20000"/>
        </a:spcBef>
        <a:spcAft>
          <a:spcPct val="0"/>
        </a:spcAft>
        <a:buClr>
          <a:srgbClr val="1F1B52"/>
        </a:buClr>
        <a:buChar char="»"/>
        <a:defRPr sz="1400" b="1">
          <a:solidFill>
            <a:srgbClr val="1F1B52"/>
          </a:solidFill>
          <a:latin typeface="+mn-lt"/>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90549" y="1333501"/>
            <a:ext cx="7972425" cy="1285874"/>
          </a:xfrm>
        </p:spPr>
        <p:txBody>
          <a:bodyPr/>
          <a:lstStyle/>
          <a:p>
            <a:pPr algn="ctr" eaLnBrk="1" hangingPunct="1"/>
            <a:r>
              <a:rPr lang="en-GB" dirty="0" smtClean="0"/>
              <a:t>Traditional Revolving Optic Re-Engineered for Continued Operation without Mercury</a:t>
            </a:r>
            <a:r>
              <a:rPr lang="da-DK" dirty="0" smtClean="0"/>
              <a:t/>
            </a:r>
            <a:br>
              <a:rPr lang="da-DK" dirty="0" smtClean="0"/>
            </a:br>
            <a:endParaRPr lang="da-DK" dirty="0" smtClean="0"/>
          </a:p>
        </p:txBody>
      </p:sp>
      <p:pic>
        <p:nvPicPr>
          <p:cNvPr id="4099" name="Picture 6"/>
          <p:cNvPicPr>
            <a:picLocks noChangeAspect="1" noChangeArrowheads="1"/>
          </p:cNvPicPr>
          <p:nvPr/>
        </p:nvPicPr>
        <p:blipFill>
          <a:blip r:embed="rId3" cstate="print"/>
          <a:srcRect/>
          <a:stretch>
            <a:fillRect/>
          </a:stretch>
        </p:blipFill>
        <p:spPr bwMode="auto">
          <a:xfrm>
            <a:off x="138113" y="5360988"/>
            <a:ext cx="1905000" cy="1241425"/>
          </a:xfrm>
          <a:prstGeom prst="rect">
            <a:avLst/>
          </a:prstGeom>
          <a:noFill/>
          <a:ln w="9525">
            <a:noFill/>
            <a:miter lim="800000"/>
            <a:headEnd/>
            <a:tailEnd/>
          </a:ln>
        </p:spPr>
      </p:pic>
      <p:sp>
        <p:nvSpPr>
          <p:cNvPr id="4" name="Rectangle 2"/>
          <p:cNvSpPr txBox="1">
            <a:spLocks noChangeArrowheads="1"/>
          </p:cNvSpPr>
          <p:nvPr/>
        </p:nvSpPr>
        <p:spPr bwMode="auto">
          <a:xfrm>
            <a:off x="590549" y="2619375"/>
            <a:ext cx="7972425" cy="3143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lang="en-GB" sz="1600" b="1" kern="0" dirty="0" smtClean="0">
              <a:solidFill>
                <a:srgbClr val="1F1B52"/>
              </a:solidFill>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lang="en-GB" sz="1600" b="1" kern="0" dirty="0" smtClean="0">
              <a:solidFill>
                <a:srgbClr val="1F1B52"/>
              </a:solidFill>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lang="en-GB" sz="1600" b="1" kern="0" dirty="0" smtClean="0">
              <a:solidFill>
                <a:srgbClr val="1F1B52"/>
              </a:solidFill>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0" cap="none" spc="0" normalizeH="0" baseline="0" noProof="0" dirty="0" smtClean="0">
                <a:ln>
                  <a:noFill/>
                </a:ln>
                <a:solidFill>
                  <a:srgbClr val="1F1B52"/>
                </a:solidFill>
                <a:effectLst/>
                <a:uLnTx/>
                <a:uFillTx/>
                <a:latin typeface="+mj-lt"/>
                <a:ea typeface="+mj-ea"/>
                <a:cs typeface="+mj-cs"/>
              </a:rPr>
              <a:t>IALA EEP Committee </a:t>
            </a:r>
            <a:endParaRPr kumimoji="0" lang="en-GB" sz="18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0" cap="none" spc="0" normalizeH="0" baseline="0" noProof="0" dirty="0" smtClean="0">
                <a:ln>
                  <a:noFill/>
                </a:ln>
                <a:solidFill>
                  <a:srgbClr val="1F1B52"/>
                </a:solidFill>
                <a:effectLst/>
                <a:uLnTx/>
                <a:uFillTx/>
                <a:latin typeface="+mj-lt"/>
                <a:ea typeface="+mj-ea"/>
                <a:cs typeface="+mj-cs"/>
              </a:rPr>
              <a:t>21</a:t>
            </a:r>
            <a:r>
              <a:rPr kumimoji="0" lang="en-GB" sz="1600" b="1" i="0" u="none" strike="noStrike" kern="0" cap="none" spc="0" normalizeH="0" baseline="30000" noProof="0" dirty="0" smtClean="0">
                <a:ln>
                  <a:noFill/>
                </a:ln>
                <a:solidFill>
                  <a:srgbClr val="1F1B52"/>
                </a:solidFill>
                <a:effectLst/>
                <a:uLnTx/>
                <a:uFillTx/>
                <a:latin typeface="+mj-lt"/>
                <a:ea typeface="+mj-ea"/>
                <a:cs typeface="+mj-cs"/>
              </a:rPr>
              <a:t>th</a:t>
            </a:r>
            <a:r>
              <a:rPr kumimoji="0" lang="en-GB" sz="1600" b="1" i="0" u="none" strike="noStrike" kern="0" cap="none" spc="0" normalizeH="0" baseline="0" noProof="0" dirty="0" smtClean="0">
                <a:ln>
                  <a:noFill/>
                </a:ln>
                <a:solidFill>
                  <a:srgbClr val="1F1B52"/>
                </a:solidFill>
                <a:effectLst/>
                <a:uLnTx/>
                <a:uFillTx/>
                <a:latin typeface="+mj-lt"/>
                <a:ea typeface="+mj-ea"/>
                <a:cs typeface="+mj-cs"/>
              </a:rPr>
              <a:t> Session, October 7 – 11, 2013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0" cap="none" spc="0" normalizeH="0" baseline="0" noProof="0" dirty="0" smtClean="0">
                <a:ln>
                  <a:noFill/>
                </a:ln>
                <a:solidFill>
                  <a:srgbClr val="1F1B52"/>
                </a:solidFill>
                <a:effectLst/>
                <a:uLnTx/>
                <a:uFillTx/>
                <a:latin typeface="+mj-lt"/>
                <a:ea typeface="+mj-ea"/>
                <a:cs typeface="+mj-cs"/>
              </a:rPr>
              <a:t>St. </a:t>
            </a:r>
            <a:r>
              <a:rPr kumimoji="0" lang="en-GB" sz="1600" b="1" i="0" u="none" strike="noStrike" kern="0" cap="none" spc="0" normalizeH="0" baseline="0" noProof="0" dirty="0" err="1" smtClean="0">
                <a:ln>
                  <a:noFill/>
                </a:ln>
                <a:solidFill>
                  <a:srgbClr val="1F1B52"/>
                </a:solidFill>
                <a:effectLst/>
                <a:uLnTx/>
                <a:uFillTx/>
                <a:latin typeface="+mj-lt"/>
                <a:ea typeface="+mj-ea"/>
                <a:cs typeface="+mj-cs"/>
              </a:rPr>
              <a:t>Germain</a:t>
            </a:r>
            <a:r>
              <a:rPr kumimoji="0" lang="en-GB" sz="1600" b="1" i="0" u="none" strike="noStrike" kern="0" cap="none" spc="0" normalizeH="0" baseline="0" noProof="0" dirty="0" smtClean="0">
                <a:ln>
                  <a:noFill/>
                </a:ln>
                <a:solidFill>
                  <a:srgbClr val="1F1B52"/>
                </a:solidFill>
                <a:effectLst/>
                <a:uLnTx/>
                <a:uFillTx/>
                <a:latin typeface="+mj-lt"/>
                <a:ea typeface="+mj-ea"/>
                <a:cs typeface="+mj-cs"/>
              </a:rPr>
              <a:t> en </a:t>
            </a:r>
            <a:r>
              <a:rPr kumimoji="0" lang="en-GB" sz="1600" b="1" i="0" u="none" strike="noStrike" kern="0" cap="none" spc="0" normalizeH="0" baseline="0" noProof="0" dirty="0" err="1" smtClean="0">
                <a:ln>
                  <a:noFill/>
                </a:ln>
                <a:solidFill>
                  <a:srgbClr val="1F1B52"/>
                </a:solidFill>
                <a:effectLst/>
                <a:uLnTx/>
                <a:uFillTx/>
                <a:latin typeface="+mj-lt"/>
                <a:ea typeface="+mj-ea"/>
                <a:cs typeface="+mj-cs"/>
              </a:rPr>
              <a:t>Laye</a:t>
            </a:r>
            <a:r>
              <a:rPr kumimoji="0" lang="en-GB" sz="1600" b="1" i="0" u="none" strike="noStrike" kern="0" cap="none" spc="0" normalizeH="0" baseline="0" noProof="0" dirty="0" smtClean="0">
                <a:ln>
                  <a:noFill/>
                </a:ln>
                <a:solidFill>
                  <a:srgbClr val="1F1B52"/>
                </a:solidFill>
                <a:effectLst/>
                <a:uLnTx/>
                <a:uFillTx/>
                <a:latin typeface="+mj-lt"/>
                <a:ea typeface="+mj-ea"/>
                <a:cs typeface="+mj-cs"/>
              </a:rPr>
              <a:t>, France</a:t>
            </a: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0" cap="none" spc="0" normalizeH="0" baseline="0" noProof="0" dirty="0" smtClean="0">
              <a:ln>
                <a:noFill/>
              </a:ln>
              <a:solidFill>
                <a:srgbClr val="1F1B52"/>
              </a:solidFill>
              <a:effectLst/>
              <a:uLnTx/>
              <a:uFillTx/>
              <a:latin typeface="+mj-lt"/>
              <a:ea typeface="+mj-ea"/>
              <a:cs typeface="+mj-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0" cap="none" spc="0" normalizeH="0" baseline="0" noProof="0" dirty="0" smtClean="0">
                <a:ln>
                  <a:noFill/>
                </a:ln>
                <a:solidFill>
                  <a:srgbClr val="1F1B52"/>
                </a:solidFill>
                <a:effectLst/>
                <a:uLnTx/>
                <a:uFillTx/>
                <a:latin typeface="+mj-lt"/>
                <a:ea typeface="+mj-ea"/>
                <a:cs typeface="+mj-cs"/>
              </a:rPr>
              <a:t> </a:t>
            </a:r>
          </a:p>
          <a:p>
            <a:pPr marL="0" marR="0" lvl="0" indent="0" algn="ctr" defTabSz="914400" rtl="0" eaLnBrk="1" fontAlgn="base" latinLnBrk="0" hangingPunct="1">
              <a:lnSpc>
                <a:spcPct val="100000"/>
              </a:lnSpc>
              <a:spcBef>
                <a:spcPct val="0"/>
              </a:spcBef>
              <a:spcAft>
                <a:spcPct val="0"/>
              </a:spcAft>
              <a:buClrTx/>
              <a:buSzTx/>
              <a:buFontTx/>
              <a:buNone/>
              <a:tabLst/>
              <a:defRPr/>
            </a:pPr>
            <a:r>
              <a:rPr lang="en-GB" sz="1600" b="1" kern="0" dirty="0" smtClean="0">
                <a:solidFill>
                  <a:srgbClr val="1F1B52"/>
                </a:solidFill>
                <a:latin typeface="+mj-lt"/>
                <a:ea typeface="+mj-ea"/>
                <a:cs typeface="+mj-cs"/>
              </a:rPr>
              <a:t>Jørgen ROYAL PETERSEN</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sz="1200" b="1" i="0" u="none" strike="noStrike" kern="0" cap="none" spc="0" normalizeH="0" baseline="0" noProof="0" dirty="0" smtClean="0">
                <a:ln>
                  <a:noFill/>
                </a:ln>
                <a:solidFill>
                  <a:srgbClr val="1F1B52"/>
                </a:solidFill>
                <a:effectLst/>
                <a:uLnTx/>
                <a:uFillTx/>
                <a:latin typeface="+mj-lt"/>
                <a:ea typeface="+mj-ea"/>
                <a:cs typeface="+mj-cs"/>
              </a:rPr>
              <a:t>Senior Engineer</a:t>
            </a:r>
            <a:r>
              <a:rPr kumimoji="0" lang="en-GB" sz="1200" b="1" i="0" u="none" strike="noStrike" kern="0" cap="none" spc="0" normalizeH="0" noProof="0" dirty="0" smtClean="0">
                <a:ln>
                  <a:noFill/>
                </a:ln>
                <a:solidFill>
                  <a:srgbClr val="1F1B52"/>
                </a:solidFill>
                <a:effectLst/>
                <a:uLnTx/>
                <a:uFillTx/>
                <a:latin typeface="+mj-lt"/>
                <a:ea typeface="+mj-ea"/>
                <a:cs typeface="+mj-cs"/>
              </a:rPr>
              <a:t> Aids to Navigation</a:t>
            </a:r>
          </a:p>
          <a:p>
            <a:pPr marL="0" marR="0" lvl="0" indent="0" algn="ctr" defTabSz="914400" rtl="0" eaLnBrk="1" fontAlgn="base" latinLnBrk="0" hangingPunct="1">
              <a:lnSpc>
                <a:spcPct val="100000"/>
              </a:lnSpc>
              <a:spcBef>
                <a:spcPct val="0"/>
              </a:spcBef>
              <a:spcAft>
                <a:spcPct val="0"/>
              </a:spcAft>
              <a:buClrTx/>
              <a:buSzTx/>
              <a:buFontTx/>
              <a:buNone/>
              <a:tabLst/>
              <a:defRPr/>
            </a:pPr>
            <a:r>
              <a:rPr lang="en-GB" sz="1200" b="1" kern="0" baseline="0" dirty="0" smtClean="0">
                <a:solidFill>
                  <a:srgbClr val="1F1B52"/>
                </a:solidFill>
                <a:latin typeface="+mj-lt"/>
                <a:ea typeface="+mj-ea"/>
                <a:cs typeface="+mj-cs"/>
              </a:rPr>
              <a:t>Danish Maritime</a:t>
            </a:r>
            <a:r>
              <a:rPr lang="en-GB" sz="1200" b="1" kern="0" dirty="0" smtClean="0">
                <a:solidFill>
                  <a:srgbClr val="1F1B52"/>
                </a:solidFill>
                <a:latin typeface="+mj-lt"/>
                <a:ea typeface="+mj-ea"/>
                <a:cs typeface="+mj-cs"/>
              </a:rPr>
              <a:t> Authority (DMA)</a:t>
            </a:r>
            <a:r>
              <a:rPr kumimoji="0" lang="en-GB" sz="1200" b="1" i="0" u="none" strike="noStrike" kern="0" cap="none" spc="0" normalizeH="0" baseline="0" noProof="0" dirty="0" smtClean="0">
                <a:ln>
                  <a:noFill/>
                </a:ln>
                <a:solidFill>
                  <a:srgbClr val="1F1B52"/>
                </a:solidFill>
                <a:effectLst/>
                <a:uLnTx/>
                <a:uFillTx/>
                <a:latin typeface="+mj-lt"/>
                <a:ea typeface="+mj-ea"/>
                <a:cs typeface="+mj-cs"/>
              </a:rPr>
              <a:t> </a:t>
            </a:r>
            <a:r>
              <a:rPr kumimoji="0" lang="en-GB" sz="1600" b="1" i="0" u="none" strike="noStrike" kern="0" cap="none" spc="0" normalizeH="0" baseline="0" noProof="0" dirty="0" smtClean="0">
                <a:ln>
                  <a:noFill/>
                </a:ln>
                <a:solidFill>
                  <a:srgbClr val="1F1B52"/>
                </a:solidFill>
                <a:effectLst/>
                <a:uLnTx/>
                <a:uFillTx/>
                <a:latin typeface="+mj-lt"/>
                <a:ea typeface="+mj-ea"/>
                <a:cs typeface="+mj-cs"/>
              </a:rPr>
              <a:t/>
            </a:r>
            <a:br>
              <a:rPr kumimoji="0" lang="en-GB" sz="1600" b="1" i="0" u="none" strike="noStrike" kern="0" cap="none" spc="0" normalizeH="0" baseline="0" noProof="0" dirty="0" smtClean="0">
                <a:ln>
                  <a:noFill/>
                </a:ln>
                <a:solidFill>
                  <a:srgbClr val="1F1B52"/>
                </a:solidFill>
                <a:effectLst/>
                <a:uLnTx/>
                <a:uFillTx/>
                <a:latin typeface="+mj-lt"/>
                <a:ea typeface="+mj-ea"/>
                <a:cs typeface="+mj-cs"/>
              </a:rPr>
            </a:br>
            <a:endParaRPr kumimoji="0" lang="en-GB" sz="1600" b="1" i="0" u="none" strike="noStrike" kern="0" cap="none" spc="0" normalizeH="0" baseline="0" noProof="0" dirty="0" smtClean="0">
              <a:ln>
                <a:noFill/>
              </a:ln>
              <a:solidFill>
                <a:srgbClr val="1F1B52"/>
              </a:solidFill>
              <a:effectLst/>
              <a:uLnTx/>
              <a:uFillTx/>
              <a:latin typeface="+mj-lt"/>
              <a:ea typeface="+mj-ea"/>
              <a:cs typeface="+mj-cs"/>
            </a:endParaRPr>
          </a:p>
        </p:txBody>
      </p:sp>
      <p:pic>
        <p:nvPicPr>
          <p:cNvPr id="6" name="Picture 2"/>
          <p:cNvPicPr>
            <a:picLocks noChangeAspect="1" noChangeArrowheads="1"/>
          </p:cNvPicPr>
          <p:nvPr/>
        </p:nvPicPr>
        <p:blipFill>
          <a:blip r:embed="rId4" cstate="print"/>
          <a:srcRect/>
          <a:stretch>
            <a:fillRect/>
          </a:stretch>
        </p:blipFill>
        <p:spPr bwMode="auto">
          <a:xfrm>
            <a:off x="4282941" y="2771775"/>
            <a:ext cx="812933" cy="9920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1066800" y="1181100"/>
            <a:ext cx="7391400" cy="381000"/>
          </a:xfrm>
        </p:spPr>
        <p:txBody>
          <a:bodyPr/>
          <a:lstStyle/>
          <a:p>
            <a:r>
              <a:rPr lang="en-GB" dirty="0" smtClean="0"/>
              <a:t>Nakkehoved Lighthouse</a:t>
            </a:r>
            <a:endParaRPr lang="en-GB" dirty="0"/>
          </a:p>
        </p:txBody>
      </p:sp>
      <p:pic>
        <p:nvPicPr>
          <p:cNvPr id="5" name="Picture 5"/>
          <p:cNvPicPr>
            <a:picLocks noChangeAspect="1" noChangeArrowheads="1"/>
          </p:cNvPicPr>
          <p:nvPr/>
        </p:nvPicPr>
        <p:blipFill>
          <a:blip r:embed="rId2" cstate="print"/>
          <a:srcRect/>
          <a:stretch>
            <a:fillRect/>
          </a:stretch>
        </p:blipFill>
        <p:spPr bwMode="auto">
          <a:xfrm>
            <a:off x="523875" y="1754197"/>
            <a:ext cx="5153024" cy="2931579"/>
          </a:xfrm>
          <a:prstGeom prst="rect">
            <a:avLst/>
          </a:prstGeom>
          <a:noFill/>
          <a:ln w="9525">
            <a:noFill/>
            <a:miter lim="800000"/>
            <a:headEnd/>
            <a:tailEnd/>
          </a:ln>
          <a:effectLst/>
        </p:spPr>
      </p:pic>
      <p:pic>
        <p:nvPicPr>
          <p:cNvPr id="6" name="Picture 3"/>
          <p:cNvPicPr>
            <a:picLocks noChangeAspect="1" noChangeArrowheads="1"/>
          </p:cNvPicPr>
          <p:nvPr/>
        </p:nvPicPr>
        <p:blipFill>
          <a:blip r:embed="rId3" cstate="print"/>
          <a:srcRect/>
          <a:stretch>
            <a:fillRect/>
          </a:stretch>
        </p:blipFill>
        <p:spPr bwMode="auto">
          <a:xfrm>
            <a:off x="6013448" y="1181100"/>
            <a:ext cx="2949577" cy="3932769"/>
          </a:xfrm>
          <a:prstGeom prst="rect">
            <a:avLst/>
          </a:prstGeom>
          <a:noFill/>
          <a:ln w="9525">
            <a:noFill/>
            <a:miter lim="800000"/>
            <a:headEnd/>
            <a:tailEnd/>
          </a:ln>
          <a:effectLst/>
        </p:spPr>
      </p:pic>
      <p:sp>
        <p:nvSpPr>
          <p:cNvPr id="8" name="Tekstboks 7"/>
          <p:cNvSpPr txBox="1"/>
          <p:nvPr/>
        </p:nvSpPr>
        <p:spPr>
          <a:xfrm>
            <a:off x="523875" y="4981574"/>
            <a:ext cx="5105400" cy="1077218"/>
          </a:xfrm>
          <a:prstGeom prst="rect">
            <a:avLst/>
          </a:prstGeom>
          <a:noFill/>
        </p:spPr>
        <p:txBody>
          <a:bodyPr wrap="square" rtlCol="0">
            <a:spAutoFit/>
          </a:bodyPr>
          <a:lstStyle/>
          <a:p>
            <a:pPr marL="342900" indent="-342900">
              <a:buFont typeface="Arial" pitchFamily="34" charset="0"/>
              <a:buChar char="•"/>
            </a:pPr>
            <a:r>
              <a:rPr lang="en-GB" sz="1600" b="1" dirty="0" smtClean="0">
                <a:latin typeface="+mj-lt"/>
              </a:rPr>
              <a:t>First Orders Catadioptric Fresnel Lens (focal distance 920 mm)</a:t>
            </a:r>
          </a:p>
          <a:p>
            <a:pPr marL="342900" indent="-342900">
              <a:buFont typeface="Arial" pitchFamily="34" charset="0"/>
              <a:buChar char="•"/>
            </a:pPr>
            <a:r>
              <a:rPr lang="en-GB" sz="1600" b="1" dirty="0" smtClean="0">
                <a:latin typeface="+mj-lt"/>
              </a:rPr>
              <a:t>Weight of lens and support approx. 5 Tons</a:t>
            </a:r>
          </a:p>
          <a:p>
            <a:pPr marL="342900" indent="-342900">
              <a:buFont typeface="Arial" pitchFamily="34" charset="0"/>
              <a:buChar char="•"/>
            </a:pPr>
            <a:r>
              <a:rPr lang="en-GB" sz="1600" b="1" dirty="0" smtClean="0">
                <a:latin typeface="+mj-lt"/>
              </a:rPr>
              <a:t>Optical range 20 NM </a:t>
            </a:r>
            <a:endParaRPr lang="en-GB" sz="1600" b="1" dirty="0">
              <a:latin typeface="+mj-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1" name="Picture 5"/>
          <p:cNvPicPr>
            <a:picLocks noChangeAspect="1" noChangeArrowheads="1"/>
          </p:cNvPicPr>
          <p:nvPr/>
        </p:nvPicPr>
        <p:blipFill>
          <a:blip r:embed="rId2" cstate="print"/>
          <a:srcRect b="23024"/>
          <a:stretch>
            <a:fillRect/>
          </a:stretch>
        </p:blipFill>
        <p:spPr bwMode="auto">
          <a:xfrm>
            <a:off x="2343150" y="975899"/>
            <a:ext cx="4611687" cy="4998474"/>
          </a:xfrm>
          <a:prstGeom prst="rect">
            <a:avLst/>
          </a:prstGeom>
          <a:noFill/>
          <a:ln w="9525">
            <a:noFill/>
            <a:miter lim="800000"/>
            <a:headEnd/>
            <a:tailEnd/>
          </a:ln>
          <a:effectLst/>
        </p:spPr>
      </p:pic>
      <p:sp>
        <p:nvSpPr>
          <p:cNvPr id="9" name="Tekstboks 8"/>
          <p:cNvSpPr txBox="1"/>
          <p:nvPr/>
        </p:nvSpPr>
        <p:spPr>
          <a:xfrm>
            <a:off x="6229350" y="2816422"/>
            <a:ext cx="2219325" cy="307777"/>
          </a:xfrm>
          <a:prstGeom prst="rect">
            <a:avLst/>
          </a:prstGeom>
          <a:noFill/>
        </p:spPr>
        <p:txBody>
          <a:bodyPr wrap="square" rtlCol="0">
            <a:spAutoFit/>
          </a:bodyPr>
          <a:lstStyle/>
          <a:p>
            <a:r>
              <a:rPr lang="da-DK" sz="1400" dirty="0" smtClean="0">
                <a:latin typeface="+mj-lt"/>
              </a:rPr>
              <a:t>Upper </a:t>
            </a:r>
            <a:r>
              <a:rPr lang="en-GB" sz="1400" dirty="0" smtClean="0">
                <a:latin typeface="+mj-lt"/>
              </a:rPr>
              <a:t>Bearing</a:t>
            </a:r>
            <a:endParaRPr lang="en-GB" sz="1400" dirty="0">
              <a:latin typeface="+mj-lt"/>
            </a:endParaRPr>
          </a:p>
        </p:txBody>
      </p:sp>
      <p:cxnSp>
        <p:nvCxnSpPr>
          <p:cNvPr id="13" name="Lige pilforbindelse 12"/>
          <p:cNvCxnSpPr>
            <a:stCxn id="9" idx="1"/>
          </p:cNvCxnSpPr>
          <p:nvPr/>
        </p:nvCxnSpPr>
        <p:spPr bwMode="auto">
          <a:xfrm rot="10800000">
            <a:off x="4895850" y="2970311"/>
            <a:ext cx="1333500"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4" name="Tekstboks 13"/>
          <p:cNvSpPr txBox="1"/>
          <p:nvPr/>
        </p:nvSpPr>
        <p:spPr>
          <a:xfrm>
            <a:off x="6229350" y="5400675"/>
            <a:ext cx="2524125" cy="307777"/>
          </a:xfrm>
          <a:prstGeom prst="rect">
            <a:avLst/>
          </a:prstGeom>
          <a:noFill/>
        </p:spPr>
        <p:txBody>
          <a:bodyPr wrap="square" rtlCol="0">
            <a:spAutoFit/>
          </a:bodyPr>
          <a:lstStyle/>
          <a:p>
            <a:r>
              <a:rPr lang="en-GB" sz="1400" dirty="0" smtClean="0">
                <a:latin typeface="+mj-lt"/>
              </a:rPr>
              <a:t>Lower</a:t>
            </a:r>
            <a:r>
              <a:rPr lang="da-DK" sz="1400" dirty="0" smtClean="0">
                <a:latin typeface="+mj-lt"/>
              </a:rPr>
              <a:t> </a:t>
            </a:r>
            <a:r>
              <a:rPr lang="en-GB" sz="1400" dirty="0" smtClean="0">
                <a:latin typeface="+mj-lt"/>
              </a:rPr>
              <a:t>Bearing</a:t>
            </a:r>
            <a:endParaRPr lang="en-GB" sz="1400" dirty="0">
              <a:latin typeface="+mj-lt"/>
            </a:endParaRPr>
          </a:p>
        </p:txBody>
      </p:sp>
      <p:cxnSp>
        <p:nvCxnSpPr>
          <p:cNvPr id="18" name="Lige pilforbindelse 17"/>
          <p:cNvCxnSpPr>
            <a:stCxn id="14" idx="1"/>
          </p:cNvCxnSpPr>
          <p:nvPr/>
        </p:nvCxnSpPr>
        <p:spPr bwMode="auto">
          <a:xfrm rot="10800000">
            <a:off x="4895850" y="5553078"/>
            <a:ext cx="1333500" cy="148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2" name="Tekstboks 21"/>
          <p:cNvSpPr txBox="1"/>
          <p:nvPr/>
        </p:nvSpPr>
        <p:spPr>
          <a:xfrm>
            <a:off x="6229347" y="5666596"/>
            <a:ext cx="2652715" cy="307777"/>
          </a:xfrm>
          <a:prstGeom prst="rect">
            <a:avLst/>
          </a:prstGeom>
          <a:noFill/>
        </p:spPr>
        <p:txBody>
          <a:bodyPr wrap="square" rtlCol="0">
            <a:spAutoFit/>
          </a:bodyPr>
          <a:lstStyle/>
          <a:p>
            <a:r>
              <a:rPr lang="en-GB" sz="1400" dirty="0" smtClean="0">
                <a:latin typeface="+mj-lt"/>
              </a:rPr>
              <a:t>Vertical</a:t>
            </a:r>
            <a:r>
              <a:rPr lang="da-DK" sz="1400" dirty="0" smtClean="0">
                <a:latin typeface="+mj-lt"/>
              </a:rPr>
              <a:t> </a:t>
            </a:r>
            <a:r>
              <a:rPr lang="en-GB" sz="1400" dirty="0" smtClean="0">
                <a:latin typeface="+mj-lt"/>
              </a:rPr>
              <a:t>Limitation</a:t>
            </a:r>
            <a:r>
              <a:rPr lang="da-DK" sz="1400" dirty="0" smtClean="0">
                <a:latin typeface="+mj-lt"/>
              </a:rPr>
              <a:t> </a:t>
            </a:r>
            <a:r>
              <a:rPr lang="en-GB" sz="1400" dirty="0" smtClean="0">
                <a:latin typeface="+mj-lt"/>
              </a:rPr>
              <a:t>Device</a:t>
            </a:r>
          </a:p>
        </p:txBody>
      </p:sp>
      <p:cxnSp>
        <p:nvCxnSpPr>
          <p:cNvPr id="24" name="Lige pilforbindelse 23"/>
          <p:cNvCxnSpPr>
            <a:stCxn id="22" idx="1"/>
          </p:cNvCxnSpPr>
          <p:nvPr/>
        </p:nvCxnSpPr>
        <p:spPr bwMode="auto">
          <a:xfrm rot="10800000" flipV="1">
            <a:off x="4895867" y="5820485"/>
            <a:ext cx="1333481" cy="16"/>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5" name="Tekstboks 24"/>
          <p:cNvSpPr txBox="1"/>
          <p:nvPr/>
        </p:nvSpPr>
        <p:spPr>
          <a:xfrm>
            <a:off x="6229351" y="3384946"/>
            <a:ext cx="2524124" cy="307777"/>
          </a:xfrm>
          <a:prstGeom prst="rect">
            <a:avLst/>
          </a:prstGeom>
          <a:noFill/>
        </p:spPr>
        <p:txBody>
          <a:bodyPr wrap="square" rtlCol="0">
            <a:spAutoFit/>
          </a:bodyPr>
          <a:lstStyle/>
          <a:p>
            <a:r>
              <a:rPr lang="en-GB" sz="1400" dirty="0" smtClean="0">
                <a:latin typeface="+mj-lt"/>
              </a:rPr>
              <a:t>Circular</a:t>
            </a:r>
            <a:r>
              <a:rPr lang="da-DK" sz="1400" dirty="0" smtClean="0">
                <a:latin typeface="+mj-lt"/>
              </a:rPr>
              <a:t> Cast </a:t>
            </a:r>
            <a:r>
              <a:rPr lang="en-GB" sz="1400" dirty="0" smtClean="0">
                <a:latin typeface="+mj-lt"/>
              </a:rPr>
              <a:t>Iron</a:t>
            </a:r>
            <a:r>
              <a:rPr lang="da-DK" sz="1400" dirty="0" smtClean="0">
                <a:latin typeface="+mj-lt"/>
              </a:rPr>
              <a:t> Vessel</a:t>
            </a:r>
            <a:endParaRPr lang="en-GB" sz="1400" dirty="0">
              <a:latin typeface="+mj-lt"/>
            </a:endParaRPr>
          </a:p>
        </p:txBody>
      </p:sp>
      <p:cxnSp>
        <p:nvCxnSpPr>
          <p:cNvPr id="27" name="Lige pilforbindelse 26"/>
          <p:cNvCxnSpPr/>
          <p:nvPr/>
        </p:nvCxnSpPr>
        <p:spPr bwMode="auto">
          <a:xfrm rot="10800000" flipV="1">
            <a:off x="5467352" y="3519789"/>
            <a:ext cx="761999"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8" name="Tekstboks 27"/>
          <p:cNvSpPr txBox="1"/>
          <p:nvPr/>
        </p:nvSpPr>
        <p:spPr>
          <a:xfrm>
            <a:off x="6229352" y="3905250"/>
            <a:ext cx="2219324" cy="307777"/>
          </a:xfrm>
          <a:prstGeom prst="rect">
            <a:avLst/>
          </a:prstGeom>
          <a:noFill/>
        </p:spPr>
        <p:txBody>
          <a:bodyPr wrap="square" rtlCol="0">
            <a:spAutoFit/>
          </a:bodyPr>
          <a:lstStyle/>
          <a:p>
            <a:r>
              <a:rPr lang="en-GB" sz="1400" dirty="0" smtClean="0">
                <a:latin typeface="+mj-lt"/>
              </a:rPr>
              <a:t>Circular</a:t>
            </a:r>
            <a:r>
              <a:rPr lang="da-DK" sz="1400" dirty="0" smtClean="0">
                <a:latin typeface="+mj-lt"/>
              </a:rPr>
              <a:t> </a:t>
            </a:r>
            <a:r>
              <a:rPr lang="en-GB" sz="1400" dirty="0" smtClean="0">
                <a:latin typeface="+mj-lt"/>
              </a:rPr>
              <a:t>Bath</a:t>
            </a:r>
            <a:r>
              <a:rPr lang="da-DK" sz="1400" dirty="0" smtClean="0">
                <a:latin typeface="+mj-lt"/>
              </a:rPr>
              <a:t> for Mercury</a:t>
            </a:r>
            <a:endParaRPr lang="da-DK" sz="1400" dirty="0">
              <a:latin typeface="+mj-lt"/>
            </a:endParaRPr>
          </a:p>
        </p:txBody>
      </p:sp>
      <p:cxnSp>
        <p:nvCxnSpPr>
          <p:cNvPr id="33" name="Lige pilforbindelse 32"/>
          <p:cNvCxnSpPr>
            <a:stCxn id="28" idx="1"/>
          </p:cNvCxnSpPr>
          <p:nvPr/>
        </p:nvCxnSpPr>
        <p:spPr bwMode="auto">
          <a:xfrm rot="10800000" flipV="1">
            <a:off x="5600712" y="4059139"/>
            <a:ext cx="628640" cy="803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8" name="Tekstboks 37"/>
          <p:cNvSpPr txBox="1"/>
          <p:nvPr/>
        </p:nvSpPr>
        <p:spPr>
          <a:xfrm>
            <a:off x="6477000" y="2019300"/>
            <a:ext cx="1781175" cy="307777"/>
          </a:xfrm>
          <a:prstGeom prst="rect">
            <a:avLst/>
          </a:prstGeom>
          <a:noFill/>
        </p:spPr>
        <p:txBody>
          <a:bodyPr wrap="square" rtlCol="0">
            <a:spAutoFit/>
          </a:bodyPr>
          <a:lstStyle/>
          <a:p>
            <a:r>
              <a:rPr lang="da-DK" sz="1400" dirty="0" smtClean="0">
                <a:latin typeface="+mj-lt"/>
              </a:rPr>
              <a:t>Support for </a:t>
            </a:r>
            <a:r>
              <a:rPr lang="da-DK" sz="1400" dirty="0" err="1" smtClean="0">
                <a:latin typeface="+mj-lt"/>
              </a:rPr>
              <a:t>Optic</a:t>
            </a:r>
            <a:endParaRPr lang="da-DK" sz="1400" dirty="0">
              <a:latin typeface="+mj-lt"/>
            </a:endParaRPr>
          </a:p>
        </p:txBody>
      </p:sp>
      <p:cxnSp>
        <p:nvCxnSpPr>
          <p:cNvPr id="40" name="Lige pilforbindelse 39"/>
          <p:cNvCxnSpPr>
            <a:stCxn id="38" idx="1"/>
          </p:cNvCxnSpPr>
          <p:nvPr/>
        </p:nvCxnSpPr>
        <p:spPr bwMode="auto">
          <a:xfrm rot="10800000" flipV="1">
            <a:off x="5724542" y="2173188"/>
            <a:ext cx="752459" cy="37950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2" name="Tekstboks 41"/>
          <p:cNvSpPr txBox="1"/>
          <p:nvPr/>
        </p:nvSpPr>
        <p:spPr>
          <a:xfrm>
            <a:off x="552448" y="1100465"/>
            <a:ext cx="2266952" cy="461665"/>
          </a:xfrm>
          <a:prstGeom prst="rect">
            <a:avLst/>
          </a:prstGeom>
          <a:noFill/>
        </p:spPr>
        <p:txBody>
          <a:bodyPr wrap="square" rtlCol="0">
            <a:spAutoFit/>
          </a:bodyPr>
          <a:lstStyle/>
          <a:p>
            <a:r>
              <a:rPr lang="en-GB" b="1" dirty="0" smtClean="0">
                <a:latin typeface="+mj-lt"/>
              </a:rPr>
              <a:t>Principle</a:t>
            </a:r>
            <a:endParaRPr lang="en-GB" b="1" dirty="0">
              <a:latin typeface="+mj-lt"/>
            </a:endParaRPr>
          </a:p>
        </p:txBody>
      </p:sp>
      <p:pic>
        <p:nvPicPr>
          <p:cNvPr id="2050" name="Picture 2"/>
          <p:cNvPicPr>
            <a:picLocks noChangeAspect="1" noChangeArrowheads="1"/>
          </p:cNvPicPr>
          <p:nvPr/>
        </p:nvPicPr>
        <p:blipFill>
          <a:blip r:embed="rId3" cstate="print"/>
          <a:srcRect/>
          <a:stretch>
            <a:fillRect/>
          </a:stretch>
        </p:blipFill>
        <p:spPr bwMode="auto">
          <a:xfrm>
            <a:off x="962025" y="1878623"/>
            <a:ext cx="1857375" cy="4095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cstate="print"/>
          <a:srcRect/>
          <a:stretch>
            <a:fillRect/>
          </a:stretch>
        </p:blipFill>
        <p:spPr bwMode="auto">
          <a:xfrm>
            <a:off x="2789282" y="926773"/>
            <a:ext cx="3725818" cy="5207327"/>
          </a:xfrm>
          <a:prstGeom prst="rect">
            <a:avLst/>
          </a:prstGeom>
          <a:noFill/>
          <a:ln w="9525">
            <a:noFill/>
            <a:miter lim="800000"/>
            <a:headEnd/>
            <a:tailEnd/>
          </a:ln>
          <a:effectLst/>
        </p:spPr>
      </p:pic>
      <p:sp>
        <p:nvSpPr>
          <p:cNvPr id="5" name="Tekstboks 4"/>
          <p:cNvSpPr txBox="1"/>
          <p:nvPr/>
        </p:nvSpPr>
        <p:spPr>
          <a:xfrm>
            <a:off x="6924675" y="1990725"/>
            <a:ext cx="1847850" cy="307777"/>
          </a:xfrm>
          <a:prstGeom prst="rect">
            <a:avLst/>
          </a:prstGeom>
          <a:noFill/>
        </p:spPr>
        <p:txBody>
          <a:bodyPr wrap="square" rtlCol="0">
            <a:spAutoFit/>
          </a:bodyPr>
          <a:lstStyle/>
          <a:p>
            <a:r>
              <a:rPr lang="en-GB" sz="1400" dirty="0" smtClean="0">
                <a:latin typeface="+mj-lt"/>
              </a:rPr>
              <a:t>Upper Bearing</a:t>
            </a:r>
            <a:endParaRPr lang="en-GB" sz="1400" dirty="0">
              <a:latin typeface="+mj-lt"/>
            </a:endParaRPr>
          </a:p>
        </p:txBody>
      </p:sp>
      <p:cxnSp>
        <p:nvCxnSpPr>
          <p:cNvPr id="7" name="Lige pilforbindelse 6"/>
          <p:cNvCxnSpPr>
            <a:stCxn id="5" idx="1"/>
          </p:cNvCxnSpPr>
          <p:nvPr/>
        </p:nvCxnSpPr>
        <p:spPr bwMode="auto">
          <a:xfrm rot="10800000">
            <a:off x="5019675" y="1990728"/>
            <a:ext cx="1905000" cy="15388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9" name="Tekstboks 8"/>
          <p:cNvSpPr txBox="1"/>
          <p:nvPr/>
        </p:nvSpPr>
        <p:spPr>
          <a:xfrm>
            <a:off x="6791326" y="5246786"/>
            <a:ext cx="1790700" cy="738664"/>
          </a:xfrm>
          <a:prstGeom prst="rect">
            <a:avLst/>
          </a:prstGeom>
          <a:noFill/>
        </p:spPr>
        <p:txBody>
          <a:bodyPr wrap="square" rtlCol="0">
            <a:spAutoFit/>
          </a:bodyPr>
          <a:lstStyle/>
          <a:p>
            <a:r>
              <a:rPr lang="en-GB" sz="1400" dirty="0" smtClean="0">
                <a:latin typeface="+mj-lt"/>
              </a:rPr>
              <a:t>Lower</a:t>
            </a:r>
            <a:r>
              <a:rPr lang="da-DK" sz="1400" dirty="0" smtClean="0">
                <a:latin typeface="+mj-lt"/>
              </a:rPr>
              <a:t> </a:t>
            </a:r>
            <a:r>
              <a:rPr lang="en-GB" sz="1400" dirty="0" smtClean="0">
                <a:latin typeface="+mj-lt"/>
              </a:rPr>
              <a:t>Bearing with Vertical Limitation Device</a:t>
            </a:r>
            <a:endParaRPr lang="en-GB" sz="1400" dirty="0">
              <a:latin typeface="+mj-lt"/>
            </a:endParaRPr>
          </a:p>
        </p:txBody>
      </p:sp>
      <p:cxnSp>
        <p:nvCxnSpPr>
          <p:cNvPr id="11" name="Lige pilforbindelse 10"/>
          <p:cNvCxnSpPr/>
          <p:nvPr/>
        </p:nvCxnSpPr>
        <p:spPr bwMode="auto">
          <a:xfrm rot="10800000" flipV="1">
            <a:off x="4895850" y="5410200"/>
            <a:ext cx="1895476" cy="2667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2" name="Tekstboks 11"/>
          <p:cNvSpPr txBox="1"/>
          <p:nvPr/>
        </p:nvSpPr>
        <p:spPr>
          <a:xfrm>
            <a:off x="6515100" y="3231057"/>
            <a:ext cx="2524124" cy="307777"/>
          </a:xfrm>
          <a:prstGeom prst="rect">
            <a:avLst/>
          </a:prstGeom>
          <a:noFill/>
        </p:spPr>
        <p:txBody>
          <a:bodyPr wrap="square" rtlCol="0">
            <a:spAutoFit/>
          </a:bodyPr>
          <a:lstStyle/>
          <a:p>
            <a:r>
              <a:rPr lang="en-GB" sz="1400" dirty="0" smtClean="0">
                <a:latin typeface="+mj-lt"/>
              </a:rPr>
              <a:t>Circular</a:t>
            </a:r>
            <a:r>
              <a:rPr lang="da-DK" sz="1400" dirty="0" smtClean="0">
                <a:latin typeface="+mj-lt"/>
              </a:rPr>
              <a:t> Cast </a:t>
            </a:r>
            <a:r>
              <a:rPr lang="en-GB" sz="1400" dirty="0" smtClean="0">
                <a:latin typeface="+mj-lt"/>
              </a:rPr>
              <a:t>Iron</a:t>
            </a:r>
            <a:r>
              <a:rPr lang="da-DK" sz="1400" dirty="0" smtClean="0">
                <a:latin typeface="+mj-lt"/>
              </a:rPr>
              <a:t> Vessel</a:t>
            </a:r>
            <a:endParaRPr lang="en-GB" sz="1400" dirty="0">
              <a:latin typeface="+mj-lt"/>
            </a:endParaRPr>
          </a:p>
        </p:txBody>
      </p:sp>
      <p:sp>
        <p:nvSpPr>
          <p:cNvPr id="13" name="Tekstboks 12"/>
          <p:cNvSpPr txBox="1"/>
          <p:nvPr/>
        </p:nvSpPr>
        <p:spPr>
          <a:xfrm>
            <a:off x="6553201" y="3905250"/>
            <a:ext cx="2219324" cy="307777"/>
          </a:xfrm>
          <a:prstGeom prst="rect">
            <a:avLst/>
          </a:prstGeom>
          <a:noFill/>
        </p:spPr>
        <p:txBody>
          <a:bodyPr wrap="square" rtlCol="0">
            <a:spAutoFit/>
          </a:bodyPr>
          <a:lstStyle/>
          <a:p>
            <a:r>
              <a:rPr lang="en-GB" sz="1400" dirty="0" smtClean="0">
                <a:latin typeface="+mj-lt"/>
              </a:rPr>
              <a:t>Circular</a:t>
            </a:r>
            <a:r>
              <a:rPr lang="da-DK" sz="1400" dirty="0" smtClean="0">
                <a:latin typeface="+mj-lt"/>
              </a:rPr>
              <a:t> </a:t>
            </a:r>
            <a:r>
              <a:rPr lang="en-GB" sz="1400" dirty="0" smtClean="0">
                <a:latin typeface="+mj-lt"/>
              </a:rPr>
              <a:t>Bath</a:t>
            </a:r>
            <a:r>
              <a:rPr lang="da-DK" sz="1400" dirty="0" smtClean="0">
                <a:latin typeface="+mj-lt"/>
              </a:rPr>
              <a:t> for Mercury</a:t>
            </a:r>
            <a:endParaRPr lang="da-DK" sz="1400" dirty="0">
              <a:latin typeface="+mj-lt"/>
            </a:endParaRPr>
          </a:p>
        </p:txBody>
      </p:sp>
      <p:sp>
        <p:nvSpPr>
          <p:cNvPr id="14" name="Tekstboks 13"/>
          <p:cNvSpPr txBox="1"/>
          <p:nvPr/>
        </p:nvSpPr>
        <p:spPr>
          <a:xfrm>
            <a:off x="6924675" y="1371600"/>
            <a:ext cx="1781175" cy="307777"/>
          </a:xfrm>
          <a:prstGeom prst="rect">
            <a:avLst/>
          </a:prstGeom>
          <a:noFill/>
        </p:spPr>
        <p:txBody>
          <a:bodyPr wrap="square" rtlCol="0">
            <a:spAutoFit/>
          </a:bodyPr>
          <a:lstStyle/>
          <a:p>
            <a:r>
              <a:rPr lang="da-DK" sz="1400" dirty="0" smtClean="0">
                <a:latin typeface="+mj-lt"/>
              </a:rPr>
              <a:t>Support for </a:t>
            </a:r>
            <a:r>
              <a:rPr lang="da-DK" sz="1400" dirty="0" err="1" smtClean="0">
                <a:latin typeface="+mj-lt"/>
              </a:rPr>
              <a:t>Optic</a:t>
            </a:r>
            <a:endParaRPr lang="da-DK" sz="1400" dirty="0">
              <a:latin typeface="+mj-lt"/>
            </a:endParaRPr>
          </a:p>
        </p:txBody>
      </p:sp>
      <p:cxnSp>
        <p:nvCxnSpPr>
          <p:cNvPr id="16" name="Lige pilforbindelse 15"/>
          <p:cNvCxnSpPr>
            <a:stCxn id="14" idx="1"/>
          </p:cNvCxnSpPr>
          <p:nvPr/>
        </p:nvCxnSpPr>
        <p:spPr bwMode="auto">
          <a:xfrm rot="10800000">
            <a:off x="6219825" y="1495427"/>
            <a:ext cx="704850" cy="3006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8" name="Lige pilforbindelse 17"/>
          <p:cNvCxnSpPr>
            <a:stCxn id="12" idx="1"/>
          </p:cNvCxnSpPr>
          <p:nvPr/>
        </p:nvCxnSpPr>
        <p:spPr bwMode="auto">
          <a:xfrm rot="10800000" flipV="1">
            <a:off x="5153026" y="3384945"/>
            <a:ext cx="1362075" cy="102512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0" name="Lige pilforbindelse 19"/>
          <p:cNvCxnSpPr/>
          <p:nvPr/>
        </p:nvCxnSpPr>
        <p:spPr bwMode="auto">
          <a:xfrm rot="10800000" flipV="1">
            <a:off x="5486401" y="4086225"/>
            <a:ext cx="1028701" cy="4953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2" name="Tekstboks 21"/>
          <p:cNvSpPr txBox="1"/>
          <p:nvPr/>
        </p:nvSpPr>
        <p:spPr>
          <a:xfrm>
            <a:off x="276224" y="1883003"/>
            <a:ext cx="2513058" cy="2831544"/>
          </a:xfrm>
          <a:prstGeom prst="rect">
            <a:avLst/>
          </a:prstGeom>
          <a:noFill/>
        </p:spPr>
        <p:txBody>
          <a:bodyPr wrap="square" rtlCol="0">
            <a:spAutoFit/>
          </a:bodyPr>
          <a:lstStyle/>
          <a:p>
            <a:r>
              <a:rPr lang="en-GB" b="1" dirty="0" smtClean="0">
                <a:latin typeface="+mj-lt"/>
              </a:rPr>
              <a:t>Original System</a:t>
            </a:r>
          </a:p>
          <a:p>
            <a:endParaRPr lang="en-GB" sz="1600" b="1" dirty="0" smtClean="0">
              <a:latin typeface="+mj-lt"/>
            </a:endParaRPr>
          </a:p>
          <a:p>
            <a:r>
              <a:rPr lang="en-GB" sz="1800" b="1" dirty="0" smtClean="0">
                <a:latin typeface="+mj-lt"/>
              </a:rPr>
              <a:t>Re-Engineering:</a:t>
            </a:r>
          </a:p>
          <a:p>
            <a:pPr>
              <a:buFont typeface="Arial" pitchFamily="34" charset="0"/>
              <a:buChar char="•"/>
            </a:pPr>
            <a:endParaRPr lang="en-GB" sz="1600" b="1" dirty="0" smtClean="0">
              <a:latin typeface="+mj-lt"/>
            </a:endParaRPr>
          </a:p>
          <a:p>
            <a:pPr marL="342900" indent="-342900">
              <a:buFont typeface="+mj-lt"/>
              <a:buAutoNum type="arabicPeriod"/>
            </a:pPr>
            <a:r>
              <a:rPr lang="en-GB" sz="1600" b="1" dirty="0" smtClean="0">
                <a:latin typeface="+mj-lt"/>
              </a:rPr>
              <a:t>The Bath</a:t>
            </a:r>
          </a:p>
          <a:p>
            <a:pPr marL="342900" indent="-342900"/>
            <a:endParaRPr lang="en-GB" sz="1600" b="1" dirty="0" smtClean="0">
              <a:latin typeface="+mj-lt"/>
            </a:endParaRPr>
          </a:p>
          <a:p>
            <a:pPr marL="342900" indent="-342900">
              <a:buFont typeface="+mj-lt"/>
              <a:buAutoNum type="arabicPeriod"/>
            </a:pPr>
            <a:r>
              <a:rPr lang="en-GB" sz="1600" b="1" dirty="0" smtClean="0">
                <a:latin typeface="+mj-lt"/>
              </a:rPr>
              <a:t>The lower Bearing</a:t>
            </a:r>
          </a:p>
          <a:p>
            <a:pPr>
              <a:buFont typeface="Arial" pitchFamily="34" charset="0"/>
              <a:buChar char="•"/>
            </a:pPr>
            <a:endParaRPr lang="en-GB" sz="1600" b="1" dirty="0" smtClean="0">
              <a:latin typeface="+mj-lt"/>
            </a:endParaRPr>
          </a:p>
          <a:p>
            <a:pPr>
              <a:buFont typeface="Arial" pitchFamily="34" charset="0"/>
              <a:buChar char="•"/>
            </a:pPr>
            <a:endParaRPr lang="en-GB" sz="1600" b="1" dirty="0" smtClean="0">
              <a:latin typeface="+mj-lt"/>
            </a:endParaRPr>
          </a:p>
          <a:p>
            <a:endParaRPr lang="en-GB" b="1" dirty="0">
              <a:latin typeface="+mj-lt"/>
            </a:endParaRPr>
          </a:p>
        </p:txBody>
      </p:sp>
      <p:sp>
        <p:nvSpPr>
          <p:cNvPr id="19" name="Ellipse 18"/>
          <p:cNvSpPr/>
          <p:nvPr/>
        </p:nvSpPr>
        <p:spPr bwMode="auto">
          <a:xfrm>
            <a:off x="4171950" y="5246787"/>
            <a:ext cx="847725" cy="887314"/>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pitchFamily="18" charset="0"/>
            </a:endParaRPr>
          </a:p>
        </p:txBody>
      </p:sp>
      <p:sp>
        <p:nvSpPr>
          <p:cNvPr id="21" name="Ellipse 20"/>
          <p:cNvSpPr/>
          <p:nvPr/>
        </p:nvSpPr>
        <p:spPr bwMode="auto">
          <a:xfrm>
            <a:off x="3524250" y="3771157"/>
            <a:ext cx="1047750" cy="1124693"/>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pitchFamily="18" charset="0"/>
            </a:endParaRPr>
          </a:p>
        </p:txBody>
      </p:sp>
      <p:cxnSp>
        <p:nvCxnSpPr>
          <p:cNvPr id="24" name="Lige pilforbindelse 23"/>
          <p:cNvCxnSpPr/>
          <p:nvPr/>
        </p:nvCxnSpPr>
        <p:spPr bwMode="auto">
          <a:xfrm>
            <a:off x="1905000" y="3231057"/>
            <a:ext cx="1619250" cy="67419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26" name="Lige pilforbindelse 25"/>
          <p:cNvCxnSpPr/>
          <p:nvPr/>
        </p:nvCxnSpPr>
        <p:spPr bwMode="auto">
          <a:xfrm>
            <a:off x="2562225" y="3771157"/>
            <a:ext cx="1609725" cy="147562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66800" y="1181100"/>
            <a:ext cx="7391400" cy="381000"/>
          </a:xfrm>
        </p:spPr>
        <p:txBody>
          <a:bodyPr/>
          <a:lstStyle/>
          <a:p>
            <a:r>
              <a:rPr lang="en-GB" sz="2400" dirty="0" smtClean="0"/>
              <a:t>Lower Bearing in position</a:t>
            </a:r>
            <a:endParaRPr lang="en-GB" sz="2400" dirty="0"/>
          </a:p>
        </p:txBody>
      </p:sp>
      <p:pic>
        <p:nvPicPr>
          <p:cNvPr id="3" name="Picture 2"/>
          <p:cNvPicPr>
            <a:picLocks noChangeAspect="1" noChangeArrowheads="1"/>
          </p:cNvPicPr>
          <p:nvPr/>
        </p:nvPicPr>
        <p:blipFill>
          <a:blip r:embed="rId2" cstate="print"/>
          <a:srcRect l="10660" r="17989" b="23985"/>
          <a:stretch>
            <a:fillRect/>
          </a:stretch>
        </p:blipFill>
        <p:spPr bwMode="auto">
          <a:xfrm>
            <a:off x="791466" y="2203251"/>
            <a:ext cx="4490147" cy="3587974"/>
          </a:xfrm>
          <a:prstGeom prst="rect">
            <a:avLst/>
          </a:prstGeom>
          <a:noFill/>
          <a:ln w="9525">
            <a:noFill/>
            <a:miter lim="800000"/>
            <a:headEnd/>
            <a:tailEnd/>
          </a:ln>
          <a:effectLst/>
        </p:spPr>
      </p:pic>
      <p:pic>
        <p:nvPicPr>
          <p:cNvPr id="11" name="Picture 3"/>
          <p:cNvPicPr>
            <a:picLocks noChangeAspect="1" noChangeArrowheads="1"/>
          </p:cNvPicPr>
          <p:nvPr/>
        </p:nvPicPr>
        <p:blipFill>
          <a:blip r:embed="rId3" cstate="print"/>
          <a:srcRect/>
          <a:stretch>
            <a:fillRect/>
          </a:stretch>
        </p:blipFill>
        <p:spPr bwMode="auto">
          <a:xfrm>
            <a:off x="189728" y="1877912"/>
            <a:ext cx="1754144" cy="2338983"/>
          </a:xfrm>
          <a:prstGeom prst="rect">
            <a:avLst/>
          </a:prstGeom>
          <a:noFill/>
          <a:ln w="9525">
            <a:noFill/>
            <a:miter lim="800000"/>
            <a:headEnd/>
            <a:tailEnd/>
          </a:ln>
          <a:effectLst/>
        </p:spPr>
      </p:pic>
      <p:pic>
        <p:nvPicPr>
          <p:cNvPr id="2050" name="Picture 2"/>
          <p:cNvPicPr>
            <a:picLocks noChangeAspect="1" noChangeArrowheads="1"/>
          </p:cNvPicPr>
          <p:nvPr/>
        </p:nvPicPr>
        <p:blipFill>
          <a:blip r:embed="rId4" cstate="print"/>
          <a:srcRect/>
          <a:stretch>
            <a:fillRect/>
          </a:stretch>
        </p:blipFill>
        <p:spPr bwMode="auto">
          <a:xfrm>
            <a:off x="5480026" y="1590674"/>
            <a:ext cx="3635423" cy="4456024"/>
          </a:xfrm>
          <a:prstGeom prst="rect">
            <a:avLst/>
          </a:prstGeom>
          <a:noFill/>
          <a:ln w="9525">
            <a:noFill/>
            <a:miter lim="800000"/>
            <a:headEnd/>
            <a:tailEnd/>
          </a:ln>
          <a:effectLst/>
        </p:spPr>
      </p:pic>
      <p:sp>
        <p:nvSpPr>
          <p:cNvPr id="12" name="Tekstboks 11"/>
          <p:cNvSpPr txBox="1"/>
          <p:nvPr/>
        </p:nvSpPr>
        <p:spPr>
          <a:xfrm>
            <a:off x="8124849" y="3190875"/>
            <a:ext cx="990600" cy="307777"/>
          </a:xfrm>
          <a:prstGeom prst="rect">
            <a:avLst/>
          </a:prstGeom>
          <a:noFill/>
        </p:spPr>
        <p:txBody>
          <a:bodyPr wrap="square" rtlCol="0">
            <a:spAutoFit/>
          </a:bodyPr>
          <a:lstStyle/>
          <a:p>
            <a:r>
              <a:rPr lang="en-GB" sz="1400" dirty="0" smtClean="0">
                <a:latin typeface="+mj-lt"/>
              </a:rPr>
              <a:t>Locknut</a:t>
            </a:r>
            <a:endParaRPr lang="en-GB" sz="1400" dirty="0">
              <a:latin typeface="+mj-lt"/>
            </a:endParaRPr>
          </a:p>
        </p:txBody>
      </p:sp>
      <p:cxnSp>
        <p:nvCxnSpPr>
          <p:cNvPr id="15" name="Lige pilforbindelse 14"/>
          <p:cNvCxnSpPr/>
          <p:nvPr/>
        </p:nvCxnSpPr>
        <p:spPr bwMode="auto">
          <a:xfrm rot="10800000" flipV="1">
            <a:off x="7839076" y="3498651"/>
            <a:ext cx="619125" cy="58757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9" name="Tekstboks 18"/>
          <p:cNvSpPr txBox="1"/>
          <p:nvPr/>
        </p:nvSpPr>
        <p:spPr>
          <a:xfrm>
            <a:off x="7481913" y="1181100"/>
            <a:ext cx="1633536" cy="307777"/>
          </a:xfrm>
          <a:prstGeom prst="rect">
            <a:avLst/>
          </a:prstGeom>
          <a:noFill/>
        </p:spPr>
        <p:txBody>
          <a:bodyPr wrap="square" rtlCol="0">
            <a:spAutoFit/>
          </a:bodyPr>
          <a:lstStyle/>
          <a:p>
            <a:r>
              <a:rPr lang="en-GB" sz="1400" dirty="0" smtClean="0">
                <a:latin typeface="+mj-lt"/>
              </a:rPr>
              <a:t>Shaft with thread</a:t>
            </a:r>
            <a:endParaRPr lang="en-GB" sz="1400" dirty="0">
              <a:latin typeface="+mj-lt"/>
            </a:endParaRPr>
          </a:p>
        </p:txBody>
      </p:sp>
      <p:cxnSp>
        <p:nvCxnSpPr>
          <p:cNvPr id="22" name="Lige pilforbindelse 21"/>
          <p:cNvCxnSpPr/>
          <p:nvPr/>
        </p:nvCxnSpPr>
        <p:spPr bwMode="auto">
          <a:xfrm rot="10800000" flipV="1">
            <a:off x="7677150" y="1590673"/>
            <a:ext cx="781050" cy="61257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26" name="Tekstboks 25"/>
          <p:cNvSpPr txBox="1"/>
          <p:nvPr/>
        </p:nvSpPr>
        <p:spPr>
          <a:xfrm>
            <a:off x="7839076" y="2203251"/>
            <a:ext cx="1114425" cy="307777"/>
          </a:xfrm>
          <a:prstGeom prst="rect">
            <a:avLst/>
          </a:prstGeom>
          <a:noFill/>
        </p:spPr>
        <p:txBody>
          <a:bodyPr wrap="square" rtlCol="0">
            <a:spAutoFit/>
          </a:bodyPr>
          <a:lstStyle/>
          <a:p>
            <a:r>
              <a:rPr lang="en-GB" sz="1400" dirty="0" smtClean="0">
                <a:latin typeface="+mj-lt"/>
              </a:rPr>
              <a:t>Conical Tap</a:t>
            </a:r>
            <a:endParaRPr lang="en-GB" sz="1400" dirty="0">
              <a:latin typeface="+mj-lt"/>
            </a:endParaRPr>
          </a:p>
        </p:txBody>
      </p:sp>
      <p:cxnSp>
        <p:nvCxnSpPr>
          <p:cNvPr id="28" name="Lige pilforbindelse 27"/>
          <p:cNvCxnSpPr/>
          <p:nvPr/>
        </p:nvCxnSpPr>
        <p:spPr bwMode="auto">
          <a:xfrm rot="10800000" flipV="1">
            <a:off x="7353301" y="2511027"/>
            <a:ext cx="771549" cy="50839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66800" y="990600"/>
            <a:ext cx="7391400" cy="381000"/>
          </a:xfrm>
        </p:spPr>
        <p:txBody>
          <a:bodyPr/>
          <a:lstStyle/>
          <a:p>
            <a:r>
              <a:rPr lang="en-GB" dirty="0" smtClean="0"/>
              <a:t>Technical pre-evaluation of the Project</a:t>
            </a:r>
            <a:endParaRPr lang="en-GB" dirty="0"/>
          </a:p>
        </p:txBody>
      </p:sp>
      <p:sp>
        <p:nvSpPr>
          <p:cNvPr id="3" name="Pladsholder til indhold 2"/>
          <p:cNvSpPr>
            <a:spLocks noGrp="1"/>
          </p:cNvSpPr>
          <p:nvPr>
            <p:ph idx="1"/>
          </p:nvPr>
        </p:nvSpPr>
        <p:spPr>
          <a:xfrm>
            <a:off x="314326" y="1581150"/>
            <a:ext cx="2876550" cy="4438650"/>
          </a:xfrm>
        </p:spPr>
        <p:txBody>
          <a:bodyPr/>
          <a:lstStyle/>
          <a:p>
            <a:r>
              <a:rPr lang="en-GB" dirty="0" smtClean="0"/>
              <a:t>Load at floor separation – the load is removed from three support pillars to a single point load in the centre of the floor</a:t>
            </a:r>
          </a:p>
          <a:p>
            <a:pPr>
              <a:buNone/>
            </a:pPr>
            <a:r>
              <a:rPr lang="en-GB" dirty="0" smtClean="0"/>
              <a:t>	Evaluation of the floor separation beams – </a:t>
            </a:r>
            <a:r>
              <a:rPr lang="en-GB" dirty="0" smtClean="0">
                <a:solidFill>
                  <a:srgbClr val="FF0000"/>
                </a:solidFill>
              </a:rPr>
              <a:t>safety factor 9/2.5</a:t>
            </a:r>
          </a:p>
          <a:p>
            <a:endParaRPr lang="en-GB" dirty="0" smtClean="0"/>
          </a:p>
          <a:p>
            <a:r>
              <a:rPr lang="en-GB" dirty="0" smtClean="0"/>
              <a:t>Evaluation of the Vertical shaft – deflection and fracture – </a:t>
            </a:r>
            <a:r>
              <a:rPr lang="en-GB" dirty="0" smtClean="0">
                <a:solidFill>
                  <a:srgbClr val="FF0000"/>
                </a:solidFill>
              </a:rPr>
              <a:t>safety factor 17</a:t>
            </a:r>
          </a:p>
          <a:p>
            <a:pPr>
              <a:buNone/>
            </a:pPr>
            <a:endParaRPr lang="en-GB" dirty="0" smtClean="0"/>
          </a:p>
          <a:p>
            <a:r>
              <a:rPr lang="en-GB" dirty="0" smtClean="0"/>
              <a:t>Bearing calculation and lifetime assessment – </a:t>
            </a:r>
            <a:r>
              <a:rPr lang="en-GB" dirty="0" smtClean="0">
                <a:solidFill>
                  <a:srgbClr val="FF0000"/>
                </a:solidFill>
              </a:rPr>
              <a:t>300/40 years</a:t>
            </a:r>
            <a:endParaRPr lang="en-GB" dirty="0" smtClean="0"/>
          </a:p>
          <a:p>
            <a:endParaRPr lang="en-GB" dirty="0" smtClean="0"/>
          </a:p>
          <a:p>
            <a:r>
              <a:rPr lang="en-GB" dirty="0" smtClean="0"/>
              <a:t>Evaluation of the new construction elements</a:t>
            </a:r>
          </a:p>
          <a:p>
            <a:endParaRPr lang="en-GB" dirty="0"/>
          </a:p>
        </p:txBody>
      </p:sp>
      <p:pic>
        <p:nvPicPr>
          <p:cNvPr id="5" name="Picture 4"/>
          <p:cNvPicPr>
            <a:picLocks noChangeAspect="1" noChangeArrowheads="1"/>
          </p:cNvPicPr>
          <p:nvPr/>
        </p:nvPicPr>
        <p:blipFill>
          <a:blip r:embed="rId2" cstate="print"/>
          <a:srcRect l="13244" t="43863" r="18337" b="27049"/>
          <a:stretch>
            <a:fillRect/>
          </a:stretch>
        </p:blipFill>
        <p:spPr bwMode="auto">
          <a:xfrm>
            <a:off x="3190876" y="1714500"/>
            <a:ext cx="2417620" cy="1432395"/>
          </a:xfrm>
          <a:prstGeom prst="rect">
            <a:avLst/>
          </a:prstGeom>
          <a:noFill/>
          <a:ln w="9525">
            <a:noFill/>
            <a:miter lim="800000"/>
            <a:headEnd/>
            <a:tailEnd/>
          </a:ln>
          <a:effectLst/>
        </p:spPr>
      </p:pic>
      <p:pic>
        <p:nvPicPr>
          <p:cNvPr id="4" name="Picture 2"/>
          <p:cNvPicPr>
            <a:picLocks noChangeAspect="1" noChangeArrowheads="1"/>
          </p:cNvPicPr>
          <p:nvPr/>
        </p:nvPicPr>
        <p:blipFill>
          <a:blip r:embed="rId3" cstate="print"/>
          <a:srcRect/>
          <a:stretch>
            <a:fillRect/>
          </a:stretch>
        </p:blipFill>
        <p:spPr bwMode="auto">
          <a:xfrm>
            <a:off x="5745108" y="1857374"/>
            <a:ext cx="3190716" cy="41624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dirty="0" smtClean="0"/>
              <a:t>Removed Lower Bearing with housing</a:t>
            </a:r>
            <a:endParaRPr lang="en-GB" sz="2400" dirty="0"/>
          </a:p>
        </p:txBody>
      </p:sp>
      <p:pic>
        <p:nvPicPr>
          <p:cNvPr id="3" name="Picture 2"/>
          <p:cNvPicPr>
            <a:picLocks noChangeAspect="1" noChangeArrowheads="1"/>
          </p:cNvPicPr>
          <p:nvPr/>
        </p:nvPicPr>
        <p:blipFill>
          <a:blip r:embed="rId2" cstate="print"/>
          <a:srcRect/>
          <a:stretch>
            <a:fillRect/>
          </a:stretch>
        </p:blipFill>
        <p:spPr bwMode="auto">
          <a:xfrm>
            <a:off x="4667251" y="2171699"/>
            <a:ext cx="4362451" cy="3271838"/>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123826" y="2171699"/>
            <a:ext cx="4362450" cy="32718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66800" y="990600"/>
            <a:ext cx="7391400" cy="381000"/>
          </a:xfrm>
        </p:spPr>
        <p:txBody>
          <a:bodyPr/>
          <a:lstStyle/>
          <a:p>
            <a:r>
              <a:rPr lang="en-GB" sz="2400" dirty="0" smtClean="0"/>
              <a:t>Installation of Thrust Roller Bearing</a:t>
            </a:r>
            <a:endParaRPr lang="en-GB" sz="2400" dirty="0"/>
          </a:p>
        </p:txBody>
      </p:sp>
      <p:pic>
        <p:nvPicPr>
          <p:cNvPr id="3" name="Picture 2"/>
          <p:cNvPicPr>
            <a:picLocks noChangeAspect="1" noChangeArrowheads="1"/>
          </p:cNvPicPr>
          <p:nvPr/>
        </p:nvPicPr>
        <p:blipFill>
          <a:blip r:embed="rId2" cstate="print"/>
          <a:srcRect l="1795" t="6501" r="1570" b="1268"/>
          <a:stretch>
            <a:fillRect/>
          </a:stretch>
        </p:blipFill>
        <p:spPr bwMode="auto">
          <a:xfrm>
            <a:off x="1066800" y="1357827"/>
            <a:ext cx="6998762" cy="47257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1066800" y="990600"/>
            <a:ext cx="7391400" cy="381000"/>
          </a:xfrm>
        </p:spPr>
        <p:txBody>
          <a:bodyPr/>
          <a:lstStyle/>
          <a:p>
            <a:r>
              <a:rPr lang="en-GB" sz="2400" dirty="0" smtClean="0"/>
              <a:t>Adjustable bearing support</a:t>
            </a:r>
            <a:endParaRPr lang="en-GB" sz="2400" dirty="0"/>
          </a:p>
        </p:txBody>
      </p:sp>
      <p:pic>
        <p:nvPicPr>
          <p:cNvPr id="1026" name="Picture 2"/>
          <p:cNvPicPr>
            <a:picLocks noChangeAspect="1" noChangeArrowheads="1"/>
          </p:cNvPicPr>
          <p:nvPr/>
        </p:nvPicPr>
        <p:blipFill>
          <a:blip r:embed="rId2" cstate="print"/>
          <a:srcRect/>
          <a:stretch>
            <a:fillRect/>
          </a:stretch>
        </p:blipFill>
        <p:spPr bwMode="auto">
          <a:xfrm>
            <a:off x="1952624" y="1838325"/>
            <a:ext cx="5945653" cy="4171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184355" y="1047750"/>
            <a:ext cx="7168255" cy="5038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373646" y="1352550"/>
            <a:ext cx="6989304" cy="45376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1066800" y="990600"/>
            <a:ext cx="7391400" cy="381000"/>
          </a:xfrm>
        </p:spPr>
        <p:txBody>
          <a:bodyPr/>
          <a:lstStyle/>
          <a:p>
            <a:r>
              <a:rPr lang="en-GB" sz="2400" dirty="0" smtClean="0"/>
              <a:t>Overview</a:t>
            </a:r>
            <a:endParaRPr lang="en-GB" sz="2400" dirty="0"/>
          </a:p>
        </p:txBody>
      </p:sp>
      <p:sp>
        <p:nvSpPr>
          <p:cNvPr id="7" name="Pladsholder til indhold 6"/>
          <p:cNvSpPr>
            <a:spLocks noGrp="1"/>
          </p:cNvSpPr>
          <p:nvPr>
            <p:ph idx="1"/>
          </p:nvPr>
        </p:nvSpPr>
        <p:spPr>
          <a:xfrm>
            <a:off x="1066800" y="1733550"/>
            <a:ext cx="7391400" cy="4524375"/>
          </a:xfrm>
        </p:spPr>
        <p:txBody>
          <a:bodyPr/>
          <a:lstStyle/>
          <a:p>
            <a:r>
              <a:rPr lang="en-GB" dirty="0" smtClean="0"/>
              <a:t>In 2008 The Danish Maritime Safety Administration (DaMSA), now Danish Maritime Authority (DMA), had thirteen (13) operational lighthouses with Mercury Bath System. </a:t>
            </a:r>
          </a:p>
          <a:p>
            <a:pPr>
              <a:buNone/>
            </a:pPr>
            <a:r>
              <a:rPr lang="en-GB" dirty="0" smtClean="0"/>
              <a:t>   </a:t>
            </a:r>
            <a:endParaRPr lang="da-DK" dirty="0" smtClean="0"/>
          </a:p>
          <a:p>
            <a:r>
              <a:rPr lang="en-GB" dirty="0" smtClean="0"/>
              <a:t>Spillages of Mercury at Nakkehoved Lighthouse caused by an earthquake in Sweden in December 2008 tense up the Authorities focus on use of Mercury at Danish Lighthouses. </a:t>
            </a:r>
          </a:p>
          <a:p>
            <a:pPr>
              <a:buNone/>
            </a:pPr>
            <a:endParaRPr lang="en-GB" dirty="0" smtClean="0"/>
          </a:p>
          <a:p>
            <a:r>
              <a:rPr lang="en-GB" dirty="0" smtClean="0"/>
              <a:t>Due to the environmental aspect in general and in agreement with the Danish Working Environmental Authority in 2009, it was decided to close down all Mercury Bath Systems over a five years period (before 2015).</a:t>
            </a:r>
            <a:endParaRPr lang="da-DK" dirty="0" smtClean="0"/>
          </a:p>
          <a:p>
            <a:pPr>
              <a:buNone/>
            </a:pPr>
            <a:r>
              <a:rPr lang="en-GB" dirty="0" smtClean="0"/>
              <a:t> </a:t>
            </a:r>
          </a:p>
          <a:p>
            <a:r>
              <a:rPr lang="en-GB" dirty="0" smtClean="0"/>
              <a:t>A Nautical analysis has shown that 2 lighthouses with Mercury Bath System could be closed down. 11 lighthouses have further nautical  importance  -  however some with reduced optical range – 18 NM</a:t>
            </a:r>
          </a:p>
          <a:p>
            <a:pPr>
              <a:buNone/>
            </a:pPr>
            <a:endParaRPr lang="da-DK" dirty="0" smtClean="0"/>
          </a:p>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dirty="0" smtClean="0"/>
              <a:t>Installation of Thrust Roller Bearing</a:t>
            </a:r>
            <a:endParaRPr lang="en-GB" sz="2400" dirty="0"/>
          </a:p>
        </p:txBody>
      </p:sp>
      <p:pic>
        <p:nvPicPr>
          <p:cNvPr id="4098" name="Picture 2"/>
          <p:cNvPicPr>
            <a:picLocks noChangeAspect="1" noChangeArrowheads="1"/>
          </p:cNvPicPr>
          <p:nvPr/>
        </p:nvPicPr>
        <p:blipFill>
          <a:blip r:embed="rId2" cstate="print"/>
          <a:srcRect/>
          <a:stretch>
            <a:fillRect/>
          </a:stretch>
        </p:blipFill>
        <p:spPr bwMode="auto">
          <a:xfrm>
            <a:off x="4664137" y="2265979"/>
            <a:ext cx="4279838" cy="3209707"/>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123825" y="2265979"/>
            <a:ext cx="4282016" cy="3211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0976" y="1076325"/>
            <a:ext cx="4495799" cy="876300"/>
          </a:xfrm>
        </p:spPr>
        <p:txBody>
          <a:bodyPr/>
          <a:lstStyle/>
          <a:p>
            <a:r>
              <a:rPr lang="en-GB" sz="2400" dirty="0" smtClean="0"/>
              <a:t>Installation of Thrust Roller Bearing</a:t>
            </a:r>
            <a:endParaRPr lang="en-GB" sz="2400" dirty="0"/>
          </a:p>
        </p:txBody>
      </p:sp>
      <p:pic>
        <p:nvPicPr>
          <p:cNvPr id="3" name="Picture 2"/>
          <p:cNvPicPr>
            <a:picLocks noChangeAspect="1" noChangeArrowheads="1"/>
          </p:cNvPicPr>
          <p:nvPr/>
        </p:nvPicPr>
        <p:blipFill>
          <a:blip r:embed="rId2" cstate="print"/>
          <a:srcRect/>
          <a:stretch>
            <a:fillRect/>
          </a:stretch>
        </p:blipFill>
        <p:spPr bwMode="auto">
          <a:xfrm>
            <a:off x="180976" y="2193132"/>
            <a:ext cx="4943474" cy="3707605"/>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5318521" y="1193800"/>
            <a:ext cx="3530204" cy="47069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14600" y="990600"/>
            <a:ext cx="4248150" cy="381000"/>
          </a:xfrm>
        </p:spPr>
        <p:txBody>
          <a:bodyPr/>
          <a:lstStyle/>
          <a:p>
            <a:r>
              <a:rPr lang="en-GB" sz="2400" dirty="0" smtClean="0"/>
              <a:t>Adjustable bearing support  </a:t>
            </a:r>
            <a:endParaRPr lang="en-GB" sz="2400" dirty="0"/>
          </a:p>
        </p:txBody>
      </p:sp>
      <p:pic>
        <p:nvPicPr>
          <p:cNvPr id="3" name="Picture 2"/>
          <p:cNvPicPr>
            <a:picLocks noChangeAspect="1" noChangeArrowheads="1"/>
          </p:cNvPicPr>
          <p:nvPr/>
        </p:nvPicPr>
        <p:blipFill>
          <a:blip r:embed="rId2" cstate="print"/>
          <a:srcRect/>
          <a:stretch>
            <a:fillRect/>
          </a:stretch>
        </p:blipFill>
        <p:spPr bwMode="auto">
          <a:xfrm>
            <a:off x="5681661" y="1774823"/>
            <a:ext cx="2776539" cy="3702051"/>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219074" y="1774823"/>
            <a:ext cx="4936067" cy="37020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57224" y="847725"/>
            <a:ext cx="4486276" cy="1556144"/>
          </a:xfrm>
        </p:spPr>
        <p:txBody>
          <a:bodyPr/>
          <a:lstStyle/>
          <a:p>
            <a:r>
              <a:rPr lang="en-GB" sz="2400" dirty="0" smtClean="0"/>
              <a:t>Removing Mercury</a:t>
            </a:r>
            <a:br>
              <a:rPr lang="en-GB" sz="2400" dirty="0" smtClean="0"/>
            </a:br>
            <a:r>
              <a:rPr lang="en-GB" sz="1600" dirty="0" smtClean="0"/>
              <a:t>Bath topped up with Kerosene to avoid evaporation of Mercury from the surface of floating vessel and bath.</a:t>
            </a:r>
            <a:endParaRPr lang="en-GB" sz="2400" dirty="0"/>
          </a:p>
        </p:txBody>
      </p:sp>
      <p:pic>
        <p:nvPicPr>
          <p:cNvPr id="3" name="Picture 2"/>
          <p:cNvPicPr>
            <a:picLocks noChangeAspect="1" noChangeArrowheads="1"/>
          </p:cNvPicPr>
          <p:nvPr/>
        </p:nvPicPr>
        <p:blipFill>
          <a:blip r:embed="rId2" cstate="print"/>
          <a:srcRect/>
          <a:stretch>
            <a:fillRect/>
          </a:stretch>
        </p:blipFill>
        <p:spPr bwMode="auto">
          <a:xfrm>
            <a:off x="657224" y="2403869"/>
            <a:ext cx="4806947" cy="3605212"/>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5580458" y="1491059"/>
            <a:ext cx="3388517" cy="451802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sz="2400" dirty="0" smtClean="0"/>
              <a:t>Economy and Business Case</a:t>
            </a:r>
            <a:endParaRPr lang="en-GB" sz="2400" dirty="0"/>
          </a:p>
        </p:txBody>
      </p:sp>
      <p:pic>
        <p:nvPicPr>
          <p:cNvPr id="2050" name="Picture 2"/>
          <p:cNvPicPr>
            <a:picLocks noChangeAspect="1" noChangeArrowheads="1"/>
          </p:cNvPicPr>
          <p:nvPr/>
        </p:nvPicPr>
        <p:blipFill>
          <a:blip r:embed="rId2" cstate="print"/>
          <a:srcRect/>
          <a:stretch>
            <a:fillRect/>
          </a:stretch>
        </p:blipFill>
        <p:spPr bwMode="auto">
          <a:xfrm>
            <a:off x="3886200" y="2052754"/>
            <a:ext cx="4972050" cy="3395546"/>
          </a:xfrm>
          <a:prstGeom prst="rect">
            <a:avLst/>
          </a:prstGeom>
          <a:noFill/>
          <a:ln w="9525">
            <a:noFill/>
            <a:miter lim="800000"/>
            <a:headEnd/>
            <a:tailEnd/>
          </a:ln>
          <a:effectLst/>
        </p:spPr>
      </p:pic>
      <p:sp>
        <p:nvSpPr>
          <p:cNvPr id="5" name="Tekstboks 4"/>
          <p:cNvSpPr txBox="1"/>
          <p:nvPr/>
        </p:nvSpPr>
        <p:spPr>
          <a:xfrm>
            <a:off x="171450" y="2190750"/>
            <a:ext cx="3714750" cy="3785652"/>
          </a:xfrm>
          <a:prstGeom prst="rect">
            <a:avLst/>
          </a:prstGeom>
          <a:noFill/>
        </p:spPr>
        <p:txBody>
          <a:bodyPr wrap="square" rtlCol="0">
            <a:spAutoFit/>
          </a:bodyPr>
          <a:lstStyle/>
          <a:p>
            <a:r>
              <a:rPr lang="en-GB" sz="1600" b="1" dirty="0" smtClean="0">
                <a:latin typeface="+mj-lt"/>
              </a:rPr>
              <a:t>New Lantern (Model 1) compared with a Re-Engineering (Model 2):</a:t>
            </a:r>
          </a:p>
          <a:p>
            <a:endParaRPr lang="en-GB" sz="1600" b="1" dirty="0" smtClean="0">
              <a:latin typeface="+mj-lt"/>
            </a:endParaRPr>
          </a:p>
          <a:p>
            <a:pPr marL="342900" indent="-342900">
              <a:buFont typeface="+mj-lt"/>
              <a:buAutoNum type="arabicPeriod"/>
            </a:pPr>
            <a:r>
              <a:rPr lang="en-GB" sz="1600" b="1" dirty="0" smtClean="0">
                <a:latin typeface="+mj-lt"/>
              </a:rPr>
              <a:t>Equal cost for both solutions     approx. DKK 150,000 ~ € 20,000</a:t>
            </a:r>
          </a:p>
          <a:p>
            <a:pPr marL="342900" indent="-342900">
              <a:buFont typeface="+mj-lt"/>
              <a:buAutoNum type="arabicPeriod"/>
            </a:pPr>
            <a:endParaRPr lang="en-GB" sz="1600" b="1" dirty="0" smtClean="0">
              <a:latin typeface="+mj-lt"/>
            </a:endParaRPr>
          </a:p>
          <a:p>
            <a:pPr marL="342900" indent="-342900">
              <a:buFont typeface="+mj-lt"/>
              <a:buAutoNum type="arabicPeriod"/>
            </a:pPr>
            <a:r>
              <a:rPr lang="en-GB" sz="1600" b="1" dirty="0" smtClean="0">
                <a:latin typeface="+mj-lt"/>
              </a:rPr>
              <a:t>Cost of Prototype DKK 200,000 ~ € 27,000</a:t>
            </a:r>
          </a:p>
          <a:p>
            <a:pPr marL="342900" indent="-342900">
              <a:buFont typeface="+mj-lt"/>
              <a:buAutoNum type="arabicPeriod"/>
            </a:pPr>
            <a:endParaRPr lang="en-GB" sz="1600" b="1" dirty="0" smtClean="0">
              <a:latin typeface="+mj-lt"/>
            </a:endParaRPr>
          </a:p>
          <a:p>
            <a:pPr marL="342900" indent="-342900">
              <a:buFont typeface="+mj-lt"/>
              <a:buAutoNum type="arabicPeriod"/>
            </a:pPr>
            <a:r>
              <a:rPr lang="en-GB" sz="1600" b="1" dirty="0" smtClean="0">
                <a:latin typeface="+mj-lt"/>
              </a:rPr>
              <a:t>Lifetime LED Lantern ~ 10 years</a:t>
            </a:r>
          </a:p>
          <a:p>
            <a:pPr marL="342900" indent="-342900">
              <a:buFont typeface="+mj-lt"/>
              <a:buAutoNum type="arabicPeriod"/>
            </a:pPr>
            <a:endParaRPr lang="en-GB" sz="1600" b="1" dirty="0" smtClean="0">
              <a:latin typeface="+mj-lt"/>
            </a:endParaRPr>
          </a:p>
          <a:p>
            <a:pPr marL="342900" indent="-342900">
              <a:buFont typeface="+mj-lt"/>
              <a:buAutoNum type="arabicPeriod"/>
            </a:pPr>
            <a:r>
              <a:rPr lang="en-GB" sz="1600" b="1" dirty="0" smtClean="0">
                <a:latin typeface="+mj-lt"/>
              </a:rPr>
              <a:t>Lifetime Bearing ~ 40 years </a:t>
            </a:r>
          </a:p>
          <a:p>
            <a:endParaRPr lang="en-GB" sz="1600" b="1" dirty="0" smtClean="0">
              <a:latin typeface="+mj-lt"/>
            </a:endParaRPr>
          </a:p>
          <a:p>
            <a:endParaRPr lang="en-GB" sz="1600" b="1" dirty="0" smtClean="0">
              <a:latin typeface="+mj-lt"/>
            </a:endParaRPr>
          </a:p>
          <a:p>
            <a:endParaRPr lang="en-GB" sz="1600" b="1" dirty="0">
              <a:latin typeface="+mj-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66800" y="990600"/>
            <a:ext cx="7391400" cy="381000"/>
          </a:xfrm>
        </p:spPr>
        <p:txBody>
          <a:bodyPr/>
          <a:lstStyle/>
          <a:p>
            <a:r>
              <a:rPr lang="en-GB" sz="2400" dirty="0" smtClean="0"/>
              <a:t>Experiences and Conclusion</a:t>
            </a:r>
            <a:endParaRPr lang="en-GB" sz="2400" dirty="0"/>
          </a:p>
        </p:txBody>
      </p:sp>
      <p:sp>
        <p:nvSpPr>
          <p:cNvPr id="3" name="Pladsholder til indhold 2"/>
          <p:cNvSpPr>
            <a:spLocks noGrp="1"/>
          </p:cNvSpPr>
          <p:nvPr>
            <p:ph idx="1"/>
          </p:nvPr>
        </p:nvSpPr>
        <p:spPr>
          <a:xfrm>
            <a:off x="1066800" y="1504950"/>
            <a:ext cx="7391400" cy="4467225"/>
          </a:xfrm>
        </p:spPr>
        <p:txBody>
          <a:bodyPr/>
          <a:lstStyle/>
          <a:p>
            <a:pPr>
              <a:buNone/>
            </a:pPr>
            <a:r>
              <a:rPr lang="en-GB" sz="1800" dirty="0" smtClean="0"/>
              <a:t>Experiences:</a:t>
            </a:r>
          </a:p>
          <a:p>
            <a:r>
              <a:rPr lang="en-GB" dirty="0" smtClean="0"/>
              <a:t>The replacement of the new trust bearing and additional  supports were carried out in one day - approx. 8 hours – therefore no needs to take the lighthouse out of operation. </a:t>
            </a:r>
          </a:p>
          <a:p>
            <a:r>
              <a:rPr lang="en-GB" dirty="0" smtClean="0"/>
              <a:t>During the  initial test run and after </a:t>
            </a:r>
            <a:r>
              <a:rPr lang="en-GB" dirty="0" smtClean="0"/>
              <a:t>6 </a:t>
            </a:r>
            <a:r>
              <a:rPr lang="en-GB" dirty="0" smtClean="0"/>
              <a:t>month no vibrations or atypical reactions are recognised in the pedestal or in the optic.</a:t>
            </a:r>
          </a:p>
          <a:p>
            <a:r>
              <a:rPr lang="en-GB" dirty="0" smtClean="0"/>
              <a:t>Energy consumption of the electrical drive has been </a:t>
            </a:r>
            <a:r>
              <a:rPr lang="en-GB" dirty="0" smtClean="0">
                <a:solidFill>
                  <a:srgbClr val="FF0000"/>
                </a:solidFill>
              </a:rPr>
              <a:t>reduced with 17 % </a:t>
            </a:r>
            <a:r>
              <a:rPr lang="en-GB" dirty="0" smtClean="0"/>
              <a:t>compared to the Mercury Bath System. </a:t>
            </a:r>
          </a:p>
          <a:p>
            <a:pPr>
              <a:buNone/>
            </a:pPr>
            <a:endParaRPr lang="en-GB" dirty="0" smtClean="0"/>
          </a:p>
          <a:p>
            <a:pPr>
              <a:buNone/>
            </a:pPr>
            <a:r>
              <a:rPr lang="en-GB" sz="1800" dirty="0" smtClean="0"/>
              <a:t>Conclusion:</a:t>
            </a:r>
          </a:p>
          <a:p>
            <a:r>
              <a:rPr lang="en-GB" dirty="0" smtClean="0"/>
              <a:t>It can be concluded that the re-engineered Mercury Bath System works excellent -  from the first day and after </a:t>
            </a:r>
            <a:r>
              <a:rPr lang="en-GB" dirty="0" smtClean="0"/>
              <a:t>6 </a:t>
            </a:r>
            <a:r>
              <a:rPr lang="en-GB" dirty="0" smtClean="0"/>
              <a:t>month no changes are recognised.</a:t>
            </a:r>
          </a:p>
          <a:p>
            <a:r>
              <a:rPr lang="en-GB" dirty="0" smtClean="0"/>
              <a:t>The plan is – with respect to the original design and where it is possible  – implementing the described design at historical and listed lighthouses in Denmark </a:t>
            </a:r>
          </a:p>
          <a:p>
            <a:r>
              <a:rPr lang="en-GB" dirty="0" smtClean="0"/>
              <a:t>As shown by the Business Case the Re-Engineering project is cost-effective and addition to this it’s caring about the Heritage and remain the beautiful swiping light.   </a:t>
            </a:r>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571750" y="1002382"/>
            <a:ext cx="4152900" cy="50381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1001068"/>
            <a:ext cx="7772400" cy="461665"/>
          </a:xfrm>
        </p:spPr>
        <p:txBody>
          <a:bodyPr/>
          <a:lstStyle/>
          <a:p>
            <a:r>
              <a:rPr lang="en-GB" sz="2400" dirty="0" smtClean="0"/>
              <a:t>Recommendations</a:t>
            </a:r>
            <a:endParaRPr lang="en-GB" sz="2400" dirty="0"/>
          </a:p>
        </p:txBody>
      </p:sp>
      <p:sp>
        <p:nvSpPr>
          <p:cNvPr id="3" name="Pladsholder til indhold 2"/>
          <p:cNvSpPr>
            <a:spLocks noGrp="1"/>
          </p:cNvSpPr>
          <p:nvPr>
            <p:ph idx="1"/>
          </p:nvPr>
        </p:nvSpPr>
        <p:spPr/>
        <p:txBody>
          <a:bodyPr/>
          <a:lstStyle/>
          <a:p>
            <a:r>
              <a:rPr lang="en-GB" dirty="0" smtClean="0"/>
              <a:t>It is strongly recommended that Lighthouse Administrations and owner of lighthouses consider and prepare a close down plan for Mercury Bath Systems because there are an increasing international focus on use and handling of mercury due to the toxic influence on the nature and the human body.</a:t>
            </a:r>
          </a:p>
          <a:p>
            <a:pPr>
              <a:buNone/>
            </a:pPr>
            <a:r>
              <a:rPr lang="en-GB" dirty="0" smtClean="0"/>
              <a:t>	Sooner or later the demands will also come from your National Authorities.	</a:t>
            </a:r>
          </a:p>
          <a:p>
            <a:r>
              <a:rPr lang="en-GB" dirty="0" smtClean="0"/>
              <a:t>Lesson learned in Denmark is that the demands from the Authorities are comprehensive, time consuming and very expensive.</a:t>
            </a:r>
          </a:p>
          <a:p>
            <a:pPr>
              <a:buNone/>
            </a:pPr>
            <a:r>
              <a:rPr lang="en-GB" dirty="0" smtClean="0"/>
              <a:t>  </a:t>
            </a:r>
            <a:endParaRPr lang="en-GB" dirty="0"/>
          </a:p>
        </p:txBody>
      </p:sp>
      <p:sp>
        <p:nvSpPr>
          <p:cNvPr id="4" name="Pladsholder til diasnummer 3"/>
          <p:cNvSpPr>
            <a:spLocks noGrp="1"/>
          </p:cNvSpPr>
          <p:nvPr>
            <p:ph type="sldNum" sz="quarter" idx="4294967295"/>
          </p:nvPr>
        </p:nvSpPr>
        <p:spPr>
          <a:xfrm>
            <a:off x="6553200" y="6248400"/>
            <a:ext cx="1905000" cy="457200"/>
          </a:xfrm>
          <a:prstGeom prst="rect">
            <a:avLst/>
          </a:prstGeom>
        </p:spPr>
        <p:txBody>
          <a:bodyPr/>
          <a:lstStyle/>
          <a:p>
            <a:fld id="{77F62117-26E9-4E23-B04B-E31F199A80D6}"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pPr algn="ctr"/>
            <a:r>
              <a:rPr lang="en-GB" sz="2400" dirty="0" smtClean="0"/>
              <a:t>Thank you very much for your attention</a:t>
            </a:r>
            <a:br>
              <a:rPr lang="en-GB" sz="2400" dirty="0" smtClean="0"/>
            </a:br>
            <a:r>
              <a:rPr lang="en-GB" sz="1800" dirty="0" smtClean="0"/>
              <a:t/>
            </a:r>
            <a:br>
              <a:rPr lang="en-GB" sz="1800" dirty="0" smtClean="0"/>
            </a:br>
            <a:r>
              <a:rPr lang="en-GB" sz="1800" dirty="0" smtClean="0"/>
              <a:t>jrp@dma.dk</a:t>
            </a:r>
            <a:r>
              <a:rPr lang="da-DK" sz="1800" dirty="0" smtClean="0"/>
              <a:t/>
            </a:r>
            <a:br>
              <a:rPr lang="da-DK" sz="1800" dirty="0" smtClean="0"/>
            </a:br>
            <a:endParaRPr lang="da-DK" sz="1800" dirty="0"/>
          </a:p>
        </p:txBody>
      </p:sp>
      <p:pic>
        <p:nvPicPr>
          <p:cNvPr id="4" name="Picture 6"/>
          <p:cNvPicPr>
            <a:picLocks noChangeAspect="1" noChangeArrowheads="1"/>
          </p:cNvPicPr>
          <p:nvPr/>
        </p:nvPicPr>
        <p:blipFill>
          <a:blip r:embed="rId3" cstate="print"/>
          <a:srcRect/>
          <a:stretch>
            <a:fillRect/>
          </a:stretch>
        </p:blipFill>
        <p:spPr bwMode="auto">
          <a:xfrm>
            <a:off x="5307013" y="5156200"/>
            <a:ext cx="2447925" cy="1595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1001068"/>
            <a:ext cx="7772400" cy="461665"/>
          </a:xfrm>
        </p:spPr>
        <p:txBody>
          <a:bodyPr/>
          <a:lstStyle/>
          <a:p>
            <a:r>
              <a:rPr lang="en-GB" sz="2400" dirty="0" smtClean="0"/>
              <a:t>A future without Mercury</a:t>
            </a:r>
            <a:endParaRPr lang="en-GB" sz="2400" dirty="0"/>
          </a:p>
        </p:txBody>
      </p:sp>
      <p:sp>
        <p:nvSpPr>
          <p:cNvPr id="3" name="Pladsholder til indhold 2"/>
          <p:cNvSpPr>
            <a:spLocks noGrp="1"/>
          </p:cNvSpPr>
          <p:nvPr>
            <p:ph idx="1"/>
          </p:nvPr>
        </p:nvSpPr>
        <p:spPr>
          <a:xfrm>
            <a:off x="400049" y="1600200"/>
            <a:ext cx="3533775" cy="4495799"/>
          </a:xfrm>
        </p:spPr>
        <p:txBody>
          <a:bodyPr/>
          <a:lstStyle/>
          <a:p>
            <a:pPr>
              <a:buNone/>
            </a:pPr>
            <a:r>
              <a:rPr lang="en-GB" dirty="0" smtClean="0"/>
              <a:t>In general two models are </a:t>
            </a:r>
          </a:p>
          <a:p>
            <a:pPr>
              <a:buNone/>
            </a:pPr>
            <a:r>
              <a:rPr lang="en-GB" dirty="0" smtClean="0"/>
              <a:t>selected to meet the nautical </a:t>
            </a:r>
          </a:p>
          <a:p>
            <a:pPr>
              <a:buNone/>
            </a:pPr>
            <a:r>
              <a:rPr lang="en-GB" dirty="0" smtClean="0"/>
              <a:t>requirements and maintain the light: </a:t>
            </a:r>
          </a:p>
          <a:p>
            <a:pPr>
              <a:buFont typeface="+mj-lt"/>
              <a:buAutoNum type="arabicPeriod"/>
            </a:pPr>
            <a:endParaRPr lang="en-GB" dirty="0" smtClean="0"/>
          </a:p>
          <a:p>
            <a:pPr>
              <a:buFont typeface="+mj-lt"/>
              <a:buAutoNum type="arabicPeriod"/>
            </a:pPr>
            <a:r>
              <a:rPr lang="en-GB" dirty="0" smtClean="0"/>
              <a:t>In general high intensity LED flashing lanterns with a range of approx. 18 NM.                             (The Mercury is after then removed and the lens table is locked in a suitable position)</a:t>
            </a:r>
          </a:p>
          <a:p>
            <a:pPr>
              <a:buFont typeface="+mj-lt"/>
              <a:buAutoNum type="arabicPeriod"/>
            </a:pPr>
            <a:endParaRPr lang="en-GB" dirty="0" smtClean="0"/>
          </a:p>
          <a:p>
            <a:pPr>
              <a:buFont typeface="+mj-lt"/>
              <a:buAutoNum type="arabicPeriod"/>
            </a:pPr>
            <a:r>
              <a:rPr lang="en-GB" dirty="0" smtClean="0"/>
              <a:t>At listed and historic lighthouses considerations should be taken for preserving the original revolving optic.</a:t>
            </a:r>
            <a:endParaRPr lang="da-DK" dirty="0" smtClean="0"/>
          </a:p>
          <a:p>
            <a:endParaRPr lang="en-GB" dirty="0" smtClean="0"/>
          </a:p>
          <a:p>
            <a:endParaRPr lang="en-GB" dirty="0" smtClean="0"/>
          </a:p>
          <a:p>
            <a:pPr>
              <a:buNone/>
            </a:pPr>
            <a:endParaRPr lang="en-GB" dirty="0" smtClean="0"/>
          </a:p>
          <a:p>
            <a:pPr>
              <a:buNone/>
            </a:pPr>
            <a:r>
              <a:rPr lang="en-GB" dirty="0" smtClean="0"/>
              <a:t> </a:t>
            </a:r>
            <a:endParaRPr lang="en-GB" dirty="0"/>
          </a:p>
        </p:txBody>
      </p:sp>
      <p:sp>
        <p:nvSpPr>
          <p:cNvPr id="4" name="Pladsholder til diasnummer 3"/>
          <p:cNvSpPr>
            <a:spLocks noGrp="1"/>
          </p:cNvSpPr>
          <p:nvPr>
            <p:ph type="sldNum" sz="quarter" idx="4294967295"/>
          </p:nvPr>
        </p:nvSpPr>
        <p:spPr>
          <a:xfrm>
            <a:off x="6553200" y="6248400"/>
            <a:ext cx="1905000" cy="457200"/>
          </a:xfrm>
          <a:prstGeom prst="rect">
            <a:avLst/>
          </a:prstGeom>
        </p:spPr>
        <p:txBody>
          <a:bodyPr/>
          <a:lstStyle/>
          <a:p>
            <a:fld id="{77F62117-26E9-4E23-B04B-E31F199A80D6}" type="slidenum">
              <a:rPr lang="en-US" smtClean="0"/>
              <a:pPr/>
              <a:t>3</a:t>
            </a:fld>
            <a:endParaRPr lang="en-US"/>
          </a:p>
        </p:txBody>
      </p:sp>
      <p:pic>
        <p:nvPicPr>
          <p:cNvPr id="5" name="Picture 2"/>
          <p:cNvPicPr>
            <a:picLocks noChangeAspect="1" noChangeArrowheads="1"/>
          </p:cNvPicPr>
          <p:nvPr/>
        </p:nvPicPr>
        <p:blipFill>
          <a:blip r:embed="rId2" cstate="print"/>
          <a:srcRect/>
          <a:stretch>
            <a:fillRect/>
          </a:stretch>
        </p:blipFill>
        <p:spPr bwMode="auto">
          <a:xfrm>
            <a:off x="4155367" y="1462733"/>
            <a:ext cx="4844189" cy="3633142"/>
          </a:xfrm>
          <a:prstGeom prst="rect">
            <a:avLst/>
          </a:prstGeom>
          <a:noFill/>
          <a:ln w="9525">
            <a:noFill/>
            <a:miter lim="800000"/>
            <a:headEnd/>
            <a:tailEnd/>
          </a:ln>
          <a:effectLst/>
        </p:spPr>
      </p:pic>
      <p:pic>
        <p:nvPicPr>
          <p:cNvPr id="6" name="Picture 3" descr="S:\BILLEDER\Afmærkning\Stationær afmærkning\SABIK lanterne til Hg fyr\IMGP1966.JPG"/>
          <p:cNvPicPr>
            <a:picLocks noChangeAspect="1" noChangeArrowheads="1"/>
          </p:cNvPicPr>
          <p:nvPr/>
        </p:nvPicPr>
        <p:blipFill>
          <a:blip r:embed="rId3" cstate="print"/>
          <a:srcRect l="4029" r="21486"/>
          <a:stretch>
            <a:fillRect/>
          </a:stretch>
        </p:blipFill>
        <p:spPr bwMode="auto">
          <a:xfrm>
            <a:off x="7381875" y="2628742"/>
            <a:ext cx="1617681" cy="2895757"/>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14400" y="959523"/>
            <a:ext cx="2799856" cy="5158429"/>
          </a:xfrm>
          <a:prstGeom prst="rect">
            <a:avLst/>
          </a:prstGeom>
          <a:noFill/>
          <a:ln w="9525">
            <a:noFill/>
            <a:miter lim="800000"/>
            <a:headEnd/>
            <a:tailEnd/>
          </a:ln>
        </p:spPr>
      </p:pic>
      <p:sp>
        <p:nvSpPr>
          <p:cNvPr id="3" name="Tekstboks 2"/>
          <p:cNvSpPr txBox="1"/>
          <p:nvPr/>
        </p:nvSpPr>
        <p:spPr>
          <a:xfrm>
            <a:off x="4071934" y="1285860"/>
            <a:ext cx="4786346" cy="830997"/>
          </a:xfrm>
          <a:prstGeom prst="rect">
            <a:avLst/>
          </a:prstGeom>
          <a:noFill/>
        </p:spPr>
        <p:txBody>
          <a:bodyPr wrap="square" rtlCol="0">
            <a:spAutoFit/>
          </a:bodyPr>
          <a:lstStyle/>
          <a:p>
            <a:pPr>
              <a:buFont typeface="Arial" pitchFamily="34" charset="0"/>
              <a:buChar char="•"/>
            </a:pPr>
            <a:endParaRPr lang="en-GB" dirty="0" smtClean="0">
              <a:solidFill>
                <a:srgbClr val="1F1B52"/>
              </a:solidFill>
              <a:latin typeface="+mj-lt"/>
            </a:endParaRPr>
          </a:p>
          <a:p>
            <a:pPr>
              <a:buFont typeface="Arial" pitchFamily="34" charset="0"/>
              <a:buChar char="•"/>
            </a:pPr>
            <a:endParaRPr lang="en-GB" dirty="0">
              <a:solidFill>
                <a:schemeClr val="bg1"/>
              </a:solidFill>
              <a:latin typeface="+mj-lt"/>
            </a:endParaRPr>
          </a:p>
        </p:txBody>
      </p:sp>
      <p:sp>
        <p:nvSpPr>
          <p:cNvPr id="4" name="Pladsholder til diasnummer 3"/>
          <p:cNvSpPr>
            <a:spLocks noGrp="1"/>
          </p:cNvSpPr>
          <p:nvPr>
            <p:ph type="sldNum" sz="quarter" idx="4294967295"/>
          </p:nvPr>
        </p:nvSpPr>
        <p:spPr>
          <a:xfrm>
            <a:off x="7239000" y="6248400"/>
            <a:ext cx="1905000" cy="457200"/>
          </a:xfrm>
          <a:prstGeom prst="rect">
            <a:avLst/>
          </a:prstGeom>
        </p:spPr>
        <p:txBody>
          <a:bodyPr/>
          <a:lstStyle/>
          <a:p>
            <a:fld id="{B888BBF3-7BDD-4292-947B-693C380128B8}" type="slidenum">
              <a:rPr lang="en-US" smtClean="0"/>
              <a:pPr/>
              <a:t>4</a:t>
            </a:fld>
            <a:endParaRPr lang="en-US"/>
          </a:p>
        </p:txBody>
      </p:sp>
      <p:sp>
        <p:nvSpPr>
          <p:cNvPr id="13" name="Rektangel 12"/>
          <p:cNvSpPr/>
          <p:nvPr/>
        </p:nvSpPr>
        <p:spPr>
          <a:xfrm>
            <a:off x="4071934" y="959522"/>
            <a:ext cx="4357691" cy="5047536"/>
          </a:xfrm>
          <a:prstGeom prst="rect">
            <a:avLst/>
          </a:prstGeom>
        </p:spPr>
        <p:txBody>
          <a:bodyPr wrap="square">
            <a:spAutoFit/>
          </a:bodyPr>
          <a:lstStyle/>
          <a:p>
            <a:r>
              <a:rPr lang="en-GB" sz="2000" b="1" dirty="0" smtClean="0">
                <a:solidFill>
                  <a:srgbClr val="1F1B52"/>
                </a:solidFill>
                <a:latin typeface="+mj-lt"/>
              </a:rPr>
              <a:t>1. Generation of Revolving Optic</a:t>
            </a:r>
          </a:p>
          <a:p>
            <a:endParaRPr lang="en-GB" sz="1800" b="1" dirty="0" smtClean="0">
              <a:solidFill>
                <a:srgbClr val="1F1B52"/>
              </a:solidFill>
              <a:latin typeface="+mj-lt"/>
            </a:endParaRPr>
          </a:p>
          <a:p>
            <a:r>
              <a:rPr lang="en-GB" sz="1800" b="1" dirty="0" smtClean="0">
                <a:solidFill>
                  <a:srgbClr val="1F1B52"/>
                </a:solidFill>
                <a:latin typeface="+mj-lt"/>
              </a:rPr>
              <a:t>Roller Carriage System for Large Revolving Optics </a:t>
            </a:r>
          </a:p>
          <a:p>
            <a:endParaRPr lang="en-GB" sz="2000" b="1" dirty="0" smtClean="0">
              <a:solidFill>
                <a:srgbClr val="1F1B52"/>
              </a:solidFill>
              <a:latin typeface="+mj-lt"/>
            </a:endParaRPr>
          </a:p>
          <a:p>
            <a:endParaRPr lang="en-GB" sz="1800" b="1" dirty="0" smtClean="0">
              <a:solidFill>
                <a:srgbClr val="1F1B52"/>
              </a:solidFill>
              <a:latin typeface="+mj-lt"/>
            </a:endParaRPr>
          </a:p>
          <a:p>
            <a:r>
              <a:rPr lang="en-GB" sz="1600" b="1" dirty="0" smtClean="0">
                <a:solidFill>
                  <a:srgbClr val="1F1B52"/>
                </a:solidFill>
                <a:latin typeface="+mj-lt"/>
              </a:rPr>
              <a:t>Revolving Optic systems designed before 1889 had to be turn around on a roller carriage. </a:t>
            </a:r>
          </a:p>
          <a:p>
            <a:endParaRPr lang="en-GB" sz="1600" b="1" dirty="0" smtClean="0">
              <a:solidFill>
                <a:srgbClr val="1F1B52"/>
              </a:solidFill>
              <a:latin typeface="+mj-lt"/>
            </a:endParaRPr>
          </a:p>
          <a:p>
            <a:r>
              <a:rPr lang="en-GB" sz="1600" b="1" dirty="0" smtClean="0">
                <a:solidFill>
                  <a:srgbClr val="1F1B52"/>
                </a:solidFill>
                <a:latin typeface="+mj-lt"/>
              </a:rPr>
              <a:t>The speed was slow and the flashes infrequent due to the friction in the system.</a:t>
            </a:r>
          </a:p>
          <a:p>
            <a:endParaRPr lang="en-GB" sz="1600" b="1" dirty="0" smtClean="0">
              <a:solidFill>
                <a:srgbClr val="1F1B52"/>
              </a:solidFill>
              <a:latin typeface="+mj-lt"/>
            </a:endParaRPr>
          </a:p>
          <a:p>
            <a:r>
              <a:rPr lang="en-GB" sz="1600" b="1" dirty="0" smtClean="0">
                <a:solidFill>
                  <a:srgbClr val="1F1B52"/>
                </a:solidFill>
                <a:latin typeface="+mj-lt"/>
              </a:rPr>
              <a:t>The low speed of the optic requires small narrow and ineffective optical panels to obtain a reasonably frequent repetition of the flash.</a:t>
            </a:r>
          </a:p>
          <a:p>
            <a:endParaRPr lang="en-GB" sz="1800" b="1" dirty="0" smtClean="0">
              <a:solidFill>
                <a:srgbClr val="1F1B52"/>
              </a:solidFill>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rot="-5400000">
            <a:off x="5169607" y="1194569"/>
            <a:ext cx="2978212" cy="4513374"/>
          </a:xfrm>
          <a:prstGeom prst="rect">
            <a:avLst/>
          </a:prstGeom>
          <a:noFill/>
          <a:ln w="9525">
            <a:noFill/>
            <a:miter lim="800000"/>
            <a:headEnd/>
            <a:tailEnd/>
          </a:ln>
        </p:spPr>
      </p:pic>
      <p:sp>
        <p:nvSpPr>
          <p:cNvPr id="3" name="Titel 2"/>
          <p:cNvSpPr>
            <a:spLocks noGrp="1"/>
          </p:cNvSpPr>
          <p:nvPr>
            <p:ph type="title"/>
          </p:nvPr>
        </p:nvSpPr>
        <p:spPr>
          <a:xfrm>
            <a:off x="1066800" y="1181100"/>
            <a:ext cx="7391400" cy="381000"/>
          </a:xfrm>
        </p:spPr>
        <p:txBody>
          <a:bodyPr/>
          <a:lstStyle/>
          <a:p>
            <a:r>
              <a:rPr lang="en-GB" sz="2400" dirty="0" smtClean="0"/>
              <a:t>Roller Carriage System for Revolving Optic</a:t>
            </a:r>
            <a:endParaRPr lang="en-GB" sz="2400" dirty="0"/>
          </a:p>
        </p:txBody>
      </p:sp>
      <p:pic>
        <p:nvPicPr>
          <p:cNvPr id="1026" name="Picture 2"/>
          <p:cNvPicPr>
            <a:picLocks noChangeAspect="1" noChangeArrowheads="1"/>
          </p:cNvPicPr>
          <p:nvPr/>
        </p:nvPicPr>
        <p:blipFill>
          <a:blip r:embed="rId3" cstate="print"/>
          <a:srcRect l="10381" r="11534"/>
          <a:stretch>
            <a:fillRect/>
          </a:stretch>
        </p:blipFill>
        <p:spPr bwMode="auto">
          <a:xfrm>
            <a:off x="139239" y="1962150"/>
            <a:ext cx="4137486" cy="3974149"/>
          </a:xfrm>
          <a:prstGeom prst="rect">
            <a:avLst/>
          </a:prstGeom>
          <a:noFill/>
          <a:ln w="9525">
            <a:noFill/>
            <a:miter lim="800000"/>
            <a:headEnd/>
            <a:tailEnd/>
          </a:ln>
          <a:effectLst/>
        </p:spPr>
      </p:pic>
      <p:sp>
        <p:nvSpPr>
          <p:cNvPr id="5" name="Tekstboks 4"/>
          <p:cNvSpPr txBox="1"/>
          <p:nvPr/>
        </p:nvSpPr>
        <p:spPr>
          <a:xfrm>
            <a:off x="4733925" y="5229225"/>
            <a:ext cx="4019550" cy="830997"/>
          </a:xfrm>
          <a:prstGeom prst="rect">
            <a:avLst/>
          </a:prstGeom>
          <a:noFill/>
        </p:spPr>
        <p:txBody>
          <a:bodyPr wrap="square" rtlCol="0">
            <a:spAutoFit/>
          </a:bodyPr>
          <a:lstStyle/>
          <a:p>
            <a:r>
              <a:rPr lang="en-GB" sz="1600" dirty="0" smtClean="0">
                <a:latin typeface="+mj-lt"/>
              </a:rPr>
              <a:t>Pictures from </a:t>
            </a:r>
            <a:r>
              <a:rPr lang="da-DK" sz="1600" dirty="0" smtClean="0">
                <a:latin typeface="+mj-lt"/>
              </a:rPr>
              <a:t>Hanstholm</a:t>
            </a:r>
            <a:r>
              <a:rPr lang="en-GB" sz="1600" dirty="0" smtClean="0">
                <a:latin typeface="+mj-lt"/>
              </a:rPr>
              <a:t> Lighthouse (DK) and </a:t>
            </a:r>
            <a:r>
              <a:rPr lang="da-DK" sz="1600" dirty="0" smtClean="0">
                <a:latin typeface="+mj-lt"/>
              </a:rPr>
              <a:t>Nolsø</a:t>
            </a:r>
            <a:r>
              <a:rPr lang="en-GB" sz="1600" dirty="0" smtClean="0">
                <a:latin typeface="+mj-lt"/>
              </a:rPr>
              <a:t> Lighthouse (Faroe Island)</a:t>
            </a:r>
          </a:p>
          <a:p>
            <a:endParaRPr lang="en-GB" sz="1600" dirty="0">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47700" y="1142984"/>
            <a:ext cx="2675550" cy="4985274"/>
          </a:xfrm>
          <a:prstGeom prst="rect">
            <a:avLst/>
          </a:prstGeom>
          <a:noFill/>
          <a:ln w="9525">
            <a:noFill/>
            <a:miter lim="800000"/>
            <a:headEnd/>
            <a:tailEnd/>
          </a:ln>
        </p:spPr>
      </p:pic>
      <p:sp>
        <p:nvSpPr>
          <p:cNvPr id="6" name="Tekstboks 5"/>
          <p:cNvSpPr txBox="1"/>
          <p:nvPr/>
        </p:nvSpPr>
        <p:spPr>
          <a:xfrm>
            <a:off x="3914774" y="1371600"/>
            <a:ext cx="4214842" cy="4555093"/>
          </a:xfrm>
          <a:prstGeom prst="rect">
            <a:avLst/>
          </a:prstGeom>
          <a:noFill/>
        </p:spPr>
        <p:txBody>
          <a:bodyPr wrap="square" rtlCol="0">
            <a:spAutoFit/>
          </a:bodyPr>
          <a:lstStyle/>
          <a:p>
            <a:pPr lvl="0"/>
            <a:r>
              <a:rPr lang="en-GB" sz="2000" b="1" dirty="0" smtClean="0">
                <a:solidFill>
                  <a:srgbClr val="1F1B52"/>
                </a:solidFill>
                <a:latin typeface="Arial"/>
              </a:rPr>
              <a:t>2. Generation of Revolving Optic</a:t>
            </a:r>
          </a:p>
          <a:p>
            <a:endParaRPr lang="en-GB" sz="1800" b="1" dirty="0" smtClean="0">
              <a:solidFill>
                <a:srgbClr val="1F1B52"/>
              </a:solidFill>
              <a:latin typeface="+mj-lt"/>
            </a:endParaRPr>
          </a:p>
          <a:p>
            <a:r>
              <a:rPr lang="en-GB" sz="1800" b="1" dirty="0" smtClean="0">
                <a:solidFill>
                  <a:srgbClr val="1F1B52"/>
                </a:solidFill>
                <a:latin typeface="+mj-lt"/>
              </a:rPr>
              <a:t>Mercury Bath System for Large Revolving Optics</a:t>
            </a:r>
          </a:p>
          <a:p>
            <a:endParaRPr lang="en-GB" sz="2800" b="1" dirty="0" smtClean="0">
              <a:solidFill>
                <a:srgbClr val="1F1B52"/>
              </a:solidFill>
              <a:latin typeface="+mj-lt"/>
            </a:endParaRPr>
          </a:p>
          <a:p>
            <a:r>
              <a:rPr lang="en-GB" sz="1600" b="1" dirty="0" smtClean="0">
                <a:solidFill>
                  <a:srgbClr val="1F1B52"/>
                </a:solidFill>
                <a:latin typeface="+mj-lt"/>
              </a:rPr>
              <a:t>In 1889 the French Lighthouse Service designed the Mercury Bath System and the first system was operational in 1892.</a:t>
            </a:r>
          </a:p>
          <a:p>
            <a:endParaRPr lang="en-GB" sz="1600" b="1" dirty="0" smtClean="0">
              <a:solidFill>
                <a:srgbClr val="1F1B52"/>
              </a:solidFill>
              <a:latin typeface="+mj-lt"/>
            </a:endParaRPr>
          </a:p>
          <a:p>
            <a:r>
              <a:rPr lang="en-GB" sz="1600" b="1" dirty="0" smtClean="0">
                <a:solidFill>
                  <a:srgbClr val="1F1B52"/>
                </a:solidFill>
                <a:latin typeface="+mj-lt"/>
              </a:rPr>
              <a:t>The system was designed for large optics to be supported upon an iron carriage floating in mercury.</a:t>
            </a:r>
          </a:p>
          <a:p>
            <a:endParaRPr lang="en-GB" sz="2000" dirty="0" smtClean="0">
              <a:solidFill>
                <a:schemeClr val="accent3"/>
              </a:solidFill>
              <a:latin typeface="+mj-lt"/>
            </a:endParaRPr>
          </a:p>
          <a:p>
            <a:endParaRPr lang="en-GB" sz="2800" dirty="0" smtClean="0">
              <a:solidFill>
                <a:schemeClr val="accent3"/>
              </a:solidFill>
              <a:latin typeface="+mj-lt"/>
            </a:endParaRPr>
          </a:p>
          <a:p>
            <a:endParaRPr lang="en-GB" sz="2800" dirty="0" smtClean="0">
              <a:solidFill>
                <a:schemeClr val="accent3"/>
              </a:solidFill>
              <a:latin typeface="+mj-lt"/>
            </a:endParaRPr>
          </a:p>
        </p:txBody>
      </p:sp>
      <p:sp>
        <p:nvSpPr>
          <p:cNvPr id="4" name="Pladsholder til diasnummer 3"/>
          <p:cNvSpPr>
            <a:spLocks noGrp="1"/>
          </p:cNvSpPr>
          <p:nvPr>
            <p:ph type="sldNum" sz="quarter" idx="4294967295"/>
          </p:nvPr>
        </p:nvSpPr>
        <p:spPr>
          <a:xfrm>
            <a:off x="6553200" y="6248400"/>
            <a:ext cx="1905000" cy="457200"/>
          </a:xfrm>
          <a:prstGeom prst="rect">
            <a:avLst/>
          </a:prstGeom>
        </p:spPr>
        <p:txBody>
          <a:bodyPr/>
          <a:lstStyle/>
          <a:p>
            <a:fld id="{B888BBF3-7BDD-4292-947B-693C380128B8}"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66800" y="990600"/>
            <a:ext cx="7391400" cy="381000"/>
          </a:xfrm>
        </p:spPr>
        <p:txBody>
          <a:bodyPr/>
          <a:lstStyle/>
          <a:p>
            <a:r>
              <a:rPr lang="en-GB" sz="2400" dirty="0" smtClean="0"/>
              <a:t>Mercury Bath</a:t>
            </a:r>
            <a:endParaRPr lang="en-GB" sz="2400" dirty="0"/>
          </a:p>
        </p:txBody>
      </p:sp>
      <p:pic>
        <p:nvPicPr>
          <p:cNvPr id="3" name="Picture 2"/>
          <p:cNvPicPr>
            <a:picLocks noChangeAspect="1" noChangeArrowheads="1"/>
          </p:cNvPicPr>
          <p:nvPr/>
        </p:nvPicPr>
        <p:blipFill>
          <a:blip r:embed="rId2" cstate="print"/>
          <a:srcRect/>
          <a:stretch>
            <a:fillRect/>
          </a:stretch>
        </p:blipFill>
        <p:spPr bwMode="auto">
          <a:xfrm>
            <a:off x="4022726" y="1928814"/>
            <a:ext cx="4997450" cy="3748086"/>
          </a:xfrm>
          <a:prstGeom prst="rect">
            <a:avLst/>
          </a:prstGeom>
          <a:noFill/>
          <a:ln w="9525">
            <a:noFill/>
            <a:miter lim="800000"/>
            <a:headEnd/>
            <a:tailEnd/>
          </a:ln>
          <a:effectLst/>
        </p:spPr>
      </p:pic>
      <p:sp>
        <p:nvSpPr>
          <p:cNvPr id="4" name="Rektangel 3"/>
          <p:cNvSpPr/>
          <p:nvPr/>
        </p:nvSpPr>
        <p:spPr>
          <a:xfrm>
            <a:off x="133350" y="1502569"/>
            <a:ext cx="3695700" cy="4401205"/>
          </a:xfrm>
          <a:prstGeom prst="rect">
            <a:avLst/>
          </a:prstGeom>
        </p:spPr>
        <p:txBody>
          <a:bodyPr wrap="square">
            <a:spAutoFit/>
          </a:bodyPr>
          <a:lstStyle/>
          <a:p>
            <a:r>
              <a:rPr lang="en-GB" sz="1800" b="1" dirty="0" smtClean="0">
                <a:solidFill>
                  <a:srgbClr val="1F1B52"/>
                </a:solidFill>
                <a:latin typeface="+mj-lt"/>
              </a:rPr>
              <a:t>Major advantaged of Mercury Bath System:</a:t>
            </a:r>
          </a:p>
          <a:p>
            <a:pPr lvl="1"/>
            <a:endParaRPr lang="en-GB" sz="2000" b="1" dirty="0" smtClean="0">
              <a:solidFill>
                <a:srgbClr val="1F1B52"/>
              </a:solidFill>
              <a:latin typeface="+mj-lt"/>
            </a:endParaRPr>
          </a:p>
          <a:p>
            <a:pPr marL="800100" lvl="1" indent="-342900">
              <a:buFont typeface="+mj-lt"/>
              <a:buAutoNum type="arabicPeriod"/>
            </a:pPr>
            <a:r>
              <a:rPr lang="en-GB" sz="1600" b="1" dirty="0" smtClean="0">
                <a:solidFill>
                  <a:srgbClr val="1F1B52"/>
                </a:solidFill>
                <a:latin typeface="+mj-lt"/>
              </a:rPr>
              <a:t>The weight machine could be smaller and operate all the night on a few windings.</a:t>
            </a:r>
          </a:p>
          <a:p>
            <a:pPr marL="800100" lvl="1" indent="-342900">
              <a:buFont typeface="+mj-lt"/>
              <a:buAutoNum type="arabicPeriod"/>
            </a:pPr>
            <a:r>
              <a:rPr lang="en-GB" sz="1600" b="1" dirty="0" smtClean="0">
                <a:solidFill>
                  <a:srgbClr val="1F1B52"/>
                </a:solidFill>
                <a:latin typeface="+mj-lt"/>
              </a:rPr>
              <a:t>The lens could be turn around more rapidly and it was possible to enlarge the area of the lens  and still obtain a reasonably frequent repetition of the flash </a:t>
            </a:r>
          </a:p>
          <a:p>
            <a:pPr marL="800100" lvl="1" indent="-342900">
              <a:buFont typeface="+mj-lt"/>
              <a:buAutoNum type="arabicPeriod"/>
            </a:pPr>
            <a:r>
              <a:rPr lang="en-GB" sz="1600" b="1" dirty="0" smtClean="0">
                <a:solidFill>
                  <a:srgbClr val="1F1B52"/>
                </a:solidFill>
                <a:latin typeface="+mj-lt"/>
              </a:rPr>
              <a:t>Greater area of the optic provides higher intensity with the same light source.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5551" y="990599"/>
            <a:ext cx="7832649" cy="714375"/>
          </a:xfrm>
        </p:spPr>
        <p:txBody>
          <a:bodyPr/>
          <a:lstStyle/>
          <a:p>
            <a:r>
              <a:rPr lang="en-GB" sz="2400" dirty="0" smtClean="0"/>
              <a:t>Comparing size of optic for Roller Carriage System and Mercury Bath System</a:t>
            </a:r>
            <a:endParaRPr lang="en-GB" sz="2400" dirty="0"/>
          </a:p>
        </p:txBody>
      </p:sp>
      <p:pic>
        <p:nvPicPr>
          <p:cNvPr id="3" name="Picture 2"/>
          <p:cNvPicPr>
            <a:picLocks noChangeAspect="1" noChangeArrowheads="1"/>
          </p:cNvPicPr>
          <p:nvPr/>
        </p:nvPicPr>
        <p:blipFill>
          <a:blip r:embed="rId2" cstate="print"/>
          <a:srcRect l="1941" t="3705" r="29596" b="2779"/>
          <a:stretch>
            <a:fillRect/>
          </a:stretch>
        </p:blipFill>
        <p:spPr bwMode="auto">
          <a:xfrm>
            <a:off x="1192517" y="1704974"/>
            <a:ext cx="6132208" cy="43872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8200" y="800100"/>
            <a:ext cx="7391400" cy="381000"/>
          </a:xfrm>
        </p:spPr>
        <p:txBody>
          <a:bodyPr/>
          <a:lstStyle/>
          <a:p>
            <a:pPr algn="ctr"/>
            <a:r>
              <a:rPr lang="en-GB" sz="2400" dirty="0" smtClean="0"/>
              <a:t>Project ProMerc</a:t>
            </a:r>
            <a:endParaRPr lang="en-GB" sz="2400" dirty="0"/>
          </a:p>
        </p:txBody>
      </p:sp>
      <p:sp>
        <p:nvSpPr>
          <p:cNvPr id="3" name="Pladsholder til indhold 2"/>
          <p:cNvSpPr>
            <a:spLocks noGrp="1"/>
          </p:cNvSpPr>
          <p:nvPr>
            <p:ph idx="1"/>
          </p:nvPr>
        </p:nvSpPr>
        <p:spPr>
          <a:xfrm>
            <a:off x="1066800" y="1304925"/>
            <a:ext cx="7391400" cy="4838699"/>
          </a:xfrm>
        </p:spPr>
        <p:txBody>
          <a:bodyPr/>
          <a:lstStyle/>
          <a:p>
            <a:pPr>
              <a:buNone/>
            </a:pPr>
            <a:r>
              <a:rPr lang="en-GB" dirty="0" smtClean="0"/>
              <a:t>Model 2:</a:t>
            </a:r>
            <a:r>
              <a:rPr lang="en-GB" i="1" dirty="0" smtClean="0"/>
              <a:t> At listed and historic lighthouses considerations should be taken for </a:t>
            </a:r>
          </a:p>
          <a:p>
            <a:pPr>
              <a:buNone/>
            </a:pPr>
            <a:r>
              <a:rPr lang="en-GB" i="1" dirty="0" smtClean="0"/>
              <a:t>preserving the original revolving optic.</a:t>
            </a:r>
          </a:p>
          <a:p>
            <a:endParaRPr lang="en-GB" dirty="0" smtClean="0"/>
          </a:p>
          <a:p>
            <a:r>
              <a:rPr lang="en-GB" dirty="0" smtClean="0"/>
              <a:t>The aim of project ProMerc was to find a suitable technical solution which also takes into account the historical and heritage aspect . </a:t>
            </a:r>
          </a:p>
          <a:p>
            <a:pPr>
              <a:buNone/>
            </a:pPr>
            <a:r>
              <a:rPr lang="en-GB" dirty="0" smtClean="0"/>
              <a:t>	Additional to the basically engineering work the aim of the project was therefore to find a solution avoiding significant changes of the original construction and preserve the authentically expression of the unique installation on an operational lighthouse.</a:t>
            </a:r>
          </a:p>
          <a:p>
            <a:endParaRPr lang="en-GB" dirty="0" smtClean="0"/>
          </a:p>
          <a:p>
            <a:r>
              <a:rPr lang="en-GB" dirty="0" smtClean="0"/>
              <a:t>In co-operation with The Technical University of Denmark (DTU) efforts was taken on design and re-engineering work to re-build the revolving system at Nakkehoved Lighthouse (a operational heritage listed lighthouse with a Lighthouse Museum in the dwelling). </a:t>
            </a:r>
          </a:p>
          <a:p>
            <a:pPr>
              <a:buNone/>
            </a:pPr>
            <a:endParaRPr lang="en-GB" dirty="0" smtClean="0"/>
          </a:p>
          <a:p>
            <a:r>
              <a:rPr lang="en-GB" dirty="0" smtClean="0"/>
              <a:t>At the end of 2012 a draft project was presented by DMA and this was approved by the Danish Agency for Culture. </a:t>
            </a:r>
          </a:p>
          <a:p>
            <a:pPr>
              <a:buNone/>
            </a:pPr>
            <a:r>
              <a:rPr lang="en-GB" dirty="0" smtClean="0"/>
              <a:t>	</a:t>
            </a:r>
          </a:p>
          <a:p>
            <a:pPr>
              <a:buNone/>
            </a:pPr>
            <a:r>
              <a:rPr lang="en-GB" dirty="0" smtClean="0"/>
              <a:t>	In January 2013 the detailed design project was initiated and by the end of April 2013 the re-engineered system was put into operation.</a:t>
            </a:r>
          </a:p>
          <a:p>
            <a:pPr>
              <a:buNone/>
            </a:pPr>
            <a:endParaRPr lang="en-GB" dirty="0" smtClean="0"/>
          </a:p>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FSstandard">
  <a:themeElements>
    <a:clrScheme name="SFS PPP præsentation">
      <a:dk1>
        <a:srgbClr val="1C2A35"/>
      </a:dk1>
      <a:lt1>
        <a:srgbClr val="FFFFFF"/>
      </a:lt1>
      <a:dk2>
        <a:srgbClr val="1C2A35"/>
      </a:dk2>
      <a:lt2>
        <a:srgbClr val="FFFFFF"/>
      </a:lt2>
      <a:accent1>
        <a:srgbClr val="911738"/>
      </a:accent1>
      <a:accent2>
        <a:srgbClr val="95C5C6"/>
      </a:accent2>
      <a:accent3>
        <a:srgbClr val="8A8AB7"/>
      </a:accent3>
      <a:accent4>
        <a:srgbClr val="C0CF99"/>
      </a:accent4>
      <a:accent5>
        <a:srgbClr val="DDA820"/>
      </a:accent5>
      <a:accent6>
        <a:srgbClr val="DFEBF5"/>
      </a:accent6>
      <a:hlink>
        <a:srgbClr val="1C2A35"/>
      </a:hlink>
      <a:folHlink>
        <a:srgbClr val="1C2A35"/>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a-DK"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SFSstandar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FSstandar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FSstandar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FSstandar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FSstandar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FSstandar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FSstandard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FSstandar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FSstandar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FSstandar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FSstandar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FSstandar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9DC15ED8C2A2FD47B07DFC79D8C228B0" ma:contentTypeVersion="2" ma:contentTypeDescription="Opret et nyt dokument." ma:contentTypeScope="" ma:versionID="f46ea9f3534d3e55f19794da80a391c9">
  <xsd:schema xmlns:xsd="http://www.w3.org/2001/XMLSchema" xmlns:p="http://schemas.microsoft.com/office/2006/metadata/properties" targetNamespace="http://schemas.microsoft.com/office/2006/metadata/properties" ma:root="true" ma:fieldsID="79458e8cc01bc5f1f076b1628d37ae1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ma:readOnly="tru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B6566142-E793-4618-B7D4-304AA922B6E7}">
  <ds:schemaRefs>
    <ds:schemaRef ds:uri="http://schemas.microsoft.com/sharepoint/v3/contenttype/forms"/>
  </ds:schemaRefs>
</ds:datastoreItem>
</file>

<file path=customXml/itemProps2.xml><?xml version="1.0" encoding="utf-8"?>
<ds:datastoreItem xmlns:ds="http://schemas.openxmlformats.org/officeDocument/2006/customXml" ds:itemID="{33B3825B-9ADF-4009-92F5-E4E554A4BA5C}">
  <ds:schemaRefs>
    <ds:schemaRef ds:uri="http://schemas.microsoft.com/office/2006/documentManagement/types"/>
    <ds:schemaRef ds:uri="http://purl.org/dc/elements/1.1/"/>
    <ds:schemaRef ds:uri="http://purl.org/dc/terms/"/>
    <ds:schemaRef ds:uri="http://purl.org/dc/dcmitype/"/>
    <ds:schemaRef ds:uri="http://www.w3.org/XML/1998/namespace"/>
    <ds:schemaRef ds:uri="http://schemas.microsoft.com/office/2006/metadata/properties"/>
    <ds:schemaRef ds:uri="http://schemas.openxmlformats.org/package/2006/metadata/core-properties"/>
  </ds:schemaRefs>
</ds:datastoreItem>
</file>

<file path=customXml/itemProps3.xml><?xml version="1.0" encoding="utf-8"?>
<ds:datastoreItem xmlns:ds="http://schemas.openxmlformats.org/officeDocument/2006/customXml" ds:itemID="{9E96E722-7A38-491C-A63E-330F6F36ED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SFSstandard</Template>
  <TotalTime>7685</TotalTime>
  <Words>922</Words>
  <Application>Microsoft Office PowerPoint</Application>
  <PresentationFormat>Skærmshow (4:3)</PresentationFormat>
  <Paragraphs>152</Paragraphs>
  <Slides>28</Slides>
  <Notes>2</Notes>
  <HiddenSlides>0</HiddenSlides>
  <MMClips>0</MMClips>
  <ScaleCrop>false</ScaleCrop>
  <HeadingPairs>
    <vt:vector size="4" baseType="variant">
      <vt:variant>
        <vt:lpstr>Tema</vt:lpstr>
      </vt:variant>
      <vt:variant>
        <vt:i4>1</vt:i4>
      </vt:variant>
      <vt:variant>
        <vt:lpstr>Diastitler</vt:lpstr>
      </vt:variant>
      <vt:variant>
        <vt:i4>28</vt:i4>
      </vt:variant>
    </vt:vector>
  </HeadingPairs>
  <TitlesOfParts>
    <vt:vector size="29" baseType="lpstr">
      <vt:lpstr>SFSstandard</vt:lpstr>
      <vt:lpstr>Traditional Revolving Optic Re-Engineered for Continued Operation without Mercury </vt:lpstr>
      <vt:lpstr>Overview</vt:lpstr>
      <vt:lpstr>A future without Mercury</vt:lpstr>
      <vt:lpstr>Dias nummer 4</vt:lpstr>
      <vt:lpstr>Roller Carriage System for Revolving Optic</vt:lpstr>
      <vt:lpstr>Dias nummer 6</vt:lpstr>
      <vt:lpstr>Mercury Bath</vt:lpstr>
      <vt:lpstr>Comparing size of optic for Roller Carriage System and Mercury Bath System</vt:lpstr>
      <vt:lpstr>Project ProMerc</vt:lpstr>
      <vt:lpstr>Nakkehoved Lighthouse</vt:lpstr>
      <vt:lpstr>Dias nummer 11</vt:lpstr>
      <vt:lpstr>Dias nummer 12</vt:lpstr>
      <vt:lpstr>Lower Bearing in position</vt:lpstr>
      <vt:lpstr>Technical pre-evaluation of the Project</vt:lpstr>
      <vt:lpstr>Removed Lower Bearing with housing</vt:lpstr>
      <vt:lpstr>Installation of Thrust Roller Bearing</vt:lpstr>
      <vt:lpstr>Adjustable bearing support</vt:lpstr>
      <vt:lpstr>Dias nummer 18</vt:lpstr>
      <vt:lpstr>Dias nummer 19</vt:lpstr>
      <vt:lpstr>Installation of Thrust Roller Bearing</vt:lpstr>
      <vt:lpstr>Installation of Thrust Roller Bearing</vt:lpstr>
      <vt:lpstr>Adjustable bearing support  </vt:lpstr>
      <vt:lpstr>Removing Mercury Bath topped up with Kerosene to avoid evaporation of Mercury from the surface of floating vessel and bath.</vt:lpstr>
      <vt:lpstr>Economy and Business Case</vt:lpstr>
      <vt:lpstr>Experiences and Conclusion</vt:lpstr>
      <vt:lpstr>Dias nummer 26</vt:lpstr>
      <vt:lpstr>Recommendations</vt:lpstr>
      <vt:lpstr>Thank you very much for your attention  jrp@dma.dk </vt:lpstr>
    </vt:vector>
  </TitlesOfParts>
  <Company>Søfartsstyrelsen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Dansk søfart – Søfartsstyrelsens rolle</dc:title>
  <dc:creator>MMJ</dc:creator>
  <cp:lastModifiedBy>Jørgen Royal Petersen</cp:lastModifiedBy>
  <cp:revision>662</cp:revision>
  <cp:lastPrinted>2005-12-08T11:06:53Z</cp:lastPrinted>
  <dcterms:created xsi:type="dcterms:W3CDTF">2006-03-22T13:32:14Z</dcterms:created>
  <dcterms:modified xsi:type="dcterms:W3CDTF">2013-10-07T09:08:01Z</dcterms:modified>
</cp:coreProperties>
</file>