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Default Extension="avi" ContentType="video/unknown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sldIdLst>
    <p:sldId id="265" r:id="rId2"/>
    <p:sldId id="314" r:id="rId3"/>
    <p:sldId id="315" r:id="rId4"/>
    <p:sldId id="320" r:id="rId5"/>
    <p:sldId id="321" r:id="rId6"/>
    <p:sldId id="322" r:id="rId7"/>
    <p:sldId id="323" r:id="rId8"/>
    <p:sldId id="338" r:id="rId9"/>
    <p:sldId id="370" r:id="rId10"/>
    <p:sldId id="366" r:id="rId11"/>
    <p:sldId id="367" r:id="rId12"/>
    <p:sldId id="368" r:id="rId13"/>
    <p:sldId id="340" r:id="rId14"/>
    <p:sldId id="365" r:id="rId15"/>
    <p:sldId id="371" r:id="rId16"/>
    <p:sldId id="369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  <p:sldId id="355" r:id="rId26"/>
    <p:sldId id="352" r:id="rId27"/>
    <p:sldId id="342" r:id="rId28"/>
    <p:sldId id="343" r:id="rId29"/>
    <p:sldId id="354" r:id="rId30"/>
    <p:sldId id="346" r:id="rId31"/>
    <p:sldId id="348" r:id="rId32"/>
    <p:sldId id="349" r:id="rId33"/>
  </p:sldIdLst>
  <p:sldSz cx="9144000" cy="6858000" type="screen4x3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9900"/>
    <a:srgbClr val="FF00FF"/>
    <a:srgbClr val="339966"/>
    <a:srgbClr val="CCFF99"/>
    <a:srgbClr val="FFFF99"/>
    <a:srgbClr val="7FCFE5"/>
    <a:srgbClr val="FF99CC"/>
    <a:srgbClr val="FFFF00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82" autoAdjust="0"/>
    <p:restoredTop sz="87239" autoAdjust="0"/>
  </p:normalViewPr>
  <p:slideViewPr>
    <p:cSldViewPr>
      <p:cViewPr varScale="1">
        <p:scale>
          <a:sx n="63" d="100"/>
          <a:sy n="63" d="100"/>
        </p:scale>
        <p:origin x="-18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EED13E-84D3-48EE-ACFD-B8E063EE2CD3}" type="datetimeFigureOut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0093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0093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2023C-9C3A-4939-8038-64BDA770EDD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74259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200721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157668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5852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5852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732695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402195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추가된 페이지입니다</a:t>
            </a:r>
            <a:r>
              <a:rPr lang="en-US" altLang="ko-KR" dirty="0" smtClean="0"/>
              <a:t>. </a:t>
            </a:r>
            <a:r>
              <a:rPr lang="ko-KR" altLang="en-US" smtClean="0"/>
              <a:t>좌측 동영상 파일 </a:t>
            </a:r>
            <a:r>
              <a:rPr lang="ko-KR" altLang="en-US" dirty="0" smtClean="0"/>
              <a:t>자동 실행됩니다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441418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980834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93425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494195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35777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CA87A-2C86-4FBE-B8A6-A87A92DE5BD1}" type="slidenum">
              <a:rPr lang="en-US" altLang="ko-KR" smtClean="0"/>
              <a:pPr>
                <a:defRPr/>
              </a:pPr>
              <a:t>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387352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418124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033731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121409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0338203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945287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15494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937935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12693729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30595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0380232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759358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421575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474506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CA87A-2C86-4FBE-B8A6-A87A92DE5BD1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5CA87A-2C86-4FBE-B8A6-A87A92DE5BD1}" type="slidenum">
              <a:rPr lang="en-US" altLang="ko-KR" smtClean="0"/>
              <a:pPr>
                <a:defRPr/>
              </a:pPr>
              <a:t>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75630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9616397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05392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2023C-9C3A-4939-8038-64BDA770EDD1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05392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BC455-D82F-47CE-87D2-D927E1F248F0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3E1-5462-4A7D-BDCB-B01E49761B2D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7676" y="0"/>
            <a:ext cx="94632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C9DF-0DA9-46DC-9249-16F7F95A6693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7676" y="0"/>
            <a:ext cx="94632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40720-6191-4234-AE36-E515DC766B51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Picture 8" descr="KIOS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5431" y="44625"/>
            <a:ext cx="778690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B612A-2DFC-4030-BC13-76B5C46A2B44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5454E-67C9-4C4B-8338-E63F5818C273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7676" y="0"/>
            <a:ext cx="94632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4F17D-3D6B-4707-82BE-EA45A822E656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7676" y="0"/>
            <a:ext cx="94632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90650-A7C4-4DEE-8D52-9BEF373563B9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7676" y="0"/>
            <a:ext cx="94632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3CBAC-FBEA-446F-9B50-72CCF08ABFA4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7676" y="0"/>
            <a:ext cx="94632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50A2B-F2EB-4BAD-BAFB-579227B753AD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7676" y="0"/>
            <a:ext cx="94632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01ABF-782F-4231-900E-715D51D92C03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7676" y="0"/>
            <a:ext cx="94632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Y크리스탈M" pitchFamily="18" charset="-127"/>
                <a:ea typeface="HY크리스탈M" pitchFamily="18" charset="-127"/>
              </a:defRPr>
            </a:lvl1pPr>
          </a:lstStyle>
          <a:p>
            <a:fld id="{678F85DF-4B13-4E91-8700-9578C8236F63}" type="datetime1">
              <a:rPr lang="ko-KR" altLang="en-US" smtClean="0"/>
              <a:pPr/>
              <a:t>2013-10-07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Y크리스탈M" pitchFamily="18" charset="-127"/>
                <a:ea typeface="HY크리스탈M" pitchFamily="18" charset="-127"/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Y크리스탈M" pitchFamily="18" charset="-127"/>
                <a:ea typeface="HY크리스탈M" pitchFamily="18" charset="-127"/>
              </a:defRPr>
            </a:lvl1pPr>
          </a:lstStyle>
          <a:p>
            <a:fld id="{4A71D819-9C5F-45D1-A60E-F0CAE096F6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HY크리스탈M" pitchFamily="18" charset="-127"/>
          <a:ea typeface="HY크리스탈M" pitchFamily="18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j-ea"/>
          <a:ea typeface="+mj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j-ea"/>
          <a:ea typeface="+mj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ea"/>
          <a:ea typeface="+mj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ea"/>
          <a:ea typeface="+mj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ea"/>
          <a:ea typeface="+mj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emf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1.avi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57.jpeg"/><Relationship Id="rId4" Type="http://schemas.openxmlformats.org/officeDocument/2006/relationships/image" Target="../media/image51.png"/><Relationship Id="rId9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microsoft.com/office/2007/relationships/media" Target="../media/media2.avi"/><Relationship Id="rId9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1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gif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33.jpeg"/><Relationship Id="rId18" Type="http://schemas.openxmlformats.org/officeDocument/2006/relationships/image" Target="../media/image3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2.jpeg"/><Relationship Id="rId17" Type="http://schemas.openxmlformats.org/officeDocument/2006/relationships/image" Target="../media/image37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5" Type="http://schemas.openxmlformats.org/officeDocument/2006/relationships/image" Target="../media/image3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Relationship Id="rId1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836792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3600" dirty="0" smtClean="0"/>
              <a:t>Introduction to Development of AtoN Simulator in KOREA</a:t>
            </a:r>
            <a:endParaRPr lang="ko-KR" altLang="en-US" sz="36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598248"/>
            <a:ext cx="6400800" cy="1631032"/>
          </a:xfrm>
        </p:spPr>
        <p:txBody>
          <a:bodyPr anchor="ctr" anchorCtr="0">
            <a:normAutofit fontScale="92500" lnSpcReduction="10000"/>
          </a:bodyPr>
          <a:lstStyle/>
          <a:p>
            <a:r>
              <a:rPr lang="en-US" altLang="ko-KR" sz="2800" dirty="0" smtClean="0"/>
              <a:t>2013.10.07</a:t>
            </a:r>
          </a:p>
          <a:p>
            <a:endParaRPr lang="en-US" altLang="ko-KR" sz="1600" dirty="0" smtClean="0"/>
          </a:p>
          <a:p>
            <a:r>
              <a:rPr lang="en-US" altLang="ko-KR" sz="2100" dirty="0" smtClean="0"/>
              <a:t>Korea </a:t>
            </a:r>
            <a:r>
              <a:rPr lang="en-US" altLang="ko-KR" sz="2100" dirty="0"/>
              <a:t>Institute of Ocean Science &amp; </a:t>
            </a:r>
            <a:r>
              <a:rPr lang="en-US" altLang="ko-KR" sz="2100" dirty="0" smtClean="0"/>
              <a:t>Technology (KIOST)</a:t>
            </a:r>
          </a:p>
          <a:p>
            <a:r>
              <a:rPr lang="en-US" altLang="ko-KR" dirty="0" smtClean="0"/>
              <a:t>KOREA</a:t>
            </a:r>
          </a:p>
        </p:txBody>
      </p:sp>
      <p:sp>
        <p:nvSpPr>
          <p:cNvPr id="5" name="모서리가 둥근 직사각형 4"/>
          <p:cNvSpPr/>
          <p:nvPr/>
        </p:nvSpPr>
        <p:spPr>
          <a:xfrm>
            <a:off x="1763688" y="2420888"/>
            <a:ext cx="5472608" cy="1008112"/>
          </a:xfrm>
          <a:prstGeom prst="roundRect">
            <a:avLst>
              <a:gd name="adj" fmla="val 877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크리스탈M" pitchFamily="18" charset="-127"/>
                <a:ea typeface="HY크리스탈M" pitchFamily="18" charset="-127"/>
              </a:rPr>
              <a:t>IALA EEP Committee</a:t>
            </a:r>
            <a:endParaRPr lang="ko-KR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크리스탈M" pitchFamily="18" charset="-127"/>
              <a:ea typeface="HY크리스탈M" pitchFamily="18" charset="-127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36707" y="6021288"/>
            <a:ext cx="1001649" cy="39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5720" y="6013778"/>
            <a:ext cx="1114597" cy="439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877272"/>
            <a:ext cx="116813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9296" y="5986277"/>
            <a:ext cx="1329283" cy="54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8" descr="KIOS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9815" y="5899032"/>
            <a:ext cx="999035" cy="55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Korea Institute of Marine Science&amp;Technology promoti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1" y="6080881"/>
            <a:ext cx="1080119" cy="37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8987" y="6453336"/>
            <a:ext cx="171072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Ministry of Oceans and Fisheries</a:t>
            </a:r>
            <a:endParaRPr lang="ko-KR" altLang="en-US" sz="800" dirty="0"/>
          </a:p>
        </p:txBody>
      </p:sp>
      <p:pic>
        <p:nvPicPr>
          <p:cNvPr id="18" name="Picture 20" descr="EMB00000e7855c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7556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WordArt 3"/>
          <p:cNvSpPr>
            <a:spLocks noChangeArrowheads="1" noChangeShapeType="1" noTextEdit="1"/>
          </p:cNvSpPr>
          <p:nvPr/>
        </p:nvSpPr>
        <p:spPr bwMode="auto">
          <a:xfrm>
            <a:off x="6643688" y="195263"/>
            <a:ext cx="23241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088"/>
              </a:avLst>
            </a:prstTxWarp>
          </a:bodyPr>
          <a:lstStyle/>
          <a:p>
            <a:r>
              <a:rPr lang="en-US" altLang="ko-KR" sz="2400" b="1" kern="10" dirty="0">
                <a:ln w="9525">
                  <a:noFill/>
                  <a:round/>
                  <a:headEnd/>
                  <a:tailEnd/>
                </a:ln>
                <a:solidFill>
                  <a:srgbClr val="FF6699"/>
                </a:solidFill>
                <a:effectLst>
                  <a:outerShdw dist="35921" dir="2700000" algn="ctr" rotWithShape="0">
                    <a:schemeClr val="bg1">
                      <a:alpha val="79999"/>
                    </a:schemeClr>
                  </a:outerShdw>
                </a:effectLst>
                <a:latin typeface="HY헤드라인M"/>
                <a:ea typeface="HY헤드라인M"/>
              </a:rPr>
              <a:t>IALA </a:t>
            </a:r>
            <a:r>
              <a:rPr lang="en-US" altLang="ko-KR" sz="24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FF6699"/>
                </a:solidFill>
                <a:effectLst>
                  <a:outerShdw dist="35921" dir="2700000" algn="ctr" rotWithShape="0">
                    <a:schemeClr val="bg1">
                      <a:alpha val="79999"/>
                    </a:schemeClr>
                  </a:outerShdw>
                </a:effectLst>
                <a:latin typeface="HY헤드라인M"/>
                <a:ea typeface="HY헤드라인M"/>
              </a:rPr>
              <a:t>EEP-21</a:t>
            </a:r>
            <a:endParaRPr lang="ko-KR" altLang="en-US" sz="2400" b="1" kern="10" dirty="0">
              <a:ln w="9525">
                <a:noFill/>
                <a:round/>
                <a:headEnd/>
                <a:tailEnd/>
              </a:ln>
              <a:solidFill>
                <a:srgbClr val="FF6699"/>
              </a:solidFill>
              <a:effectLst>
                <a:outerShdw dist="35921" dir="2700000" algn="ctr" rotWithShape="0">
                  <a:schemeClr val="bg1">
                    <a:alpha val="79999"/>
                  </a:schemeClr>
                </a:outerShdw>
              </a:effectLst>
              <a:latin typeface="HY헤드라인M"/>
              <a:ea typeface="HY헤드라인M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Database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–Ship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15 ships are included (</a:t>
            </a:r>
            <a:r>
              <a:rPr lang="en-US" altLang="ko-KR" sz="2400" dirty="0" smtClean="0"/>
              <a:t>6 group</a:t>
            </a:r>
            <a:r>
              <a:rPr lang="en-US" altLang="ko-KR" sz="2400" dirty="0"/>
              <a:t>)</a:t>
            </a:r>
          </a:p>
          <a:p>
            <a:pPr lvl="1"/>
            <a:r>
              <a:rPr lang="en-US" altLang="ko-KR" sz="2000" dirty="0"/>
              <a:t>Considering </a:t>
            </a:r>
            <a:r>
              <a:rPr lang="en-US" altLang="ko-KR" sz="2000" dirty="0" smtClean="0"/>
              <a:t>LPP (length between perpendiculars) and </a:t>
            </a:r>
            <a:r>
              <a:rPr lang="en-US" altLang="ko-KR" sz="2000" dirty="0"/>
              <a:t>Height </a:t>
            </a:r>
            <a:r>
              <a:rPr lang="en-US" altLang="ko-KR" sz="2000" dirty="0" smtClean="0"/>
              <a:t>of ship’s </a:t>
            </a:r>
            <a:r>
              <a:rPr lang="en-US" altLang="ko-KR" sz="2000" dirty="0"/>
              <a:t>bridge</a:t>
            </a:r>
            <a:endParaRPr lang="ko-KR" altLang="en-US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10</a:t>
            </a:fld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1548513" y="2943267"/>
            <a:ext cx="5877383" cy="3294045"/>
            <a:chOff x="1606676" y="2636912"/>
            <a:chExt cx="7065609" cy="4248472"/>
          </a:xfrm>
        </p:grpSpPr>
        <p:grpSp>
          <p:nvGrpSpPr>
            <p:cNvPr id="16" name="그룹 15"/>
            <p:cNvGrpSpPr/>
            <p:nvPr/>
          </p:nvGrpSpPr>
          <p:grpSpPr>
            <a:xfrm>
              <a:off x="1606676" y="2636912"/>
              <a:ext cx="7065609" cy="4248472"/>
              <a:chOff x="1606676" y="2564904"/>
              <a:chExt cx="7065609" cy="4248472"/>
            </a:xfrm>
          </p:grpSpPr>
          <p:grpSp>
            <p:nvGrpSpPr>
              <p:cNvPr id="19" name="그룹 27"/>
              <p:cNvGrpSpPr/>
              <p:nvPr/>
            </p:nvGrpSpPr>
            <p:grpSpPr>
              <a:xfrm>
                <a:off x="1606676" y="2564904"/>
                <a:ext cx="7065609" cy="4248472"/>
                <a:chOff x="1526639" y="1628800"/>
                <a:chExt cx="7321201" cy="4824536"/>
              </a:xfrm>
            </p:grpSpPr>
            <p:pic>
              <p:nvPicPr>
                <p:cNvPr id="21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1526639" y="1628800"/>
                  <a:ext cx="6877844" cy="482453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22" name="TextBox 21"/>
                <p:cNvSpPr txBox="1"/>
                <p:nvPr/>
              </p:nvSpPr>
              <p:spPr>
                <a:xfrm>
                  <a:off x="7682832" y="3078468"/>
                  <a:ext cx="1165008" cy="1893263"/>
                </a:xfrm>
                <a:prstGeom prst="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300" dirty="0" smtClean="0"/>
                    <a:t>Container</a:t>
                  </a:r>
                </a:p>
                <a:p>
                  <a:r>
                    <a:rPr lang="en-US" altLang="ko-KR" sz="1300" dirty="0" smtClean="0"/>
                    <a:t>Tanker</a:t>
                  </a:r>
                </a:p>
                <a:p>
                  <a:r>
                    <a:rPr lang="en-US" altLang="ko-KR" sz="1300" dirty="0" smtClean="0"/>
                    <a:t>Bulk</a:t>
                  </a:r>
                </a:p>
                <a:p>
                  <a:r>
                    <a:rPr lang="en-US" altLang="ko-KR" sz="1300" dirty="0" smtClean="0"/>
                    <a:t>LNG</a:t>
                  </a:r>
                </a:p>
                <a:p>
                  <a:r>
                    <a:rPr lang="en-US" altLang="ko-KR" sz="1300" dirty="0" smtClean="0"/>
                    <a:t>Cruise</a:t>
                  </a:r>
                </a:p>
                <a:p>
                  <a:r>
                    <a:rPr lang="en-US" altLang="ko-KR" sz="1300" dirty="0" err="1" smtClean="0"/>
                    <a:t>Etc</a:t>
                  </a:r>
                  <a:endParaRPr lang="ko-KR" altLang="en-US" sz="1300" dirty="0"/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3001885" y="2636912"/>
                <a:ext cx="5010661" cy="47634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ko-KR" b="1" dirty="0" smtClean="0"/>
                  <a:t>LPP-Height of bridge relation</a:t>
                </a:r>
                <a:endParaRPr lang="ko-KR" altLang="en-US" b="1" dirty="0"/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3995936" y="6525344"/>
              <a:ext cx="198022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dirty="0" smtClean="0"/>
                <a:t>LPP (m)</a:t>
              </a:r>
              <a:endParaRPr lang="ko-KR" altLang="en-US" sz="1400" dirty="0"/>
            </a:p>
          </p:txBody>
        </p:sp>
        <p:sp>
          <p:nvSpPr>
            <p:cNvPr id="18" name="TextBox 17"/>
            <p:cNvSpPr txBox="1"/>
            <p:nvPr/>
          </p:nvSpPr>
          <p:spPr>
            <a:xfrm rot="16200000">
              <a:off x="631453" y="4599408"/>
              <a:ext cx="2351194" cy="370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400" dirty="0" smtClean="0"/>
                <a:t>Height of bridge (m)</a:t>
              </a:r>
              <a:endParaRPr lang="ko-KR" altLang="en-US" sz="1400" dirty="0"/>
            </a:p>
          </p:txBody>
        </p:sp>
      </p:grpSp>
      <p:pic>
        <p:nvPicPr>
          <p:cNvPr id="23" name="Picture 4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943266"/>
            <a:ext cx="1584176" cy="149384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19" y="4725144"/>
            <a:ext cx="1584176" cy="149229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_x274655648" descr="EMB00001a18531c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52314"/>
            <a:ext cx="144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KRISO_Data\[Project]\12_항로표지시뮬레이터(2)\연구진행\04 해수부보고용\발표자료\140KLNG.jpg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57890"/>
            <a:ext cx="144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D:\KRISO_Data\[Project]\12_항로표지시뮬레이터(2)\연구진행\06 공청회\15KBC.jp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5150798"/>
            <a:ext cx="144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501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Database</a:t>
            </a:r>
            <a:r>
              <a:rPr lang="ko-KR" altLang="en-US" dirty="0"/>
              <a:t> </a:t>
            </a:r>
            <a:r>
              <a:rPr lang="en-US" altLang="ko-KR" dirty="0"/>
              <a:t>– Motion of </a:t>
            </a:r>
            <a:r>
              <a:rPr lang="en-US" altLang="ko-KR" dirty="0" smtClean="0"/>
              <a:t>Buoy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Buoy Motion</a:t>
            </a:r>
          </a:p>
          <a:p>
            <a:pPr lvl="1"/>
            <a:r>
              <a:rPr lang="en-US" altLang="ko-KR" sz="1800" dirty="0" smtClean="0"/>
              <a:t>Calculated by Mantis Motion Module</a:t>
            </a:r>
            <a:endParaRPr lang="en-US" altLang="ko-KR" sz="1800" dirty="0"/>
          </a:p>
          <a:p>
            <a:pPr lvl="2"/>
            <a:r>
              <a:rPr lang="en-US" altLang="ko-KR" sz="1400" dirty="0" smtClean="0"/>
              <a:t>Parameter : Mass, Length, Width of Buoy</a:t>
            </a:r>
            <a:endParaRPr lang="en-US" altLang="ko-KR" sz="1400" dirty="0"/>
          </a:p>
          <a:p>
            <a:pPr lvl="1"/>
            <a:r>
              <a:rPr lang="en-US" altLang="ko-KR" sz="1800" dirty="0" smtClean="0"/>
              <a:t>Reference of buoy motion</a:t>
            </a:r>
          </a:p>
          <a:p>
            <a:pPr lvl="2"/>
            <a:r>
              <a:rPr lang="en-US" altLang="ko-KR" sz="1400" dirty="0" smtClean="0"/>
              <a:t>Korean Regulation of Port &amp; Harbor design, 2005</a:t>
            </a:r>
            <a:endParaRPr lang="en-US" altLang="ko-KR" sz="1800" dirty="0" smtClean="0"/>
          </a:p>
          <a:p>
            <a:pPr lvl="1"/>
            <a:r>
              <a:rPr lang="en-US" altLang="ko-KR" sz="1800" dirty="0" smtClean="0"/>
              <a:t>Typical 18 buoys motion in SS3~8 are included</a:t>
            </a:r>
            <a:endParaRPr lang="ko-KR" altLang="en-US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39552" y="6172829"/>
            <a:ext cx="3793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Relation of </a:t>
            </a:r>
            <a:r>
              <a:rPr lang="en-US" altLang="ko-KR" dirty="0" smtClean="0">
                <a:solidFill>
                  <a:srgbClr val="C00000"/>
                </a:solidFill>
              </a:rPr>
              <a:t>width</a:t>
            </a:r>
            <a:r>
              <a:rPr lang="en-US" altLang="ko-KR" dirty="0" smtClean="0"/>
              <a:t> of buoy- motion</a:t>
            </a:r>
            <a:endParaRPr lang="ko-KR" altLang="en-US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60462" y="3556000"/>
            <a:ext cx="4392488" cy="2610901"/>
            <a:chOff x="395536" y="3556000"/>
            <a:chExt cx="4392488" cy="2610901"/>
          </a:xfrm>
        </p:grpSpPr>
        <p:pic>
          <p:nvPicPr>
            <p:cNvPr id="8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4638"/>
            <a:stretch/>
          </p:blipFill>
          <p:spPr bwMode="auto">
            <a:xfrm>
              <a:off x="395536" y="3556000"/>
              <a:ext cx="4392488" cy="26109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347864" y="4891623"/>
              <a:ext cx="360040" cy="1692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500" b="1" dirty="0" smtClean="0">
                  <a:solidFill>
                    <a:schemeClr val="bg1"/>
                  </a:solidFill>
                </a:rPr>
                <a:t>width</a:t>
              </a:r>
              <a:endParaRPr lang="ko-KR" altLang="en-US" sz="5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667342" y="6165304"/>
            <a:ext cx="3745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Relation of </a:t>
            </a:r>
            <a:r>
              <a:rPr lang="en-US" altLang="ko-KR" dirty="0" smtClean="0">
                <a:solidFill>
                  <a:srgbClr val="C00000"/>
                </a:solidFill>
              </a:rPr>
              <a:t>Mass</a:t>
            </a:r>
            <a:r>
              <a:rPr lang="en-US" altLang="ko-KR" dirty="0" smtClean="0"/>
              <a:t> of buoy- motion</a:t>
            </a:r>
            <a:endParaRPr lang="ko-KR" altLang="en-US" dirty="0"/>
          </a:p>
        </p:txBody>
      </p:sp>
      <p:grpSp>
        <p:nvGrpSpPr>
          <p:cNvPr id="14" name="그룹 13"/>
          <p:cNvGrpSpPr/>
          <p:nvPr/>
        </p:nvGrpSpPr>
        <p:grpSpPr>
          <a:xfrm>
            <a:off x="4572000" y="3539108"/>
            <a:ext cx="4439005" cy="2633721"/>
            <a:chOff x="4499992" y="3578199"/>
            <a:chExt cx="4366997" cy="258870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3578199"/>
              <a:ext cx="4366997" cy="2588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7412062" y="4890507"/>
              <a:ext cx="360040" cy="16927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500" b="1" dirty="0" smtClean="0">
                  <a:solidFill>
                    <a:schemeClr val="bg1"/>
                  </a:solidFill>
                </a:rPr>
                <a:t>mass</a:t>
              </a:r>
              <a:endParaRPr lang="ko-KR" altLang="en-US" sz="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그룹 17"/>
          <p:cNvGrpSpPr/>
          <p:nvPr/>
        </p:nvGrpSpPr>
        <p:grpSpPr>
          <a:xfrm>
            <a:off x="6372200" y="1340768"/>
            <a:ext cx="2510798" cy="2106216"/>
            <a:chOff x="6249127" y="1340768"/>
            <a:chExt cx="2761878" cy="2106216"/>
          </a:xfrm>
        </p:grpSpPr>
        <p:grpSp>
          <p:nvGrpSpPr>
            <p:cNvPr id="17" name="그룹 16"/>
            <p:cNvGrpSpPr/>
            <p:nvPr/>
          </p:nvGrpSpPr>
          <p:grpSpPr>
            <a:xfrm>
              <a:off x="6249127" y="1340768"/>
              <a:ext cx="2761878" cy="2106216"/>
              <a:chOff x="6130602" y="2060848"/>
              <a:chExt cx="2761878" cy="2106216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30602" y="2060848"/>
                <a:ext cx="2761878" cy="21062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7931450" y="3314095"/>
                <a:ext cx="575259" cy="246221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500" dirty="0" smtClean="0"/>
                  <a:t>Regulation</a:t>
                </a:r>
              </a:p>
              <a:p>
                <a:r>
                  <a:rPr lang="en-US" altLang="ko-KR" sz="500" dirty="0" smtClean="0"/>
                  <a:t>Mantis</a:t>
                </a:r>
                <a:endParaRPr lang="ko-KR" altLang="en-US" sz="500" dirty="0"/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 rot="16200000">
              <a:off x="5825249" y="2227036"/>
              <a:ext cx="1175754" cy="22006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700" b="1" dirty="0" smtClean="0"/>
                <a:t>Regulation  VS  Mantis</a:t>
              </a:r>
              <a:endParaRPr lang="ko-KR" altLang="en-US" sz="7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21041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Database</a:t>
            </a:r>
            <a:r>
              <a:rPr lang="ko-KR" altLang="en-US" dirty="0"/>
              <a:t> </a:t>
            </a:r>
            <a:r>
              <a:rPr lang="en-US" altLang="ko-KR" dirty="0"/>
              <a:t>– Motion of </a:t>
            </a:r>
            <a:r>
              <a:rPr lang="en-US" altLang="ko-KR" dirty="0" smtClean="0"/>
              <a:t>Buoy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525963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Mantis </a:t>
            </a:r>
            <a:r>
              <a:rPr lang="en-US" altLang="ko-KR" sz="2000" dirty="0"/>
              <a:t>(3D visualization tool) motion module</a:t>
            </a:r>
          </a:p>
          <a:p>
            <a:pPr lvl="1"/>
            <a:r>
              <a:rPr lang="en-US" altLang="ko-KR" sz="1800" dirty="0" smtClean="0"/>
              <a:t>Tune Mass, Length, Width parameters for realistic motion of buoy</a:t>
            </a:r>
            <a:endParaRPr lang="en-US" altLang="ko-KR" sz="1800" dirty="0"/>
          </a:p>
          <a:p>
            <a:pPr lvl="1"/>
            <a:r>
              <a:rPr lang="en-US" altLang="ko-KR" sz="1800" dirty="0" smtClean="0"/>
              <a:t>6 wave heights(SS3-8) are considered to each buoy under regulation</a:t>
            </a:r>
            <a:endParaRPr lang="ko-KR" altLang="en-US" sz="1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12</a:t>
            </a:fld>
            <a:endParaRPr lang="ko-KR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703" y="4756542"/>
            <a:ext cx="2130579" cy="1624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2630" y="3068960"/>
            <a:ext cx="2121079" cy="1617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w1.0_M5982_L변화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73400" y="3284984"/>
            <a:ext cx="4859040" cy="29523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15816" y="3717032"/>
            <a:ext cx="583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Before</a:t>
            </a:r>
          </a:p>
          <a:p>
            <a:r>
              <a:rPr lang="en-US" altLang="ko-KR" sz="1000" dirty="0" smtClean="0"/>
              <a:t>Tuning</a:t>
            </a:r>
            <a:endParaRPr lang="ko-KR" altLang="en-US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2915816" y="5301208"/>
            <a:ext cx="5838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After</a:t>
            </a:r>
          </a:p>
          <a:p>
            <a:r>
              <a:rPr lang="en-US" altLang="ko-KR" sz="1000" dirty="0" smtClean="0"/>
              <a:t>Tuning</a:t>
            </a:r>
            <a:endParaRPr lang="ko-KR" altLang="en-US" sz="1000" dirty="0"/>
          </a:p>
        </p:txBody>
      </p:sp>
      <p:sp>
        <p:nvSpPr>
          <p:cNvPr id="13" name="TextBox 12"/>
          <p:cNvSpPr txBox="1"/>
          <p:nvPr/>
        </p:nvSpPr>
        <p:spPr>
          <a:xfrm>
            <a:off x="4275176" y="2977207"/>
            <a:ext cx="36554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Relation of </a:t>
            </a:r>
            <a:r>
              <a:rPr lang="en-US" altLang="ko-KR" sz="1400" dirty="0" smtClean="0">
                <a:solidFill>
                  <a:srgbClr val="C00000"/>
                </a:solidFill>
              </a:rPr>
              <a:t>width</a:t>
            </a:r>
            <a:r>
              <a:rPr lang="en-US" altLang="ko-KR" sz="1400" dirty="0" smtClean="0"/>
              <a:t> of buoy- motion in SS3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75457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Database – Harbor Area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000" dirty="0"/>
              <a:t>Development of the spatial Database</a:t>
            </a:r>
          </a:p>
          <a:p>
            <a:r>
              <a:rPr lang="en-US" altLang="ko-KR" sz="2000" dirty="0"/>
              <a:t>Apply the interpolation, geometry </a:t>
            </a:r>
            <a:r>
              <a:rPr lang="en-US" altLang="ko-KR" sz="2000" dirty="0" smtClean="0"/>
              <a:t>modeling </a:t>
            </a:r>
            <a:r>
              <a:rPr lang="en-US" altLang="ko-KR" sz="2000" dirty="0"/>
              <a:t>and </a:t>
            </a:r>
            <a:r>
              <a:rPr lang="en-US" altLang="ko-KR" sz="2000" dirty="0" smtClean="0"/>
              <a:t>GIS (Geographic Information system)</a:t>
            </a:r>
            <a:endParaRPr lang="en-US" altLang="ko-KR" sz="2000" dirty="0"/>
          </a:p>
          <a:p>
            <a:r>
              <a:rPr lang="en-US" altLang="ko-KR" sz="2000" dirty="0"/>
              <a:t>Maximize the reality of the sea area</a:t>
            </a:r>
          </a:p>
          <a:p>
            <a:r>
              <a:rPr lang="en-US" altLang="ko-KR" sz="2000" dirty="0"/>
              <a:t>Items of the DB </a:t>
            </a:r>
            <a:endParaRPr lang="ko-KR" altLang="en-US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4A71D819-9C5F-45D1-A60E-F0CAE096F631}" type="slidenum">
              <a:rPr lang="ko-KR" altLang="en-US" smtClean="0"/>
              <a:pPr/>
              <a:t>13</a:t>
            </a:fld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5730200"/>
              </p:ext>
            </p:extLst>
          </p:nvPr>
        </p:nvGraphicFramePr>
        <p:xfrm>
          <a:off x="539552" y="3284984"/>
          <a:ext cx="8352928" cy="3215049"/>
        </p:xfrm>
        <a:graphic>
          <a:graphicData uri="http://schemas.openxmlformats.org/drawingml/2006/table">
            <a:tbl>
              <a:tblPr/>
              <a:tblGrid>
                <a:gridCol w="1701522"/>
                <a:gridCol w="3841075"/>
                <a:gridCol w="2810331"/>
              </a:tblGrid>
              <a:tr h="3253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Items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Contents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Related modules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25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2D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map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Shoreline,</a:t>
                      </a:r>
                      <a:r>
                        <a:rPr lang="en-US" altLang="ko-KR" sz="14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island,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Fairway &amp; buoy from the nautical chart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Operation</a:t>
                      </a:r>
                      <a:r>
                        <a:rPr lang="ko-KR" altLang="en-US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module</a:t>
                      </a:r>
                      <a:endParaRPr lang="ko-KR" altLang="en-US" sz="1400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Radar simulation module</a:t>
                      </a:r>
                      <a:endParaRPr lang="ko-KR" altLang="en-US" sz="1400" kern="12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Ship motion</a:t>
                      </a:r>
                      <a:r>
                        <a:rPr lang="ko-KR" altLang="en-US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simulation</a:t>
                      </a:r>
                      <a:r>
                        <a:rPr lang="ko-KR" altLang="en-US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module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3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Sea depth map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Interpolated</a:t>
                      </a:r>
                      <a:r>
                        <a:rPr lang="en-US" altLang="ko-KR" sz="14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depth from the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nautical</a:t>
                      </a:r>
                      <a:r>
                        <a:rPr lang="ko-KR" altLang="en-US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chart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Ship motion</a:t>
                      </a:r>
                      <a:r>
                        <a:rPr lang="ko-KR" altLang="en-US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simulation</a:t>
                      </a:r>
                      <a:r>
                        <a:rPr lang="ko-KR" altLang="en-US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module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3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Sea current map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Digitized map</a:t>
                      </a:r>
                      <a:r>
                        <a:rPr lang="en-US" altLang="ko-KR" sz="14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using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the paper current map </a:t>
                      </a: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Ship motion</a:t>
                      </a:r>
                      <a:r>
                        <a:rPr lang="ko-KR" altLang="en-US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simulation</a:t>
                      </a:r>
                      <a:r>
                        <a:rPr lang="ko-KR" altLang="en-US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module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80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3D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day model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3D based daytime scenery (photo, satellite</a:t>
                      </a:r>
                      <a:r>
                        <a:rPr lang="en-US" altLang="ko-KR" sz="14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image, topographic map. . .)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Visualization</a:t>
                      </a:r>
                      <a:r>
                        <a:rPr lang="ko-KR" altLang="en-US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module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11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3D </a:t>
                      </a:r>
                      <a:endParaRPr lang="en-US" sz="14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night model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3D based nighttime</a:t>
                      </a:r>
                      <a:r>
                        <a:rPr lang="en-US" altLang="ko-KR" sz="14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scenery </a:t>
                      </a:r>
                      <a:r>
                        <a:rPr lang="en-US" altLang="ko-KR" sz="14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+mn-ea"/>
                        </a:rPr>
                        <a:t>(photo)</a:t>
                      </a:r>
                      <a:endParaRPr lang="ko-KR" altLang="en-US" sz="14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Visualization</a:t>
                      </a:r>
                      <a:r>
                        <a:rPr lang="ko-KR" altLang="en-US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lang="en-US" altLang="ko-KR" sz="1400" kern="12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module</a:t>
                      </a:r>
                      <a:endParaRPr lang="ko-KR" altLang="en-US" sz="1400" kern="12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9536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그림 3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0768" y="5445224"/>
            <a:ext cx="1247487" cy="135637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7" name="그림 2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6712057" y="5507954"/>
            <a:ext cx="1686581" cy="94870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4" name="오른쪽 화살표 23"/>
          <p:cNvSpPr/>
          <p:nvPr/>
        </p:nvSpPr>
        <p:spPr>
          <a:xfrm>
            <a:off x="140694" y="1628800"/>
            <a:ext cx="9039817" cy="4104456"/>
          </a:xfrm>
          <a:prstGeom prst="rightArrow">
            <a:avLst>
              <a:gd name="adj1" fmla="val 50000"/>
              <a:gd name="adj2" fmla="val 53828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Database – Harbor Area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Scenery behind the harbor + Brightness behind the harbor</a:t>
            </a:r>
            <a:endParaRPr lang="ko-KR" altLang="en-US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4A71D819-9C5F-45D1-A60E-F0CAE096F631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51520" y="2705901"/>
            <a:ext cx="1423659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Contour map</a:t>
            </a:r>
            <a:endParaRPr lang="ko-KR" alt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1905295" y="2636912"/>
            <a:ext cx="1904880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 smtClean="0"/>
              <a:t>DEM</a:t>
            </a:r>
          </a:p>
          <a:p>
            <a:pPr algn="ctr"/>
            <a:r>
              <a:rPr lang="en-US" altLang="ko-KR" sz="1200" dirty="0" smtClean="0"/>
              <a:t>(</a:t>
            </a:r>
            <a:r>
              <a:rPr lang="en-US" altLang="ko-KR" sz="1200" dirty="0"/>
              <a:t>Digital Elevation Matrix</a:t>
            </a:r>
            <a:r>
              <a:rPr lang="en-US" altLang="ko-KR" sz="1200" dirty="0" smtClean="0"/>
              <a:t>)</a:t>
            </a:r>
            <a:endParaRPr lang="ko-KR" alt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3810056" y="2688488"/>
            <a:ext cx="1365695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3D Texturing</a:t>
            </a:r>
            <a:endParaRPr lang="ko-KR" altLang="en-US" sz="1600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911" t="16476" r="4530" b="42968"/>
          <a:stretch/>
        </p:blipFill>
        <p:spPr bwMode="auto">
          <a:xfrm>
            <a:off x="339805" y="3135934"/>
            <a:ext cx="1386154" cy="1517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005" t="25676" r="24451" b="38104"/>
          <a:stretch/>
        </p:blipFill>
        <p:spPr bwMode="auto">
          <a:xfrm rot="5400000">
            <a:off x="2071857" y="3187807"/>
            <a:ext cx="1517199" cy="1413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10" descr="산지생성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208" t="22425" r="14565" b="34205"/>
          <a:stretch/>
        </p:blipFill>
        <p:spPr>
          <a:xfrm rot="5400000">
            <a:off x="3724496" y="3191350"/>
            <a:ext cx="1517198" cy="140636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436096" y="2664985"/>
            <a:ext cx="150233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Day Modeling</a:t>
            </a:r>
            <a:endParaRPr lang="ko-KR" altLang="en-US" sz="1600" dirty="0"/>
          </a:p>
        </p:txBody>
      </p:sp>
      <p:pic>
        <p:nvPicPr>
          <p:cNvPr id="1025" name="_x227016480" descr="EMB00001b3c1157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558" t="27551" r="41068" b="24860"/>
          <a:stretch/>
        </p:blipFill>
        <p:spPr bwMode="auto">
          <a:xfrm rot="16200000">
            <a:off x="5433581" y="3210457"/>
            <a:ext cx="1517199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_x227016480" descr="EMB00001b3c115a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906" t="31897" r="-1" b="10810"/>
          <a:stretch/>
        </p:blipFill>
        <p:spPr bwMode="auto">
          <a:xfrm rot="16200000">
            <a:off x="7053763" y="3174453"/>
            <a:ext cx="151720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948264" y="2664985"/>
            <a:ext cx="166744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Night Modeling</a:t>
            </a:r>
            <a:endParaRPr lang="ko-KR" altLang="en-US" sz="1600" dirty="0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7181173" y="5391532"/>
            <a:ext cx="1729622" cy="972912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34211" y="5222886"/>
            <a:ext cx="1997342" cy="36933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topographic </a:t>
            </a:r>
            <a:r>
              <a:rPr lang="en-US" altLang="ko-KR" dirty="0" smtClean="0">
                <a:solidFill>
                  <a:schemeClr val="bg1"/>
                </a:solidFill>
              </a:rPr>
              <a:t>map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58054" y="5190657"/>
            <a:ext cx="1726114" cy="646331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Satellite image</a:t>
            </a:r>
          </a:p>
          <a:p>
            <a:r>
              <a:rPr lang="en-US" altLang="ko-KR" dirty="0" smtClean="0">
                <a:solidFill>
                  <a:schemeClr val="bg1"/>
                </a:solidFill>
              </a:rPr>
              <a:t>photo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6" name="아래쪽 화살표 25"/>
          <p:cNvSpPr/>
          <p:nvPr/>
        </p:nvSpPr>
        <p:spPr>
          <a:xfrm rot="10800000">
            <a:off x="900076" y="4691679"/>
            <a:ext cx="287548" cy="465513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아래쪽 화살표 30"/>
          <p:cNvSpPr/>
          <p:nvPr/>
        </p:nvSpPr>
        <p:spPr>
          <a:xfrm rot="10800000">
            <a:off x="4284452" y="4681737"/>
            <a:ext cx="287548" cy="465513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아래쪽 화살표 31"/>
          <p:cNvSpPr/>
          <p:nvPr/>
        </p:nvSpPr>
        <p:spPr>
          <a:xfrm rot="10800000">
            <a:off x="5821239" y="4693312"/>
            <a:ext cx="287548" cy="465513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7290875" y="5180763"/>
            <a:ext cx="809517" cy="36933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bg1"/>
                </a:solidFill>
              </a:rPr>
              <a:t>photo</a:t>
            </a:r>
          </a:p>
        </p:txBody>
      </p:sp>
      <p:sp>
        <p:nvSpPr>
          <p:cNvPr id="34" name="아래쪽 화살표 33"/>
          <p:cNvSpPr/>
          <p:nvPr/>
        </p:nvSpPr>
        <p:spPr>
          <a:xfrm rot="10800000">
            <a:off x="7551859" y="4681738"/>
            <a:ext cx="287548" cy="465513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4693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usanHabor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 rotWithShape="1">
          <a:blip r:embed="rId5"/>
          <a:srcRect l="14526" r="14106"/>
          <a:stretch/>
        </p:blipFill>
        <p:spPr>
          <a:xfrm>
            <a:off x="5629516" y="2383456"/>
            <a:ext cx="3262964" cy="25908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Database – Harbor Area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734925"/>
            <a:ext cx="8229600" cy="388640"/>
          </a:xfrm>
        </p:spPr>
        <p:txBody>
          <a:bodyPr>
            <a:normAutofit lnSpcReduction="10000"/>
          </a:bodyPr>
          <a:lstStyle/>
          <a:p>
            <a:r>
              <a:rPr lang="en-US" altLang="ko-KR" sz="2000" dirty="0" smtClean="0"/>
              <a:t>Time based Harbor Scenery</a:t>
            </a:r>
            <a:endParaRPr lang="ko-KR" altLang="en-US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4A71D819-9C5F-45D1-A60E-F0CAE096F631}" type="slidenum">
              <a:rPr lang="ko-KR" altLang="en-US" smtClean="0"/>
              <a:pPr/>
              <a:t>15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6"/>
          <a:srcRect b="25325"/>
          <a:stretch/>
        </p:blipFill>
        <p:spPr>
          <a:xfrm>
            <a:off x="107504" y="2123564"/>
            <a:ext cx="2613961" cy="1437679"/>
          </a:xfrm>
          <a:prstGeom prst="rect">
            <a:avLst/>
          </a:prstGeom>
          <a:ln>
            <a:noFill/>
          </a:ln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7"/>
          <a:srcRect b="25325"/>
          <a:stretch/>
        </p:blipFill>
        <p:spPr>
          <a:xfrm>
            <a:off x="2771800" y="2123564"/>
            <a:ext cx="2613961" cy="1437679"/>
          </a:xfrm>
          <a:prstGeom prst="rect">
            <a:avLst/>
          </a:prstGeom>
          <a:ln>
            <a:noFill/>
          </a:ln>
        </p:spPr>
      </p:pic>
      <p:pic>
        <p:nvPicPr>
          <p:cNvPr id="15" name="그림 14"/>
          <p:cNvPicPr>
            <a:picLocks noChangeAspect="1"/>
          </p:cNvPicPr>
          <p:nvPr/>
        </p:nvPicPr>
        <p:blipFill rotWithShape="1">
          <a:blip r:embed="rId8"/>
          <a:srcRect b="25021"/>
          <a:stretch/>
        </p:blipFill>
        <p:spPr>
          <a:xfrm>
            <a:off x="107504" y="3854237"/>
            <a:ext cx="2613961" cy="1437679"/>
          </a:xfrm>
          <a:prstGeom prst="rect">
            <a:avLst/>
          </a:prstGeom>
          <a:ln>
            <a:noFill/>
          </a:ln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9"/>
          <a:srcRect b="25807"/>
          <a:stretch/>
        </p:blipFill>
        <p:spPr>
          <a:xfrm>
            <a:off x="2771799" y="3863522"/>
            <a:ext cx="2613961" cy="1428394"/>
          </a:xfrm>
          <a:prstGeom prst="rect">
            <a:avLst/>
          </a:prstGeom>
          <a:ln>
            <a:noFill/>
          </a:ln>
        </p:spPr>
      </p:pic>
      <p:sp>
        <p:nvSpPr>
          <p:cNvPr id="18" name="TextBox 17"/>
          <p:cNvSpPr txBox="1"/>
          <p:nvPr/>
        </p:nvSpPr>
        <p:spPr>
          <a:xfrm>
            <a:off x="899592" y="3494190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s</a:t>
            </a:r>
            <a:r>
              <a:rPr lang="en-US" altLang="ko-KR" dirty="0" smtClean="0"/>
              <a:t>unrise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3589165" y="3491716"/>
            <a:ext cx="1022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daytime</a:t>
            </a:r>
            <a:endParaRPr lang="ko-KR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899592" y="5282624"/>
            <a:ext cx="853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sunset</a:t>
            </a:r>
            <a:endParaRPr lang="ko-KR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3491880" y="5291916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nighttime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768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Database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AtoN 3D Modeling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755576" y="1124744"/>
            <a:ext cx="3117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dirty="0" smtClean="0">
                <a:solidFill>
                  <a:prstClr val="black"/>
                </a:solidFill>
              </a:rPr>
              <a:t>○ </a:t>
            </a:r>
            <a:r>
              <a:rPr lang="en-US" altLang="ko-KR" dirty="0" smtClean="0"/>
              <a:t>3D Model Types of AtoN</a:t>
            </a:r>
            <a:endParaRPr lang="ko-KR" altLang="en-US" dirty="0"/>
          </a:p>
        </p:txBody>
      </p:sp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755576" y="1556792"/>
          <a:ext cx="7920880" cy="5043559"/>
        </p:xfrm>
        <a:graphic>
          <a:graphicData uri="http://schemas.openxmlformats.org/drawingml/2006/table">
            <a:tbl>
              <a:tblPr/>
              <a:tblGrid>
                <a:gridCol w="2632253"/>
                <a:gridCol w="1328187"/>
                <a:gridCol w="2632253"/>
                <a:gridCol w="1328187"/>
              </a:tblGrid>
              <a:tr h="21511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Model</a:t>
                      </a:r>
                      <a:endParaRPr lang="en-US" sz="1200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Types</a:t>
                      </a:r>
                      <a:endParaRPr lang="en-US" sz="1200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Model</a:t>
                      </a:r>
                      <a:endParaRPr lang="en-US" sz="1200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Types</a:t>
                      </a:r>
                      <a:endParaRPr lang="en-US" sz="1200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4706"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Total</a:t>
                      </a:r>
                      <a:endParaRPr lang="en-US" sz="1200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1,543</a:t>
                      </a:r>
                      <a:endParaRPr lang="en-US" sz="1200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Manned Lighthouse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15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Ship Impact Prevention Light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Unmanned Lighthouse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173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Sinker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7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Beacon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152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Top Mark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9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Leading Light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12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Buoy Number Plate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10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Projector Light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Alphabet(Black)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24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Direction Light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5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Alphabet(White)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24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Light Staff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13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Arabic number(Black)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30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Light Buoy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111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Arabic number(White)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150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Buoy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24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Point and Line sources of </a:t>
                      </a:r>
                      <a:endParaRPr lang="en-US" sz="1100" dirty="0" smtClean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  <a:p>
                      <a:pPr marL="33020" marR="3302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LED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Alphabet(Green)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48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Unlighted Beacon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10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Point and Line sources of </a:t>
                      </a:r>
                      <a:endParaRPr lang="en-US" sz="1100" dirty="0" smtClean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  <a:p>
                      <a:pPr marL="33020" marR="3302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LED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Alphabet(Red)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48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57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Bridge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Daymark</a:t>
                      </a:r>
                      <a:endParaRPr lang="en-US" sz="1100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6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Point and Line sources of </a:t>
                      </a:r>
                      <a:endParaRPr lang="en-US" sz="1100" dirty="0" smtClean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  <a:p>
                      <a:pPr marL="33020" marR="3302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LED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Alphabet(Yellow)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48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Tide Signal Station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Rock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25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5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Traffic Signal Sign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300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Rhythm Characteristics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262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51"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Lantern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30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Traffic Signal Light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2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706"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Pier light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Arial Unicode MS" pitchFamily="50" charset="-127"/>
                          <a:ea typeface="Arial Unicode MS" pitchFamily="50" charset="-127"/>
                          <a:cs typeface="Arial Unicode MS" pitchFamily="50" charset="-127"/>
                        </a:rPr>
                        <a:t>1</a:t>
                      </a: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marL="33020" marR="33020" algn="ctr">
                        <a:lnSpc>
                          <a:spcPct val="128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dirty="0">
                        <a:solidFill>
                          <a:srgbClr val="000000"/>
                        </a:solidFill>
                        <a:latin typeface="Arial Unicode MS" pitchFamily="50" charset="-127"/>
                        <a:ea typeface="Arial Unicode MS" pitchFamily="50" charset="-127"/>
                        <a:cs typeface="Arial Unicode MS" pitchFamily="50" charset="-127"/>
                      </a:endParaRPr>
                    </a:p>
                  </a:txBody>
                  <a:tcPr marL="43037" marR="43037" marT="11899" marB="11899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ko-KR" altLang="ko-KR" smtClean="0">
              <a:solidFill>
                <a:prstClr val="black"/>
              </a:solidFill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169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Database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AtoN 3D Modeling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17</a:t>
            </a:fld>
            <a:endParaRPr lang="ko-KR" altLang="en-US"/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972047" y="1338411"/>
            <a:ext cx="2087562" cy="366712"/>
            <a:chOff x="478" y="1894"/>
            <a:chExt cx="4764" cy="387"/>
          </a:xfrm>
        </p:grpSpPr>
        <p:sp>
          <p:nvSpPr>
            <p:cNvPr id="7" name="AutoShape 10"/>
            <p:cNvSpPr>
              <a:spLocks noChangeArrowheads="1"/>
            </p:cNvSpPr>
            <p:nvPr/>
          </p:nvSpPr>
          <p:spPr bwMode="auto">
            <a:xfrm>
              <a:off x="478" y="1894"/>
              <a:ext cx="4764" cy="387"/>
            </a:xfrm>
            <a:prstGeom prst="roundRect">
              <a:avLst>
                <a:gd name="adj" fmla="val 10667"/>
              </a:avLst>
            </a:prstGeom>
            <a:gradFill rotWithShape="1">
              <a:gsLst>
                <a:gs pos="0">
                  <a:srgbClr val="24445A"/>
                </a:gs>
                <a:gs pos="50000">
                  <a:srgbClr val="3196C9"/>
                </a:gs>
                <a:gs pos="100000">
                  <a:srgbClr val="24445A"/>
                </a:gs>
              </a:gsLst>
              <a:lin ang="2700000" scaled="1"/>
            </a:gradFill>
            <a:ln w="12700" algn="ctr">
              <a:solidFill>
                <a:srgbClr val="5A3124"/>
              </a:solidFill>
              <a:round/>
              <a:headEnd/>
              <a:tailEnd/>
            </a:ln>
            <a:effectLst>
              <a:outerShdw dist="63500" dir="3187806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8" name="AutoShape 11"/>
            <p:cNvSpPr>
              <a:spLocks noChangeArrowheads="1"/>
            </p:cNvSpPr>
            <p:nvPr/>
          </p:nvSpPr>
          <p:spPr bwMode="auto">
            <a:xfrm>
              <a:off x="507" y="1897"/>
              <a:ext cx="4688" cy="122"/>
            </a:xfrm>
            <a:prstGeom prst="roundRect">
              <a:avLst>
                <a:gd name="adj" fmla="val 26667"/>
              </a:avLst>
            </a:prstGeom>
            <a:gradFill rotWithShape="1">
              <a:gsLst>
                <a:gs pos="0">
                  <a:schemeClr val="bg1">
                    <a:gamma/>
                    <a:tint val="60392"/>
                    <a:invGamma/>
                    <a:alpha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</p:grp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1149847" y="1332061"/>
            <a:ext cx="1574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High Polygon</a:t>
            </a: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4932859" y="1332061"/>
            <a:ext cx="2087563" cy="366712"/>
            <a:chOff x="478" y="1894"/>
            <a:chExt cx="4764" cy="387"/>
          </a:xfrm>
        </p:grpSpPr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>
              <a:off x="478" y="1894"/>
              <a:ext cx="4764" cy="387"/>
            </a:xfrm>
            <a:prstGeom prst="roundRect">
              <a:avLst>
                <a:gd name="adj" fmla="val 10667"/>
              </a:avLst>
            </a:prstGeom>
            <a:gradFill rotWithShape="1">
              <a:gsLst>
                <a:gs pos="0">
                  <a:srgbClr val="24445A"/>
                </a:gs>
                <a:gs pos="50000">
                  <a:srgbClr val="3196C9"/>
                </a:gs>
                <a:gs pos="100000">
                  <a:srgbClr val="24445A"/>
                </a:gs>
              </a:gsLst>
              <a:lin ang="2700000" scaled="1"/>
            </a:gradFill>
            <a:ln w="12700" algn="ctr">
              <a:solidFill>
                <a:srgbClr val="5A3124"/>
              </a:solidFill>
              <a:round/>
              <a:headEnd/>
              <a:tailEnd/>
            </a:ln>
            <a:effectLst>
              <a:outerShdw dist="63500" dir="3187806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>
              <a:off x="507" y="1897"/>
              <a:ext cx="4688" cy="122"/>
            </a:xfrm>
            <a:prstGeom prst="roundRect">
              <a:avLst>
                <a:gd name="adj" fmla="val 26667"/>
              </a:avLst>
            </a:prstGeom>
            <a:gradFill rotWithShape="1">
              <a:gsLst>
                <a:gs pos="0">
                  <a:schemeClr val="bg1">
                    <a:gamma/>
                    <a:tint val="60392"/>
                    <a:invGamma/>
                    <a:alpha val="8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/>
            </a:p>
          </p:txBody>
        </p:sp>
      </p:grp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110659" y="1325711"/>
            <a:ext cx="1527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rPr>
              <a:t>Low Polygon</a:t>
            </a:r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843236"/>
            <a:ext cx="26797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4884" y="1857523"/>
            <a:ext cx="258921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_x118312952" descr="EMB00000500b0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9447" y="1857523"/>
            <a:ext cx="2786062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4301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Database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AtoN 3D Modeling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18</a:t>
            </a:fld>
            <a:endParaRPr lang="ko-KR" altLang="en-US"/>
          </a:p>
        </p:txBody>
      </p:sp>
      <p:pic>
        <p:nvPicPr>
          <p:cNvPr id="5" name="_x190339032" descr="EMB00001068bd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1341760"/>
            <a:ext cx="3571875" cy="4873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_x190338152" descr="EMB00001068bd5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340768"/>
            <a:ext cx="3694112" cy="486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1212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Database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AtoN 3D Modeling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19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372863" y="1480914"/>
            <a:ext cx="8398274" cy="4324350"/>
            <a:chOff x="390662" y="1480914"/>
            <a:chExt cx="8398274" cy="4324350"/>
          </a:xfrm>
        </p:grpSpPr>
        <p:pic>
          <p:nvPicPr>
            <p:cNvPr id="9" name="_x190341192" descr="EMB00001068bd1b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0662" y="1485677"/>
              <a:ext cx="2879725" cy="4319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0387" y="1480914"/>
              <a:ext cx="2724150" cy="4324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_x225625656" descr="EMB00001560bc9b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994537" y="1480914"/>
              <a:ext cx="2794399" cy="4324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195461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13" name="AutoShape 2"/>
          <p:cNvSpPr>
            <a:spLocks noChangeArrowheads="1"/>
          </p:cNvSpPr>
          <p:nvPr/>
        </p:nvSpPr>
        <p:spPr bwMode="ltGray">
          <a:xfrm rot="5400000">
            <a:off x="-2880518" y="965993"/>
            <a:ext cx="5924550" cy="5859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401 w 21600"/>
              <a:gd name="T13" fmla="*/ 0 h 21600"/>
              <a:gd name="T14" fmla="*/ 21199 w 21600"/>
              <a:gd name="T15" fmla="*/ 1362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0">
            <a:gsLst>
              <a:gs pos="0">
                <a:srgbClr val="DBE0ED"/>
              </a:gs>
              <a:gs pos="100000">
                <a:srgbClr val="B0BAD8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ltGray">
          <a:xfrm rot="5400000" flipH="1">
            <a:off x="-2480468" y="1588293"/>
            <a:ext cx="4951412" cy="4826001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0">
            <a:gsLst>
              <a:gs pos="0">
                <a:srgbClr val="E3EBFF"/>
              </a:gs>
              <a:gs pos="100000">
                <a:srgbClr val="B8CCFE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grpSp>
        <p:nvGrpSpPr>
          <p:cNvPr id="3" name="그룹 79"/>
          <p:cNvGrpSpPr/>
          <p:nvPr/>
        </p:nvGrpSpPr>
        <p:grpSpPr>
          <a:xfrm>
            <a:off x="2160779" y="1795844"/>
            <a:ext cx="4643469" cy="553036"/>
            <a:chOff x="1428728" y="1142984"/>
            <a:chExt cx="4643469" cy="553036"/>
          </a:xfrm>
        </p:grpSpPr>
        <p:sp>
          <p:nvSpPr>
            <p:cNvPr id="15" name="AutoShape 8"/>
            <p:cNvSpPr>
              <a:spLocks noChangeArrowheads="1"/>
            </p:cNvSpPr>
            <p:nvPr/>
          </p:nvSpPr>
          <p:spPr bwMode="gray">
            <a:xfrm>
              <a:off x="1752704" y="1142984"/>
              <a:ext cx="4319493" cy="55303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7E7FF">
                    <a:gamma/>
                    <a:tint val="0"/>
                    <a:invGamma/>
                  </a:srgbClr>
                </a:gs>
                <a:gs pos="100000">
                  <a:srgbClr val="B7E7FF"/>
                </a:gs>
              </a:gsLst>
              <a:lin ang="0" scaled="1"/>
            </a:gra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ko-KR" altLang="en-US" b="1" dirty="0" smtClean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  </a:t>
              </a:r>
              <a:r>
                <a:rPr lang="en-US" altLang="ko-KR" b="1" dirty="0" smtClean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Outlines of AtoN Simulator</a:t>
              </a:r>
              <a:endParaRPr lang="en-US" altLang="ko-KR" b="1" dirty="0"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1428728" y="1155900"/>
              <a:ext cx="452553" cy="519551"/>
              <a:chOff x="2078" y="1562"/>
              <a:chExt cx="1615" cy="1851"/>
            </a:xfrm>
          </p:grpSpPr>
          <p:sp>
            <p:nvSpPr>
              <p:cNvPr id="17" name="Oval 10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 b="1"/>
              </a:p>
            </p:txBody>
          </p:sp>
          <p:sp>
            <p:nvSpPr>
              <p:cNvPr id="18" name="Oval 11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 b="1"/>
              </a:p>
            </p:txBody>
          </p:sp>
          <p:sp>
            <p:nvSpPr>
              <p:cNvPr id="19" name="Oval 12"/>
              <p:cNvSpPr>
                <a:spLocks noChangeArrowheads="1"/>
              </p:cNvSpPr>
              <p:nvPr/>
            </p:nvSpPr>
            <p:spPr bwMode="gray">
              <a:xfrm>
                <a:off x="2253" y="1562"/>
                <a:ext cx="927" cy="185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ko-KR" altLang="en-US" b="1"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0" name="Oval 13"/>
              <p:cNvSpPr>
                <a:spLocks noChangeArrowheads="1"/>
              </p:cNvSpPr>
              <p:nvPr/>
            </p:nvSpPr>
            <p:spPr bwMode="gray">
              <a:xfrm>
                <a:off x="2254" y="1563"/>
                <a:ext cx="927" cy="1850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ko-KR" altLang="en-US" b="1"/>
              </a:p>
            </p:txBody>
          </p:sp>
          <p:sp>
            <p:nvSpPr>
              <p:cNvPr id="21" name="Oval 14"/>
              <p:cNvSpPr>
                <a:spLocks noChangeArrowheads="1"/>
              </p:cNvSpPr>
              <p:nvPr/>
            </p:nvSpPr>
            <p:spPr bwMode="gray">
              <a:xfrm>
                <a:off x="2337" y="1562"/>
                <a:ext cx="1097" cy="185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 b="1"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2" name="Oval 15"/>
              <p:cNvSpPr>
                <a:spLocks noChangeArrowheads="1"/>
              </p:cNvSpPr>
              <p:nvPr/>
            </p:nvSpPr>
            <p:spPr bwMode="gray">
              <a:xfrm>
                <a:off x="2337" y="1563"/>
                <a:ext cx="1096" cy="1850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 b="1"/>
              </a:p>
            </p:txBody>
          </p:sp>
        </p:grpSp>
      </p:grpSp>
      <p:sp>
        <p:nvSpPr>
          <p:cNvPr id="23" name="TextBox 22"/>
          <p:cNvSpPr txBox="1"/>
          <p:nvPr/>
        </p:nvSpPr>
        <p:spPr>
          <a:xfrm>
            <a:off x="70837" y="3222501"/>
            <a:ext cx="21013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ko-KR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rPr>
              <a:t>Development of AtoN Simulator</a:t>
            </a:r>
          </a:p>
          <a:p>
            <a:pPr lvl="0" algn="ctr">
              <a:defRPr/>
            </a:pPr>
            <a:r>
              <a:rPr lang="en-US" altLang="ko-KR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rPr>
              <a:t>in KOREA</a:t>
            </a:r>
            <a:endParaRPr lang="ko-KR" altLang="en-US" sz="240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5" name="그룹 80"/>
          <p:cNvGrpSpPr/>
          <p:nvPr/>
        </p:nvGrpSpPr>
        <p:grpSpPr>
          <a:xfrm>
            <a:off x="2677535" y="2947972"/>
            <a:ext cx="4630769" cy="553036"/>
            <a:chOff x="2235131" y="1947270"/>
            <a:chExt cx="4630769" cy="553036"/>
          </a:xfrm>
        </p:grpSpPr>
        <p:sp>
          <p:nvSpPr>
            <p:cNvPr id="24" name="AutoShape 7"/>
            <p:cNvSpPr>
              <a:spLocks noChangeArrowheads="1"/>
            </p:cNvSpPr>
            <p:nvPr/>
          </p:nvSpPr>
          <p:spPr bwMode="gray">
            <a:xfrm>
              <a:off x="2546407" y="1947270"/>
              <a:ext cx="4319493" cy="55303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7F5CF">
                    <a:gamma/>
                    <a:tint val="0"/>
                    <a:invGamma/>
                  </a:srgbClr>
                </a:gs>
                <a:gs pos="100000">
                  <a:srgbClr val="E7F5CF"/>
                </a:gs>
              </a:gsLst>
              <a:lin ang="0" scaled="1"/>
            </a:gra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ko-KR" altLang="en-US" b="1" dirty="0"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b="1" dirty="0" smtClean="0">
                  <a:latin typeface="HY헤드라인M" pitchFamily="18" charset="-127"/>
                  <a:ea typeface="HY헤드라인M" pitchFamily="18" charset="-127"/>
                </a:rPr>
                <a:t>Objectives of Research Project</a:t>
              </a:r>
              <a:endParaRPr lang="en-US" altLang="ko-KR" b="1" dirty="0"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6" name="Group 16"/>
            <p:cNvGrpSpPr>
              <a:grpSpLocks/>
            </p:cNvGrpSpPr>
            <p:nvPr/>
          </p:nvGrpSpPr>
          <p:grpSpPr bwMode="auto">
            <a:xfrm>
              <a:off x="2235131" y="1977649"/>
              <a:ext cx="452553" cy="519551"/>
              <a:chOff x="2078" y="1562"/>
              <a:chExt cx="1615" cy="1851"/>
            </a:xfrm>
          </p:grpSpPr>
          <p:sp>
            <p:nvSpPr>
              <p:cNvPr id="26" name="Oval 17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 b="1"/>
              </a:p>
            </p:txBody>
          </p:sp>
          <p:sp>
            <p:nvSpPr>
              <p:cNvPr id="27" name="Oval 18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 b="1"/>
              </a:p>
            </p:txBody>
          </p:sp>
          <p:sp>
            <p:nvSpPr>
              <p:cNvPr id="28" name="Oval 19"/>
              <p:cNvSpPr>
                <a:spLocks noChangeArrowheads="1"/>
              </p:cNvSpPr>
              <p:nvPr/>
            </p:nvSpPr>
            <p:spPr bwMode="gray">
              <a:xfrm>
                <a:off x="2253" y="1562"/>
                <a:ext cx="927" cy="185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ko-KR" altLang="en-US" b="1"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9" name="Oval 20"/>
              <p:cNvSpPr>
                <a:spLocks noChangeArrowheads="1"/>
              </p:cNvSpPr>
              <p:nvPr/>
            </p:nvSpPr>
            <p:spPr bwMode="gray">
              <a:xfrm>
                <a:off x="2254" y="1563"/>
                <a:ext cx="927" cy="1850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ko-KR" altLang="en-US" b="1"/>
              </a:p>
            </p:txBody>
          </p:sp>
          <p:sp>
            <p:nvSpPr>
              <p:cNvPr id="30" name="Oval 21"/>
              <p:cNvSpPr>
                <a:spLocks noChangeArrowheads="1"/>
              </p:cNvSpPr>
              <p:nvPr/>
            </p:nvSpPr>
            <p:spPr bwMode="gray">
              <a:xfrm>
                <a:off x="2337" y="1562"/>
                <a:ext cx="1097" cy="185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 b="1"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31" name="Oval 22"/>
              <p:cNvSpPr>
                <a:spLocks noChangeArrowheads="1"/>
              </p:cNvSpPr>
              <p:nvPr/>
            </p:nvSpPr>
            <p:spPr bwMode="gray">
              <a:xfrm>
                <a:off x="2337" y="1563"/>
                <a:ext cx="1096" cy="1850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 b="1"/>
              </a:p>
            </p:txBody>
          </p:sp>
        </p:grpSp>
      </p:grpSp>
      <p:grpSp>
        <p:nvGrpSpPr>
          <p:cNvPr id="7" name="그룹 81"/>
          <p:cNvGrpSpPr/>
          <p:nvPr/>
        </p:nvGrpSpPr>
        <p:grpSpPr>
          <a:xfrm>
            <a:off x="2771800" y="3956084"/>
            <a:ext cx="5173105" cy="553036"/>
            <a:chOff x="2592321" y="2714620"/>
            <a:chExt cx="5173105" cy="553036"/>
          </a:xfrm>
        </p:grpSpPr>
        <p:sp>
          <p:nvSpPr>
            <p:cNvPr id="32" name="AutoShape 6"/>
            <p:cNvSpPr>
              <a:spLocks noChangeArrowheads="1"/>
            </p:cNvSpPr>
            <p:nvPr/>
          </p:nvSpPr>
          <p:spPr bwMode="gray">
            <a:xfrm>
              <a:off x="2903597" y="2714620"/>
              <a:ext cx="4861829" cy="55303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7E7FF">
                    <a:gamma/>
                    <a:tint val="0"/>
                    <a:invGamma/>
                  </a:srgbClr>
                </a:gs>
                <a:gs pos="100000">
                  <a:srgbClr val="B7E7FF"/>
                </a:gs>
              </a:gsLst>
              <a:lin ang="0" scaled="1"/>
            </a:gra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altLang="ko-KR" b="1" dirty="0" smtClean="0">
                  <a:latin typeface="HY헤드라인M" pitchFamily="18" charset="-127"/>
                  <a:ea typeface="HY헤드라인M" pitchFamily="18" charset="-127"/>
                </a:rPr>
                <a:t>System Design and Implementation</a:t>
              </a:r>
              <a:endParaRPr lang="en-US" altLang="ko-KR" b="1" dirty="0"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8" name="Group 23"/>
            <p:cNvGrpSpPr>
              <a:grpSpLocks/>
            </p:cNvGrpSpPr>
            <p:nvPr/>
          </p:nvGrpSpPr>
          <p:grpSpPr bwMode="auto">
            <a:xfrm>
              <a:off x="2592321" y="2714836"/>
              <a:ext cx="452553" cy="519551"/>
              <a:chOff x="2078" y="1562"/>
              <a:chExt cx="1615" cy="1851"/>
            </a:xfrm>
          </p:grpSpPr>
          <p:sp>
            <p:nvSpPr>
              <p:cNvPr id="34" name="Oval 24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 b="1"/>
              </a:p>
            </p:txBody>
          </p:sp>
          <p:sp>
            <p:nvSpPr>
              <p:cNvPr id="35" name="Oval 25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 b="1"/>
              </a:p>
            </p:txBody>
          </p:sp>
          <p:sp>
            <p:nvSpPr>
              <p:cNvPr id="36" name="Oval 26"/>
              <p:cNvSpPr>
                <a:spLocks noChangeArrowheads="1"/>
              </p:cNvSpPr>
              <p:nvPr/>
            </p:nvSpPr>
            <p:spPr bwMode="gray">
              <a:xfrm>
                <a:off x="2253" y="1562"/>
                <a:ext cx="927" cy="185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ko-KR" altLang="en-US" b="1"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37" name="Oval 27"/>
              <p:cNvSpPr>
                <a:spLocks noChangeArrowheads="1"/>
              </p:cNvSpPr>
              <p:nvPr/>
            </p:nvSpPr>
            <p:spPr bwMode="gray">
              <a:xfrm>
                <a:off x="2254" y="1563"/>
                <a:ext cx="927" cy="1850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0F5368"/>
                  </a:gs>
                </a:gsLst>
                <a:lin ang="54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ko-KR" altLang="en-US" b="1"/>
              </a:p>
            </p:txBody>
          </p:sp>
          <p:sp>
            <p:nvSpPr>
              <p:cNvPr id="38" name="Oval 28"/>
              <p:cNvSpPr>
                <a:spLocks noChangeArrowheads="1"/>
              </p:cNvSpPr>
              <p:nvPr/>
            </p:nvSpPr>
            <p:spPr bwMode="gray">
              <a:xfrm>
                <a:off x="2337" y="1562"/>
                <a:ext cx="1097" cy="1850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 b="1"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39" name="Oval 29"/>
              <p:cNvSpPr>
                <a:spLocks noChangeArrowheads="1"/>
              </p:cNvSpPr>
              <p:nvPr/>
            </p:nvSpPr>
            <p:spPr bwMode="gray">
              <a:xfrm>
                <a:off x="2337" y="1563"/>
                <a:ext cx="1096" cy="1850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10576D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 b="1"/>
              </a:p>
            </p:txBody>
          </p:sp>
        </p:grpSp>
      </p:grpSp>
      <p:grpSp>
        <p:nvGrpSpPr>
          <p:cNvPr id="11" name="그룹 83"/>
          <p:cNvGrpSpPr/>
          <p:nvPr/>
        </p:nvGrpSpPr>
        <p:grpSpPr>
          <a:xfrm>
            <a:off x="2461511" y="5013176"/>
            <a:ext cx="4846793" cy="553036"/>
            <a:chOff x="2670109" y="4304724"/>
            <a:chExt cx="4846793" cy="553036"/>
          </a:xfrm>
        </p:grpSpPr>
        <p:sp>
          <p:nvSpPr>
            <p:cNvPr id="56" name="AutoShape 4"/>
            <p:cNvSpPr>
              <a:spLocks noChangeArrowheads="1"/>
            </p:cNvSpPr>
            <p:nvPr/>
          </p:nvSpPr>
          <p:spPr bwMode="gray">
            <a:xfrm>
              <a:off x="2975035" y="4304724"/>
              <a:ext cx="4541867" cy="55303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7E7FF">
                    <a:gamma/>
                    <a:tint val="0"/>
                    <a:invGamma/>
                  </a:srgbClr>
                </a:gs>
                <a:gs pos="100000">
                  <a:srgbClr val="B7E7FF"/>
                </a:gs>
              </a:gsLst>
              <a:lin ang="0" scaled="1"/>
            </a:gradFill>
            <a:ln w="28575" algn="ctr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altLang="ko-KR" b="1" dirty="0" smtClean="0">
                  <a:solidFill>
                    <a:srgbClr val="000000"/>
                  </a:solidFill>
                  <a:latin typeface="HY헤드라인M" pitchFamily="18" charset="-127"/>
                  <a:ea typeface="HY헤드라인M" pitchFamily="18" charset="-127"/>
                </a:rPr>
                <a:t>Applicable Usage and Expected Impact</a:t>
              </a:r>
              <a:endParaRPr lang="en-US" altLang="ko-KR" b="1" dirty="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  <p:grpSp>
          <p:nvGrpSpPr>
            <p:cNvPr id="12" name="Group 37"/>
            <p:cNvGrpSpPr>
              <a:grpSpLocks/>
            </p:cNvGrpSpPr>
            <p:nvPr/>
          </p:nvGrpSpPr>
          <p:grpSpPr bwMode="auto">
            <a:xfrm>
              <a:off x="2670109" y="4320310"/>
              <a:ext cx="444242" cy="519525"/>
              <a:chOff x="2078" y="1560"/>
              <a:chExt cx="1615" cy="1854"/>
            </a:xfrm>
          </p:grpSpPr>
          <p:sp>
            <p:nvSpPr>
              <p:cNvPr id="58" name="Oval 38"/>
              <p:cNvSpPr>
                <a:spLocks noChangeArrowheads="1"/>
              </p:cNvSpPr>
              <p:nvPr/>
            </p:nvSpPr>
            <p:spPr bwMode="gray"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 b="1"/>
              </a:p>
            </p:txBody>
          </p:sp>
          <p:sp>
            <p:nvSpPr>
              <p:cNvPr id="59" name="Oval 39"/>
              <p:cNvSpPr>
                <a:spLocks noChangeArrowheads="1"/>
              </p:cNvSpPr>
              <p:nvPr/>
            </p:nvSpPr>
            <p:spPr bwMode="gray"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 b="1"/>
              </a:p>
            </p:txBody>
          </p:sp>
          <p:sp>
            <p:nvSpPr>
              <p:cNvPr id="60" name="Oval 40"/>
              <p:cNvSpPr>
                <a:spLocks noChangeArrowheads="1"/>
              </p:cNvSpPr>
              <p:nvPr/>
            </p:nvSpPr>
            <p:spPr bwMode="gray">
              <a:xfrm>
                <a:off x="2254" y="1560"/>
                <a:ext cx="944" cy="185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lang="ko-KR" altLang="en-US" b="1"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61" name="Oval 41"/>
              <p:cNvSpPr>
                <a:spLocks noChangeArrowheads="1"/>
              </p:cNvSpPr>
              <p:nvPr/>
            </p:nvSpPr>
            <p:spPr bwMode="gray">
              <a:xfrm>
                <a:off x="2254" y="1561"/>
                <a:ext cx="944" cy="1853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ko-KR" altLang="en-US" b="1"/>
              </a:p>
            </p:txBody>
          </p:sp>
          <p:sp>
            <p:nvSpPr>
              <p:cNvPr id="62" name="Oval 42"/>
              <p:cNvSpPr>
                <a:spLocks noChangeArrowheads="1"/>
              </p:cNvSpPr>
              <p:nvPr/>
            </p:nvSpPr>
            <p:spPr bwMode="gray">
              <a:xfrm>
                <a:off x="2336" y="1561"/>
                <a:ext cx="1096" cy="185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ko-KR" altLang="en-US" b="1"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63" name="Oval 43"/>
              <p:cNvSpPr>
                <a:spLocks noChangeArrowheads="1"/>
              </p:cNvSpPr>
              <p:nvPr/>
            </p:nvSpPr>
            <p:spPr bwMode="gray">
              <a:xfrm>
                <a:off x="2337" y="1561"/>
                <a:ext cx="1096" cy="1853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 b="1"/>
              </a:p>
            </p:txBody>
          </p:sp>
        </p:grpSp>
      </p:grpSp>
      <p:sp>
        <p:nvSpPr>
          <p:cNvPr id="88" name="슬라이드 번호 개체 틀 87"/>
          <p:cNvSpPr>
            <a:spLocks noGrp="1"/>
          </p:cNvSpPr>
          <p:nvPr>
            <p:ph type="sldNum" sz="quarter" idx="12"/>
          </p:nvPr>
        </p:nvSpPr>
        <p:spPr>
          <a:xfrm>
            <a:off x="6902896" y="6356350"/>
            <a:ext cx="2133600" cy="365125"/>
          </a:xfrm>
        </p:spPr>
        <p:txBody>
          <a:bodyPr/>
          <a:lstStyle/>
          <a:p>
            <a:pPr>
              <a:defRPr/>
            </a:pPr>
            <a:fld id="{CD71A893-FA74-41C5-8DD2-9CC9DA6FA790}" type="slidenum">
              <a:rPr lang="en-US" altLang="ko-KR" smtClean="0"/>
              <a:pPr>
                <a:defRPr/>
              </a:pPr>
              <a:t>2</a:t>
            </a:fld>
            <a:endParaRPr lang="en-US" altLang="ko-K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Database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AtoN 3D Modeling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20</a:t>
            </a:fld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432864" y="1844824"/>
            <a:ext cx="8278273" cy="3672408"/>
            <a:chOff x="733549" y="1348224"/>
            <a:chExt cx="5638651" cy="2501419"/>
          </a:xfrm>
        </p:grpSpPr>
        <p:pic>
          <p:nvPicPr>
            <p:cNvPr id="8" name="_x190340072" descr="EMB00001068bd9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33549" y="1350918"/>
              <a:ext cx="1750219" cy="2498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_x190341592" descr="EMB00001068bd9a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55776" y="1348224"/>
              <a:ext cx="1750219" cy="2498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_x119098384" descr="EMB00001560bc9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378003" y="1350918"/>
              <a:ext cx="1994197" cy="2496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417140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Database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AtoN 3D Modeling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21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287524" y="1556792"/>
            <a:ext cx="8568952" cy="4347875"/>
            <a:chOff x="323528" y="1556792"/>
            <a:chExt cx="8568952" cy="4347875"/>
          </a:xfrm>
        </p:grpSpPr>
        <p:pic>
          <p:nvPicPr>
            <p:cNvPr id="9" name="_x45596984" descr="EMB00001324b1b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27166" y="1556792"/>
              <a:ext cx="2765314" cy="4345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4993" y="1563648"/>
              <a:ext cx="2707167" cy="4338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1561267"/>
              <a:ext cx="2876550" cy="434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51486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Database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AtoN 3D Modeling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22</a:t>
            </a:fld>
            <a:endParaRPr lang="ko-KR" altLang="en-US"/>
          </a:p>
        </p:txBody>
      </p:sp>
      <p:pic>
        <p:nvPicPr>
          <p:cNvPr id="8" name="_x111825072" descr="EMB000024bc415e"/>
          <p:cNvPicPr>
            <a:picLocks noChangeAspect="1" noChangeArrowheads="1"/>
          </p:cNvPicPr>
          <p:nvPr/>
        </p:nvPicPr>
        <p:blipFill>
          <a:blip r:embed="rId3" cstate="print"/>
          <a:srcRect t="6396"/>
          <a:stretch>
            <a:fillRect/>
          </a:stretch>
        </p:blipFill>
        <p:spPr bwMode="auto">
          <a:xfrm>
            <a:off x="704924" y="1412875"/>
            <a:ext cx="2362200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_x111826192" descr="EMB000024bc415f"/>
          <p:cNvPicPr>
            <a:picLocks noChangeAspect="1" noChangeArrowheads="1"/>
          </p:cNvPicPr>
          <p:nvPr/>
        </p:nvPicPr>
        <p:blipFill>
          <a:blip r:embed="rId4" cstate="print"/>
          <a:srcRect t="6004"/>
          <a:stretch>
            <a:fillRect/>
          </a:stretch>
        </p:blipFill>
        <p:spPr bwMode="auto">
          <a:xfrm>
            <a:off x="3370336" y="1412875"/>
            <a:ext cx="2354263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_x42591992" descr="EMB000024bc4160"/>
          <p:cNvPicPr>
            <a:picLocks noChangeAspect="1" noChangeArrowheads="1"/>
          </p:cNvPicPr>
          <p:nvPr/>
        </p:nvPicPr>
        <p:blipFill>
          <a:blip r:embed="rId5" cstate="print"/>
          <a:srcRect t="5775"/>
          <a:stretch>
            <a:fillRect/>
          </a:stretch>
        </p:blipFill>
        <p:spPr bwMode="auto">
          <a:xfrm>
            <a:off x="6034161" y="1412875"/>
            <a:ext cx="2354263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100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Database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AtoN 3D Modeling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23</a:t>
            </a:fld>
            <a:endParaRPr lang="ko-KR" altLang="en-US"/>
          </a:p>
        </p:txBody>
      </p:sp>
      <p:pic>
        <p:nvPicPr>
          <p:cNvPr id="8" name="_x111823072" descr="EMB000024bc40e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145" y="2348383"/>
            <a:ext cx="156368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_x111824752" descr="EMB000024bc40d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492846"/>
            <a:ext cx="15589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_x111822992" descr="EMB000024bc40d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283" y="3645371"/>
            <a:ext cx="13684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_x111824112" descr="EMB000024bc40d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283" y="1556221"/>
            <a:ext cx="1368425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_x111824752" descr="EMB000024bc40db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058" y="1484783"/>
            <a:ext cx="151288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_x111824112" descr="EMB000024bc40e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295" y="1484783"/>
            <a:ext cx="15113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_x111824752" descr="EMB000024bc40e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26983" y="3932708"/>
            <a:ext cx="1477962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_x111822992" descr="EMB000024bc40e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36295" y="3932708"/>
            <a:ext cx="151130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4629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Database</a:t>
            </a:r>
            <a:r>
              <a:rPr lang="ko-KR" altLang="en-US" dirty="0" smtClean="0"/>
              <a:t> </a:t>
            </a:r>
            <a:r>
              <a:rPr lang="en-US" altLang="ko-KR" dirty="0" smtClean="0"/>
              <a:t>– AtoN 3D Modeling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24</a:t>
            </a:fld>
            <a:endParaRPr lang="ko-KR" altLang="en-US"/>
          </a:p>
        </p:txBody>
      </p:sp>
      <p:pic>
        <p:nvPicPr>
          <p:cNvPr id="16" name="Picture 2" descr="F:\2007me1\연구소\연구원 back-up자료\120124~120924 황규범 작업폴더\1.항로표지 시뮬레이터 황규범\소장님이 시키신 자료(3D속성) 120829\B.3DMAX\내륙수로표지\내륙수로표지 최종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412776"/>
            <a:ext cx="7215188" cy="444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4024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Database - AtoN Property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/>
              <a:t>Use a DBMS to manage property data of AtoN</a:t>
            </a:r>
          </a:p>
          <a:p>
            <a:pPr lvl="1"/>
            <a:r>
              <a:rPr lang="en-US" altLang="ko-KR" sz="1800" dirty="0"/>
              <a:t>Efficiently querying from numerous property data</a:t>
            </a: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en-US" altLang="ko-KR" sz="2000" dirty="0"/>
              <a:t>Specific properties of various AtoN types</a:t>
            </a:r>
          </a:p>
          <a:p>
            <a:pPr>
              <a:lnSpc>
                <a:spcPct val="150000"/>
              </a:lnSpc>
            </a:pPr>
            <a:r>
              <a:rPr lang="en-US" altLang="ko-KR" sz="2000" dirty="0"/>
              <a:t>Keep AtoN status histories : </a:t>
            </a:r>
            <a:r>
              <a:rPr lang="en-US" altLang="ko-KR" sz="1600" dirty="0" smtClean="0"/>
              <a:t>Insert/Restore/Relocate/Remove</a:t>
            </a:r>
            <a:endParaRPr lang="en-US" altLang="ko-KR" sz="16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25</a:t>
            </a:fld>
            <a:endParaRPr lang="ko-KR" altLang="en-US"/>
          </a:p>
        </p:txBody>
      </p:sp>
      <p:grpSp>
        <p:nvGrpSpPr>
          <p:cNvPr id="5" name="그룹 4"/>
          <p:cNvGrpSpPr/>
          <p:nvPr/>
        </p:nvGrpSpPr>
        <p:grpSpPr>
          <a:xfrm>
            <a:off x="899592" y="3573016"/>
            <a:ext cx="7333724" cy="2736304"/>
            <a:chOff x="949209" y="3717032"/>
            <a:chExt cx="7439215" cy="2775664"/>
          </a:xfrm>
        </p:grpSpPr>
        <p:pic>
          <p:nvPicPr>
            <p:cNvPr id="6" name="그림 5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EBEFF2"/>
                </a:clrFrom>
                <a:clrTo>
                  <a:srgbClr val="EBEFF2">
                    <a:alpha val="0"/>
                  </a:srgbClr>
                </a:clrTo>
              </a:clrChange>
            </a:blip>
            <a:srcRect l="1190" t="1803" b="1689"/>
            <a:stretch/>
          </p:blipFill>
          <p:spPr>
            <a:xfrm>
              <a:off x="3790222" y="3717032"/>
              <a:ext cx="4598202" cy="2775664"/>
            </a:xfrm>
            <a:prstGeom prst="rect">
              <a:avLst/>
            </a:prstGeom>
          </p:spPr>
        </p:pic>
        <p:grpSp>
          <p:nvGrpSpPr>
            <p:cNvPr id="7" name="그룹 6"/>
            <p:cNvGrpSpPr/>
            <p:nvPr/>
          </p:nvGrpSpPr>
          <p:grpSpPr>
            <a:xfrm>
              <a:off x="949209" y="3735598"/>
              <a:ext cx="2501331" cy="2591693"/>
              <a:chOff x="907904" y="3702521"/>
              <a:chExt cx="2501331" cy="2591693"/>
            </a:xfrm>
          </p:grpSpPr>
          <p:pic>
            <p:nvPicPr>
              <p:cNvPr id="8" name="그림 7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766506" y="3702521"/>
                <a:ext cx="1642729" cy="1089888"/>
              </a:xfrm>
              <a:prstGeom prst="rect">
                <a:avLst/>
              </a:prstGeom>
            </p:spPr>
          </p:pic>
          <p:pic>
            <p:nvPicPr>
              <p:cNvPr id="9" name="그림 8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619672" y="4420107"/>
                <a:ext cx="1555701" cy="1874107"/>
              </a:xfrm>
              <a:prstGeom prst="rect">
                <a:avLst/>
              </a:prstGeom>
            </p:spPr>
          </p:pic>
          <p:pic>
            <p:nvPicPr>
              <p:cNvPr id="10" name="그림 9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907904" y="3935395"/>
                <a:ext cx="1489619" cy="194421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xmlns="" val="119593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Special Features in AtoN Simulator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ko-KR" dirty="0" smtClean="0"/>
              <a:t>Support various AtoNs</a:t>
            </a:r>
          </a:p>
          <a:p>
            <a:r>
              <a:rPr lang="en-US" altLang="ko-KR" dirty="0" smtClean="0"/>
              <a:t>Enhanced AtoN shape with database</a:t>
            </a:r>
          </a:p>
          <a:p>
            <a:r>
              <a:rPr lang="en-US" altLang="ko-KR" dirty="0" smtClean="0"/>
              <a:t>Detailed AtoN properties with database</a:t>
            </a:r>
          </a:p>
          <a:p>
            <a:r>
              <a:rPr lang="en-US" altLang="ko-KR" dirty="0" smtClean="0"/>
              <a:t>Modeling of sea area (tide, night, background light)</a:t>
            </a:r>
          </a:p>
          <a:p>
            <a:r>
              <a:rPr lang="en-US" altLang="ko-KR" dirty="0" smtClean="0"/>
              <a:t>Dedicated software for AtoN placement</a:t>
            </a:r>
          </a:p>
          <a:p>
            <a:r>
              <a:rPr lang="en-US" altLang="ko-KR" dirty="0" smtClean="0"/>
              <a:t>Quantification of AtoN visibility</a:t>
            </a:r>
          </a:p>
          <a:p>
            <a:r>
              <a:rPr lang="en-US" altLang="ko-KR" dirty="0" smtClean="0"/>
              <a:t>Enhanced AtoN motion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7862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/>
              <a:t>System </a:t>
            </a:r>
            <a:r>
              <a:rPr lang="en-US" altLang="ko-KR" sz="2800" dirty="0" smtClean="0"/>
              <a:t>Integration – </a:t>
            </a:r>
            <a:r>
              <a:rPr lang="en-US" altLang="ko-KR" sz="2800" dirty="0"/>
              <a:t>Hardware Specifications</a:t>
            </a:r>
            <a:endParaRPr lang="ko-KR" altLang="en-US" sz="2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27</a:t>
            </a:fld>
            <a:endParaRPr lang="ko-KR" altLang="en-US"/>
          </a:p>
        </p:txBody>
      </p:sp>
      <p:graphicFrame>
        <p:nvGraphicFramePr>
          <p:cNvPr id="7" name="내용 개체 틀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2247986233"/>
              </p:ext>
            </p:extLst>
          </p:nvPr>
        </p:nvGraphicFramePr>
        <p:xfrm>
          <a:off x="395536" y="1412776"/>
          <a:ext cx="8280920" cy="5189573"/>
        </p:xfrm>
        <a:graphic>
          <a:graphicData uri="http://schemas.openxmlformats.org/drawingml/2006/table">
            <a:tbl>
              <a:tblPr firstRow="1" firstCol="1">
                <a:tableStyleId>{BC89EF96-8CEA-46FF-86C4-4CE0E7609802}</a:tableStyleId>
              </a:tblPr>
              <a:tblGrid>
                <a:gridCol w="1512167"/>
                <a:gridCol w="1800200"/>
                <a:gridCol w="4968553"/>
              </a:tblGrid>
              <a:tr h="356597">
                <a:tc>
                  <a:txBody>
                    <a:bodyPr/>
                    <a:lstStyle/>
                    <a:p>
                      <a:pPr marL="6350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Category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6350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Items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63500" marR="0" indent="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Specifications or</a:t>
                      </a:r>
                      <a:r>
                        <a:rPr lang="en-US" altLang="ko-KR" sz="1200" kern="0" spc="0" baseline="0" dirty="0" smtClean="0">
                          <a:effectLst/>
                        </a:rPr>
                        <a:t> Products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457046">
                <a:tc rowSpan="8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Navigational Devices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Steering Stand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Raytheon Steering Stand </a:t>
                      </a:r>
                      <a:r>
                        <a:rPr lang="en-US" altLang="ko-KR" sz="1200" kern="0" spc="0" dirty="0" err="1" smtClean="0">
                          <a:effectLst/>
                        </a:rPr>
                        <a:t>ComPilot</a:t>
                      </a:r>
                      <a:r>
                        <a:rPr lang="en-US" altLang="ko-KR" sz="1200" kern="0" spc="0" dirty="0" smtClean="0">
                          <a:effectLst/>
                        </a:rPr>
                        <a:t> 20, </a:t>
                      </a:r>
                      <a:r>
                        <a:rPr lang="en-US" altLang="ko-KR" sz="1200" kern="0" spc="0" dirty="0" err="1" smtClean="0">
                          <a:effectLst/>
                        </a:rPr>
                        <a:t>NautoPilot</a:t>
                      </a:r>
                      <a:r>
                        <a:rPr lang="en-US" altLang="ko-KR" sz="1200" kern="0" spc="0" dirty="0" smtClean="0">
                          <a:effectLst/>
                        </a:rPr>
                        <a:t> 2025 PLUS, Repeater Compass 360/10, ROT Indicator, RAI Flush mtg., Dimmer</a:t>
                      </a:r>
                      <a:endParaRPr lang="en-US" altLang="ko-KR" sz="1200" kern="0" spc="0" dirty="0" smtClean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2525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Engine Telegraph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err="1" smtClean="0">
                          <a:effectLst/>
                        </a:rPr>
                        <a:t>Kwant</a:t>
                      </a:r>
                      <a:r>
                        <a:rPr lang="en-US" altLang="ko-KR" sz="1200" kern="0" spc="0" baseline="0" dirty="0" smtClean="0">
                          <a:effectLst/>
                        </a:rPr>
                        <a:t> Controls Control Unit Type BUK-B, RPM Indicator (Indicator ISI 2), Dimmer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2525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0" spc="0" dirty="0">
                          <a:effectLst/>
                        </a:rPr>
                        <a:t>Gyro Repeater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 smtClean="0">
                          <a:effectLst/>
                        </a:rPr>
                        <a:t>Raytheon Bearing Repeater Compass, Bearing Sight CP190</a:t>
                      </a:r>
                      <a:endParaRPr lang="en-US" altLang="ko-KR" sz="1200" kern="0" spc="0" dirty="0" smtClean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2525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0" spc="0" dirty="0" smtClean="0">
                          <a:effectLst/>
                        </a:rPr>
                        <a:t>RADAR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ARPA,</a:t>
                      </a:r>
                      <a:r>
                        <a:rPr lang="en-US" altLang="ko-KR" sz="1200" kern="0" spc="0" baseline="0" dirty="0" smtClean="0">
                          <a:effectLst/>
                        </a:rPr>
                        <a:t> X-Band/S-Band, Radar Beacon Support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2525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0" spc="0" dirty="0">
                          <a:effectLst/>
                        </a:rPr>
                        <a:t>ECDIS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S-57/S-52 Standard, Marine</a:t>
                      </a:r>
                      <a:r>
                        <a:rPr lang="en-US" altLang="ko-KR" sz="1200" kern="0" spc="0" baseline="0" dirty="0" smtClean="0">
                          <a:effectLst/>
                        </a:rPr>
                        <a:t> Weather Station</a:t>
                      </a:r>
                      <a:r>
                        <a:rPr lang="en-US" altLang="ko-KR" sz="1200" kern="0" spc="0" dirty="0" smtClean="0">
                          <a:effectLst/>
                        </a:rPr>
                        <a:t>/</a:t>
                      </a:r>
                      <a:r>
                        <a:rPr lang="en-US" altLang="ko-KR" sz="1200" kern="0" spc="0" dirty="0" err="1" smtClean="0">
                          <a:effectLst/>
                        </a:rPr>
                        <a:t>AtoN</a:t>
                      </a:r>
                      <a:r>
                        <a:rPr lang="en-US" altLang="ko-KR" sz="1200" kern="0" spc="0" dirty="0" smtClean="0">
                          <a:effectLst/>
                        </a:rPr>
                        <a:t> AIS Support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45704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0" spc="0" dirty="0" smtClean="0">
                          <a:effectLst/>
                        </a:rPr>
                        <a:t>Overhead Data Display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Speed Log Indicator, Anemometer / Anemoscope, Rudder Angle Indicator, Rate of Turn Indicator, RPM Indicator (Port/</a:t>
                      </a:r>
                      <a:r>
                        <a:rPr lang="en-US" altLang="ko-KR" sz="1200" kern="0" spc="0" dirty="0" err="1" smtClean="0">
                          <a:effectLst/>
                        </a:rPr>
                        <a:t>Stbd</a:t>
                      </a:r>
                      <a:r>
                        <a:rPr lang="en-US" altLang="ko-KR" sz="1200" kern="0" spc="0" dirty="0" smtClean="0">
                          <a:effectLst/>
                        </a:rPr>
                        <a:t>)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2525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0" spc="0" dirty="0">
                          <a:effectLst/>
                        </a:rPr>
                        <a:t>Thruster Unit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 err="1" smtClean="0">
                          <a:effectLst/>
                        </a:rPr>
                        <a:t>Kwant</a:t>
                      </a:r>
                      <a:r>
                        <a:rPr lang="en-US" altLang="ko-KR" sz="1200" kern="0" spc="0" baseline="0" dirty="0" smtClean="0">
                          <a:effectLst/>
                        </a:rPr>
                        <a:t> Controls Control Unit Type BUK-C</a:t>
                      </a:r>
                      <a:endParaRPr lang="ko-KR" altLang="en-US" sz="1200" kern="0" spc="0" dirty="0" smtClean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2525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0" spc="0" dirty="0" smtClean="0">
                          <a:effectLst/>
                        </a:rPr>
                        <a:t>N</a:t>
                      </a:r>
                      <a:r>
                        <a:rPr lang="en-US" sz="1200" kern="0" spc="0" baseline="0" dirty="0" smtClean="0">
                          <a:effectLst/>
                        </a:rPr>
                        <a:t>ID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Navigation Information Display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252551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Visual System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100" spc="0" dirty="0" smtClean="0">
                          <a:effectLst/>
                        </a:rPr>
                        <a:t>Screen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Cylindrical Type, Radius 5.8m,</a:t>
                      </a:r>
                      <a:r>
                        <a:rPr lang="en-US" altLang="ko-KR" sz="1200" kern="0" spc="0" baseline="0" dirty="0" smtClean="0">
                          <a:effectLst/>
                        </a:rPr>
                        <a:t> Height 3.6m, H-</a:t>
                      </a:r>
                      <a:r>
                        <a:rPr lang="en-US" altLang="ko-KR" sz="1200" kern="0" spc="0" baseline="0" dirty="0" err="1" smtClean="0">
                          <a:effectLst/>
                        </a:rPr>
                        <a:t>Fov</a:t>
                      </a:r>
                      <a:r>
                        <a:rPr lang="en-US" altLang="ko-KR" sz="1200" kern="0" spc="0" baseline="0" dirty="0" smtClean="0">
                          <a:effectLst/>
                        </a:rPr>
                        <a:t> 210 </a:t>
                      </a:r>
                      <a:r>
                        <a:rPr lang="en-US" altLang="ko-KR" sz="1200" kern="0" spc="0" baseline="0" dirty="0" err="1" smtClean="0">
                          <a:effectLst/>
                        </a:rPr>
                        <a:t>deg</a:t>
                      </a:r>
                      <a:r>
                        <a:rPr lang="en-US" altLang="ko-KR" sz="1200" kern="0" spc="0" baseline="0" dirty="0" smtClean="0">
                          <a:effectLst/>
                        </a:rPr>
                        <a:t> or higher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2525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100" spc="0" dirty="0" smtClean="0">
                          <a:effectLst/>
                        </a:rPr>
                        <a:t>Image Generator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solidFill>
                            <a:srgbClr val="000000"/>
                          </a:solidFill>
                          <a:effectLst/>
                        </a:rPr>
                        <a:t>Resolution 1,400x1,050 or higher,</a:t>
                      </a:r>
                      <a:r>
                        <a:rPr lang="en-US" altLang="ko-KR" sz="1200" kern="0" spc="0" baseline="0" dirty="0" smtClean="0">
                          <a:solidFill>
                            <a:srgbClr val="000000"/>
                          </a:solidFill>
                          <a:effectLst/>
                        </a:rPr>
                        <a:t> FSAA, 5Channel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2525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100" spc="0" dirty="0" smtClean="0">
                          <a:effectLst/>
                        </a:rPr>
                        <a:t>Beam Projector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0" spc="0" dirty="0" smtClean="0">
                          <a:solidFill>
                            <a:srgbClr val="000000"/>
                          </a:solidFill>
                          <a:effectLst/>
                        </a:rPr>
                        <a:t>DLP Type, Warping and Blending Support, </a:t>
                      </a:r>
                      <a:r>
                        <a:rPr lang="en-US" altLang="ko-KR" sz="1200" kern="0" spc="0" baseline="0" dirty="0" smtClean="0">
                          <a:solidFill>
                            <a:srgbClr val="000000"/>
                          </a:solidFill>
                          <a:effectLst/>
                        </a:rPr>
                        <a:t>5Channel</a:t>
                      </a:r>
                      <a:endParaRPr lang="ko-KR" altLang="en-US" sz="1200" kern="0" spc="0" dirty="0" smtClean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330600">
                <a:tc rowSpan="3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Bridge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63500" marR="0" indent="0" algn="ctr" fontAlgn="base" latinLnBrk="0">
                        <a:lnSpc>
                          <a:spcPct val="160000"/>
                        </a:lnSpc>
                        <a:spcBef>
                          <a:spcPts val="3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0" spc="0" dirty="0" smtClean="0">
                          <a:effectLst/>
                        </a:rPr>
                        <a:t>Mock-up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baseline="0" dirty="0" smtClean="0">
                          <a:solidFill>
                            <a:srgbClr val="000000"/>
                          </a:solidFill>
                          <a:effectLst/>
                        </a:rPr>
                        <a:t>Merchant Vessel Type, Maintenance Friendly Design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3306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indent="0" algn="ctr" fontAlgn="base" latinLnBrk="0">
                        <a:lnSpc>
                          <a:spcPct val="160000"/>
                        </a:lnSpc>
                        <a:spcBef>
                          <a:spcPts val="300"/>
                        </a:spcBef>
                        <a:spcAft>
                          <a:spcPts val="100"/>
                        </a:spcAft>
                      </a:pPr>
                      <a:r>
                        <a:rPr lang="en-US" altLang="ko-KR" sz="1200" kern="0" spc="0" dirty="0" smtClean="0">
                          <a:solidFill>
                            <a:srgbClr val="000000"/>
                          </a:solidFill>
                          <a:effectLst/>
                        </a:rPr>
                        <a:t>Console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solidFill>
                            <a:srgbClr val="000000"/>
                          </a:solidFill>
                          <a:effectLst/>
                        </a:rPr>
                        <a:t>Single Frame,</a:t>
                      </a:r>
                      <a:r>
                        <a:rPr lang="en-US" altLang="ko-KR" sz="1200" kern="0" spc="0" baseline="0" dirty="0" smtClean="0">
                          <a:solidFill>
                            <a:srgbClr val="000000"/>
                          </a:solidFill>
                          <a:effectLst/>
                        </a:rPr>
                        <a:t> Maintenance Friendly Design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3306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indent="0" algn="ctr" fontAlgn="base" latinLnBrk="0">
                        <a:lnSpc>
                          <a:spcPct val="160000"/>
                        </a:lnSpc>
                        <a:spcBef>
                          <a:spcPts val="3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0" spc="0" dirty="0">
                          <a:effectLst/>
                        </a:rPr>
                        <a:t>Motion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Visual Motion Only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252551">
                <a:tc row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Misc.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200" kern="0" spc="0" dirty="0">
                          <a:effectLst/>
                        </a:rPr>
                        <a:t>CCTV</a:t>
                      </a:r>
                      <a:endParaRPr 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solidFill>
                            <a:srgbClr val="000000"/>
                          </a:solidFill>
                          <a:effectLst/>
                        </a:rPr>
                        <a:t>Camera, Monitor, Remote Control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  <a:tr h="2525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effectLst/>
                        </a:rPr>
                        <a:t>Sound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  <a:tc>
                  <a:txBody>
                    <a:bodyPr/>
                    <a:lstStyle/>
                    <a:p>
                      <a:pPr marL="0" marR="0" indent="0" algn="l" fontAlgn="base" latinLnBrk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altLang="ko-KR" sz="1200" kern="0" spc="0" dirty="0" smtClean="0">
                          <a:solidFill>
                            <a:srgbClr val="000000"/>
                          </a:solidFill>
                          <a:effectLst/>
                        </a:rPr>
                        <a:t>5.1 Channel Stereo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4770" marR="64770" marT="17907" marB="17907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3852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System Integration</a:t>
            </a:r>
            <a:br>
              <a:rPr lang="en-US" altLang="ko-KR" dirty="0"/>
            </a:br>
            <a:r>
              <a:rPr lang="en-US" altLang="ko-KR" dirty="0"/>
              <a:t>– Projection System Specifications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28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8562348"/>
              </p:ext>
            </p:extLst>
          </p:nvPr>
        </p:nvGraphicFramePr>
        <p:xfrm>
          <a:off x="462372" y="1705744"/>
          <a:ext cx="8219256" cy="4543400"/>
        </p:xfrm>
        <a:graphic>
          <a:graphicData uri="http://schemas.openxmlformats.org/drawingml/2006/table">
            <a:tbl>
              <a:tblPr firstRow="1" firstCol="1">
                <a:tableStyleId>{5940675A-B579-460E-94D1-54222C63F5DA}</a:tableStyleId>
              </a:tblPr>
              <a:tblGrid>
                <a:gridCol w="2575756"/>
                <a:gridCol w="5643500"/>
              </a:tblGrid>
              <a:tr h="3551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/>
                        <a:t>Items</a:t>
                      </a:r>
                      <a:endParaRPr lang="ko-KR" altLang="en-US" sz="1400" b="1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/>
                        <a:t>Specifications</a:t>
                      </a:r>
                      <a:endParaRPr lang="ko-KR" altLang="en-US" sz="1400" b="1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Model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u="none" strike="noStrike" dirty="0" smtClean="0">
                          <a:effectLst/>
                        </a:rPr>
                        <a:t>SIM 5W</a:t>
                      </a:r>
                      <a:endParaRPr lang="ko-KR" altLang="en-US" sz="1400" b="0" spc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</a:tr>
              <a:tr h="88047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Shape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b="0" spc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Type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u="none" strike="noStrike" dirty="0" smtClean="0">
                          <a:effectLst/>
                        </a:rPr>
                        <a:t>Single-chip DLP</a:t>
                      </a:r>
                      <a:endParaRPr lang="ko-KR" altLang="en-US" sz="1400" b="0" spc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Resolution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sz="1400" u="none" strike="noStrike" dirty="0" smtClean="0">
                          <a:effectLst/>
                        </a:rPr>
                        <a:t>WUXGA (1,920 </a:t>
                      </a:r>
                      <a:r>
                        <a:rPr lang="en-US" sz="1400" u="none" strike="noStrike" dirty="0">
                          <a:effectLst/>
                        </a:rPr>
                        <a:t>x 1,200)</a:t>
                      </a:r>
                      <a:endParaRPr lang="en-US" sz="1400" b="0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Brightness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sz="1400" u="none" strike="noStrike" dirty="0" smtClean="0">
                          <a:effectLst/>
                        </a:rPr>
                        <a:t>4,000 lumens</a:t>
                      </a:r>
                      <a:endParaRPr lang="en-US" sz="1400" b="0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/>
                </a:tc>
              </a:tr>
              <a:tr h="56462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Contrast</a:t>
                      </a:r>
                      <a:r>
                        <a:rPr lang="en-US" altLang="ko-KR" sz="1400" baseline="0" dirty="0" smtClean="0"/>
                        <a:t> Ratio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sz="1400" u="none" strike="noStrike" spc="-100" dirty="0" smtClean="0">
                          <a:effectLst/>
                        </a:rPr>
                        <a:t>2,000:1 </a:t>
                      </a:r>
                      <a:r>
                        <a:rPr lang="en-US" sz="1400" u="none" strike="noStrike" spc="-100" baseline="0" dirty="0" smtClean="0">
                          <a:effectLst/>
                        </a:rPr>
                        <a:t>(Full </a:t>
                      </a:r>
                      <a:r>
                        <a:rPr lang="en-US" sz="1400" u="none" strike="noStrike" spc="-100" baseline="0" dirty="0">
                          <a:effectLst/>
                        </a:rPr>
                        <a:t>field with standard unit)</a:t>
                      </a:r>
                      <a:r>
                        <a:rPr lang="en-US" sz="1400" u="none" strike="noStrike" spc="-100" dirty="0">
                          <a:effectLst/>
                        </a:rPr>
                        <a:t/>
                      </a:r>
                      <a:br>
                        <a:rPr lang="en-US" sz="1400" u="none" strike="noStrike" spc="-100" dirty="0">
                          <a:effectLst/>
                        </a:rPr>
                      </a:br>
                      <a:r>
                        <a:rPr lang="en-US" sz="1400" u="none" strike="noStrike" spc="-100" dirty="0" smtClean="0">
                          <a:effectLst/>
                        </a:rPr>
                        <a:t>10,000:1 </a:t>
                      </a:r>
                      <a:r>
                        <a:rPr lang="en-US" sz="1400" u="none" strike="noStrike" kern="1000" spc="-100" baseline="0" dirty="0" smtClean="0">
                          <a:effectLst/>
                        </a:rPr>
                        <a:t>(Night </a:t>
                      </a:r>
                      <a:r>
                        <a:rPr lang="en-US" sz="1400" u="none" strike="noStrike" kern="1000" spc="-100" baseline="0" dirty="0">
                          <a:effectLst/>
                        </a:rPr>
                        <a:t>vision goggle option)</a:t>
                      </a:r>
                      <a:endParaRPr lang="en-US" sz="1400" b="0" i="0" u="none" strike="noStrike" kern="1000" spc="-100" baseline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/>
                </a:tc>
              </a:tr>
              <a:tr h="1357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Lamp / Lifetime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sz="1400" u="none" strike="noStrike" dirty="0" smtClean="0">
                          <a:effectLst/>
                        </a:rPr>
                        <a:t>2x 250 </a:t>
                      </a:r>
                      <a:r>
                        <a:rPr lang="en-US" sz="1400" u="none" strike="noStrike" dirty="0">
                          <a:effectLst/>
                        </a:rPr>
                        <a:t>Watt </a:t>
                      </a:r>
                      <a:r>
                        <a:rPr lang="en-US" sz="1400" u="none" strike="noStrike" dirty="0" smtClean="0">
                          <a:effectLst/>
                        </a:rPr>
                        <a:t>UHP / 3,000 hours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Weight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u="none" strike="noStrike" dirty="0" smtClean="0">
                          <a:effectLst/>
                        </a:rPr>
                        <a:t>32,6 lbs (14.8 kg)</a:t>
                      </a:r>
                      <a:endParaRPr lang="ko-KR" altLang="en-US" sz="1400" b="0" spc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</a:tr>
              <a:tr h="1357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Image Warping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spc="0" dirty="0" smtClean="0"/>
                        <a:t>Embedding</a:t>
                      </a:r>
                      <a:endParaRPr lang="ko-KR" altLang="en-US" sz="1400" b="0" spc="0" dirty="0" smtClean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</a:tr>
              <a:tr h="13577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Edge Blending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lang="en-US" altLang="ko-KR" sz="1400" u="none" strike="noStrike" dirty="0" smtClean="0">
                          <a:effectLst/>
                        </a:rPr>
                        <a:t>Embedding</a:t>
                      </a:r>
                      <a:endParaRPr lang="en-US" sz="1400" b="0" i="0" u="none" strike="noStrike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/>
                </a:tc>
              </a:tr>
              <a:tr h="13577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Color Balancing</a:t>
                      </a:r>
                      <a:endParaRPr lang="ko-KR" altLang="en-US" sz="1400" b="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spc="0" dirty="0" smtClean="0"/>
                        <a:t>Auto</a:t>
                      </a:r>
                      <a:endParaRPr lang="ko-KR" altLang="en-US" sz="1400" b="0" kern="1200" spc="0" dirty="0" smtClean="0">
                        <a:solidFill>
                          <a:srgbClr val="0000FF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그림 6" descr="http://technofresh.ru/galleries/2008_10/articles/Barco_SIM_5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20888"/>
            <a:ext cx="108012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511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Compliance with Guideline 1097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686872" y="6453336"/>
            <a:ext cx="2133600" cy="365125"/>
          </a:xfrm>
        </p:spPr>
        <p:txBody>
          <a:bodyPr/>
          <a:lstStyle/>
          <a:p>
            <a:fld id="{4A71D819-9C5F-45D1-A60E-F0CAE096F631}" type="slidenum">
              <a:rPr lang="ko-KR" altLang="en-US" smtClean="0"/>
              <a:pPr/>
              <a:t>29</a:t>
            </a:fld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1403235"/>
              </p:ext>
            </p:extLst>
          </p:nvPr>
        </p:nvGraphicFramePr>
        <p:xfrm>
          <a:off x="179512" y="1340768"/>
          <a:ext cx="8712969" cy="51309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0739"/>
                <a:gridCol w="3057182"/>
                <a:gridCol w="3745048"/>
              </a:tblGrid>
              <a:tr h="381579"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smtClean="0"/>
                        <a:t>Guideline </a:t>
                      </a:r>
                      <a:r>
                        <a:rPr lang="en-US" altLang="ko-KR" sz="1200" b="1" smtClean="0"/>
                        <a:t>1097</a:t>
                      </a:r>
                      <a:endParaRPr lang="ko-KR" altLang="en-US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/>
                        <a:t>AtoN Simulator</a:t>
                      </a:r>
                      <a:endParaRPr lang="ko-KR" altLang="en-US" sz="1200" b="1" dirty="0"/>
                    </a:p>
                  </a:txBody>
                  <a:tcPr anchor="ctr"/>
                </a:tc>
              </a:tr>
              <a:tr h="127460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Presentation Technology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dirty="0" smtClean="0"/>
                        <a:t>• Reflective</a:t>
                      </a:r>
                      <a:r>
                        <a:rPr lang="en-US" altLang="ko-KR" sz="1200" baseline="0" dirty="0" smtClean="0"/>
                        <a:t> system</a:t>
                      </a:r>
                    </a:p>
                    <a:p>
                      <a:pPr marL="285750" lvl="1" indent="-285750" latinLnBrk="1">
                        <a:buFontTx/>
                        <a:buChar char="-"/>
                      </a:pPr>
                      <a:r>
                        <a:rPr lang="en-US" altLang="ko-KR" sz="1200" baseline="0" dirty="0" smtClean="0"/>
                        <a:t>Projectors</a:t>
                      </a:r>
                    </a:p>
                    <a:p>
                      <a:pPr marL="285750" lvl="1" indent="-285750" latinLnBrk="1">
                        <a:buFontTx/>
                        <a:buChar char="-"/>
                      </a:pPr>
                      <a:r>
                        <a:rPr lang="en-US" altLang="ko-KR" sz="1200" baseline="0" dirty="0" smtClean="0"/>
                        <a:t>Warping and blending</a:t>
                      </a:r>
                    </a:p>
                    <a:p>
                      <a:pPr marL="285750" lvl="1" indent="-285750" latinLnBrk="1">
                        <a:buFontTx/>
                        <a:buChar char="-"/>
                      </a:pPr>
                      <a:r>
                        <a:rPr lang="en-US" altLang="ko-KR" sz="1200" baseline="0" dirty="0" smtClean="0"/>
                        <a:t>L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ight and </a:t>
                      </a: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colour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matching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• Reflective</a:t>
                      </a:r>
                      <a:r>
                        <a:rPr lang="en-US" altLang="ko-KR" sz="1200" baseline="0" dirty="0" smtClean="0"/>
                        <a:t> system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baseline="0" dirty="0" smtClean="0"/>
                        <a:t>Projectors, 1 chip DLP (Barco SIM5W)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baseline="0" dirty="0" smtClean="0"/>
                        <a:t>Included warping and blending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baseline="0" dirty="0" smtClean="0"/>
                        <a:t>I</a:t>
                      </a:r>
                      <a:r>
                        <a:rPr lang="en-US" altLang="ko-KR" sz="1200" dirty="0" smtClean="0"/>
                        <a:t>ncluded light and </a:t>
                      </a:r>
                      <a:r>
                        <a:rPr lang="en-US" altLang="ko-KR" sz="1200" dirty="0" err="1" smtClean="0"/>
                        <a:t>colour</a:t>
                      </a:r>
                      <a:r>
                        <a:rPr lang="en-US" altLang="ko-KR" sz="1200" dirty="0" smtClean="0"/>
                        <a:t> matching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baseline="0" dirty="0" smtClean="0"/>
                        <a:t>Resolution : 1,920 x 1,200 (about 1.4 </a:t>
                      </a:r>
                      <a:r>
                        <a:rPr lang="en-US" altLang="ko-KR" sz="1200" baseline="0" dirty="0" err="1" smtClean="0"/>
                        <a:t>arcminute</a:t>
                      </a:r>
                      <a:r>
                        <a:rPr lang="en-US" altLang="ko-KR" sz="1200" baseline="0" dirty="0" smtClean="0"/>
                        <a:t> for H-FOV 210 with 5channel)</a:t>
                      </a:r>
                    </a:p>
                  </a:txBody>
                  <a:tcPr/>
                </a:tc>
              </a:tr>
              <a:tr h="38157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Modeling of Visual System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• Observer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Illuminance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Angular </a:t>
                      </a:r>
                      <a:r>
                        <a:rPr lang="en-US" altLang="ko-KR" sz="1200" dirty="0" err="1" smtClean="0"/>
                        <a:t>subtense</a:t>
                      </a:r>
                      <a:endParaRPr lang="en-US" altLang="ko-KR" sz="1200" dirty="0" smtClean="0"/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err="1" smtClean="0"/>
                        <a:t>colour</a:t>
                      </a:r>
                      <a:endParaRPr lang="en-US" altLang="ko-KR" sz="1200" dirty="0" smtClean="0"/>
                    </a:p>
                    <a:p>
                      <a:pPr latinLnBrk="1"/>
                      <a:r>
                        <a:rPr lang="en-US" altLang="ko-KR" sz="1200" dirty="0" smtClean="0"/>
                        <a:t>• AtoN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Fixed AtoN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Floating AtoN</a:t>
                      </a:r>
                    </a:p>
                    <a:p>
                      <a:pPr latinLnBrk="1"/>
                      <a:r>
                        <a:rPr lang="en-US" altLang="ko-KR" sz="1200" dirty="0" smtClean="0"/>
                        <a:t>• Environment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Terrain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Ships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Ocean,</a:t>
                      </a:r>
                      <a:r>
                        <a:rPr lang="en-US" altLang="ko-KR" sz="1200" baseline="0" dirty="0" smtClean="0"/>
                        <a:t> Weather, Atmosphere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• Observer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Illuminance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Angular </a:t>
                      </a:r>
                      <a:r>
                        <a:rPr lang="en-US" altLang="ko-KR" sz="1200" dirty="0" err="1" smtClean="0"/>
                        <a:t>subtense</a:t>
                      </a:r>
                      <a:endParaRPr lang="en-US" altLang="ko-KR" sz="1200" dirty="0" smtClean="0"/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err="1" smtClean="0"/>
                        <a:t>colour</a:t>
                      </a:r>
                      <a:endParaRPr lang="en-US" altLang="ko-KR" sz="1200" dirty="0" smtClean="0"/>
                    </a:p>
                    <a:p>
                      <a:pPr latinLnBrk="1"/>
                      <a:r>
                        <a:rPr lang="en-US" altLang="ko-KR" sz="1200" dirty="0" smtClean="0"/>
                        <a:t>• AtoN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Fixed AtoN (DB of AtoN)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Floating AtoN (DB of buoy)</a:t>
                      </a:r>
                    </a:p>
                    <a:p>
                      <a:pPr latinLnBrk="1"/>
                      <a:r>
                        <a:rPr lang="en-US" altLang="ko-KR" sz="1200" dirty="0" smtClean="0"/>
                        <a:t>• Environment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Terrain (DB of sea</a:t>
                      </a:r>
                      <a:r>
                        <a:rPr lang="en-US" altLang="ko-KR" sz="1200" baseline="0" dirty="0" smtClean="0"/>
                        <a:t> area</a:t>
                      </a:r>
                      <a:r>
                        <a:rPr lang="en-US" altLang="ko-KR" sz="1200" dirty="0" smtClean="0"/>
                        <a:t>)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Ships (DB of ships)</a:t>
                      </a:r>
                    </a:p>
                    <a:p>
                      <a:pPr marL="285750" indent="-285750" latinLnBrk="1">
                        <a:buFontTx/>
                        <a:buChar char="-"/>
                      </a:pPr>
                      <a:r>
                        <a:rPr lang="en-US" altLang="ko-KR" sz="1200" dirty="0" smtClean="0"/>
                        <a:t>Ocean,</a:t>
                      </a:r>
                      <a:r>
                        <a:rPr lang="en-US" altLang="ko-KR" sz="1200" baseline="0" dirty="0" smtClean="0"/>
                        <a:t> Weather, Atmosphere (Graphic engine)</a:t>
                      </a:r>
                      <a:endParaRPr lang="ko-KR" altLang="en-US" sz="1200" dirty="0" smtClean="0"/>
                    </a:p>
                  </a:txBody>
                  <a:tcPr/>
                </a:tc>
              </a:tr>
              <a:tr h="38157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Simulations of Radar, Sound, and Navigation Systems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• Radar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• Radar (COTS)</a:t>
                      </a:r>
                      <a:endParaRPr lang="ko-KR" altLang="en-US" sz="1200" dirty="0"/>
                    </a:p>
                  </a:txBody>
                  <a:tcPr/>
                </a:tc>
              </a:tr>
              <a:tr h="320040">
                <a:tc vMerge="1">
                  <a:txBody>
                    <a:bodyPr/>
                    <a:lstStyle/>
                    <a:p>
                      <a:pPr latinLnBrk="1"/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• </a:t>
                      </a:r>
                      <a:r>
                        <a:rPr lang="en-US" altLang="ko-KR" sz="1200" baseline="0" dirty="0" smtClean="0"/>
                        <a:t>Sound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dirty="0" smtClean="0"/>
                        <a:t>• Sound</a:t>
                      </a:r>
                      <a:endParaRPr lang="ko-KR" altLang="en-US" sz="1200" dirty="0"/>
                    </a:p>
                  </a:txBody>
                  <a:tcPr/>
                </a:tc>
              </a:tr>
              <a:tr h="3815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Simulation of Other </a:t>
                      </a:r>
                      <a:r>
                        <a:rPr lang="en-US" altLang="ko-KR" sz="1200" dirty="0" err="1" smtClean="0"/>
                        <a:t>Shipborne</a:t>
                      </a:r>
                      <a:r>
                        <a:rPr lang="en-US" altLang="ko-KR" sz="1200" dirty="0" smtClean="0"/>
                        <a:t> Navigation Systems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dirty="0" smtClean="0"/>
                        <a:t>• ECDIS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dirty="0" smtClean="0"/>
                        <a:t>• PPU (portable pilot unit)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dirty="0" smtClean="0"/>
                        <a:t>• AIS</a:t>
                      </a:r>
                      <a:r>
                        <a:rPr lang="en-US" altLang="ko-KR" sz="1200" baseline="0" dirty="0" smtClean="0"/>
                        <a:t> as virtual AtoN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• ECDIS (COTS)</a:t>
                      </a:r>
                    </a:p>
                    <a:p>
                      <a:pPr marL="0" indent="0" latinLnBrk="1">
                        <a:buFontTx/>
                        <a:buNone/>
                      </a:pPr>
                      <a:r>
                        <a:rPr lang="en-US" altLang="ko-KR" sz="1200" dirty="0" smtClean="0"/>
                        <a:t>• AIS</a:t>
                      </a:r>
                      <a:r>
                        <a:rPr lang="en-US" altLang="ko-KR" sz="1200" baseline="0" dirty="0" smtClean="0"/>
                        <a:t> as virtual AtoN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8834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168"/>
          <p:cNvGrpSpPr/>
          <p:nvPr/>
        </p:nvGrpSpPr>
        <p:grpSpPr>
          <a:xfrm>
            <a:off x="323529" y="908720"/>
            <a:ext cx="8568951" cy="5760640"/>
            <a:chOff x="4429155" y="2766992"/>
            <a:chExt cx="4000497" cy="3978826"/>
          </a:xfrm>
        </p:grpSpPr>
        <p:sp>
          <p:nvSpPr>
            <p:cNvPr id="170" name="모서리가 둥근 직사각형 169"/>
            <p:cNvSpPr/>
            <p:nvPr/>
          </p:nvSpPr>
          <p:spPr>
            <a:xfrm>
              <a:off x="4500593" y="3000372"/>
              <a:ext cx="3828207" cy="3745446"/>
            </a:xfrm>
            <a:prstGeom prst="roundRect">
              <a:avLst>
                <a:gd name="adj" fmla="val 5792"/>
              </a:avLst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" name="그룹 6"/>
            <p:cNvGrpSpPr>
              <a:grpSpLocks/>
            </p:cNvGrpSpPr>
            <p:nvPr/>
          </p:nvGrpSpPr>
          <p:grpSpPr bwMode="auto">
            <a:xfrm>
              <a:off x="4429155" y="2766992"/>
              <a:ext cx="4000497" cy="447692"/>
              <a:chOff x="214313" y="876300"/>
              <a:chExt cx="8570912" cy="500063"/>
            </a:xfrm>
          </p:grpSpPr>
          <p:pic>
            <p:nvPicPr>
              <p:cNvPr id="172" name="Picture 3" descr="bar-4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0513" y="876300"/>
                <a:ext cx="8494712" cy="461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3" name="Picture 4" descr="번호입력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14313" y="876300"/>
                <a:ext cx="648219" cy="5000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4" name="Text Box 5"/>
              <p:cNvSpPr txBox="1">
                <a:spLocks noChangeArrowheads="1"/>
              </p:cNvSpPr>
              <p:nvPr/>
            </p:nvSpPr>
            <p:spPr bwMode="auto">
              <a:xfrm>
                <a:off x="928661" y="964218"/>
                <a:ext cx="7429552" cy="2635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fontAlgn="auto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ko-KR" b="1" spc="-150" dirty="0" smtClean="0">
                    <a:ln w="11430"/>
                    <a:solidFill>
                      <a:srgbClr val="1F497D">
                        <a:lumMod val="50000"/>
                      </a:srgbClr>
                    </a:soli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HY각헤드라인M" pitchFamily="18" charset="-127"/>
                    <a:ea typeface="HY각헤드라인M" pitchFamily="18" charset="-127"/>
                    <a:cs typeface="Arial" pitchFamily="34" charset="0"/>
                  </a:rPr>
                  <a:t>Development of Aids to Navigation Simulator in KOREA </a:t>
                </a:r>
                <a:endParaRPr lang="ko-KR" altLang="en-US" b="1" spc="-150" dirty="0">
                  <a:ln w="11430"/>
                  <a:solidFill>
                    <a:srgbClr val="1F497D">
                      <a:lumMod val="50000"/>
                    </a:srgb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HY각헤드라인M" pitchFamily="18" charset="-127"/>
                  <a:ea typeface="HY각헤드라인M" pitchFamily="18" charset="-127"/>
                  <a:cs typeface="Arial" pitchFamily="34" charset="0"/>
                </a:endParaRPr>
              </a:p>
            </p:txBody>
          </p:sp>
        </p:grp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3568" y="178917"/>
            <a:ext cx="7643812" cy="5857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ko-KR" dirty="0" smtClean="0"/>
              <a:t>Outlines of AtoN Simulator</a:t>
            </a:r>
            <a:endParaRPr lang="ko-KR" altLang="en-US" dirty="0"/>
          </a:p>
        </p:txBody>
      </p:sp>
      <p:sp>
        <p:nvSpPr>
          <p:cNvPr id="22" name="슬라이드 번호 개체 틀 21"/>
          <p:cNvSpPr>
            <a:spLocks noGrp="1"/>
          </p:cNvSpPr>
          <p:nvPr>
            <p:ph type="sldNum" sz="quarter" idx="12"/>
          </p:nvPr>
        </p:nvSpPr>
        <p:spPr>
          <a:xfrm>
            <a:off x="6902896" y="6356350"/>
            <a:ext cx="2133600" cy="365125"/>
          </a:xfrm>
        </p:spPr>
        <p:txBody>
          <a:bodyPr/>
          <a:lstStyle/>
          <a:p>
            <a:pPr>
              <a:defRPr/>
            </a:pPr>
            <a:fld id="{CD71A893-FA74-41C5-8DD2-9CC9DA6FA790}" type="slidenum">
              <a:rPr lang="en-US" altLang="ko-KR" smtClean="0"/>
              <a:pPr>
                <a:defRPr/>
              </a:pPr>
              <a:t>3</a:t>
            </a:fld>
            <a:endParaRPr lang="en-US" altLang="ko-KR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4" name="모서리가 둥근 직사각형 163"/>
          <p:cNvSpPr/>
          <p:nvPr/>
        </p:nvSpPr>
        <p:spPr>
          <a:xfrm>
            <a:off x="6948264" y="2924944"/>
            <a:ext cx="1872208" cy="3600400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5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Technologies to be developed</a:t>
            </a:r>
            <a:endParaRPr lang="en-US" altLang="ko-KR" sz="1600" b="1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600" b="1" dirty="0" smtClean="0">
              <a:solidFill>
                <a:srgbClr val="0066FF"/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ts val="500"/>
              </a:lnSpc>
            </a:pPr>
            <a:endParaRPr lang="en-US" altLang="ko-KR" sz="1100" b="1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71450" indent="-171450">
              <a:buFontTx/>
              <a:buChar char="-"/>
            </a:pPr>
            <a:r>
              <a:rPr lang="en-US" altLang="ko-KR" sz="1100" b="1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DB of 3D shape </a:t>
            </a:r>
            <a:r>
              <a:rPr lang="en-US" altLang="ko-KR" sz="11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and properties for AtoN</a:t>
            </a:r>
          </a:p>
          <a:p>
            <a:pPr marL="171450" indent="-171450">
              <a:buFontTx/>
              <a:buChar char="-"/>
            </a:pPr>
            <a:r>
              <a:rPr lang="en-US" altLang="ko-KR" sz="11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DB of harbor area to be concerned</a:t>
            </a:r>
          </a:p>
          <a:p>
            <a:pPr marL="171450" indent="-171450">
              <a:buFontTx/>
              <a:buChar char="-"/>
            </a:pPr>
            <a:r>
              <a:rPr lang="en-US" altLang="ko-KR" sz="11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Operational SW for AtoN DB</a:t>
            </a:r>
          </a:p>
          <a:p>
            <a:pPr marL="171450" indent="-171450">
              <a:buFontTx/>
              <a:buChar char="-"/>
            </a:pPr>
            <a:r>
              <a:rPr lang="en-US" altLang="ko-KR" sz="11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High performance image generator</a:t>
            </a:r>
          </a:p>
          <a:p>
            <a:pPr marL="171450" indent="-171450">
              <a:buFontTx/>
              <a:buChar char="-"/>
            </a:pPr>
            <a:r>
              <a:rPr lang="en-US" altLang="ko-KR" sz="11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Integrated operation system</a:t>
            </a:r>
          </a:p>
          <a:p>
            <a:pPr marL="171450" indent="-171450">
              <a:buFontTx/>
              <a:buChar char="-"/>
            </a:pPr>
            <a:r>
              <a:rPr lang="en-US" altLang="ko-KR" sz="11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Quantification of visibility of AtoN placement</a:t>
            </a:r>
          </a:p>
        </p:txBody>
      </p:sp>
      <p:sp>
        <p:nvSpPr>
          <p:cNvPr id="165" name="모서리가 둥근 직사각형 164"/>
          <p:cNvSpPr/>
          <p:nvPr/>
        </p:nvSpPr>
        <p:spPr>
          <a:xfrm>
            <a:off x="570032" y="2852936"/>
            <a:ext cx="1841728" cy="352839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5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Pre-owned Technologies</a:t>
            </a:r>
          </a:p>
          <a:p>
            <a:pPr algn="ctr"/>
            <a:endParaRPr lang="en-US" altLang="ko-KR" sz="1500" b="1" dirty="0" smtClean="0">
              <a:solidFill>
                <a:srgbClr val="0070C0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buFontTx/>
              <a:buChar char="-"/>
            </a:pPr>
            <a:r>
              <a:rPr lang="en-US" altLang="ko-KR" sz="11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Harbor area database</a:t>
            </a:r>
          </a:p>
          <a:p>
            <a:pPr marL="182563" indent="-182563">
              <a:buFontTx/>
              <a:buChar char="-"/>
            </a:pPr>
            <a:endParaRPr lang="en-US" altLang="ko-KR" sz="1100" b="1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buFontTx/>
              <a:buChar char="-"/>
            </a:pPr>
            <a:r>
              <a:rPr lang="en-US" altLang="ko-KR" sz="11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Ship database</a:t>
            </a:r>
          </a:p>
          <a:p>
            <a:pPr marL="182563" indent="-182563">
              <a:buFontTx/>
              <a:buChar char="-"/>
            </a:pPr>
            <a:endParaRPr lang="en-US" altLang="ko-KR" sz="1100" b="1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buFontTx/>
              <a:buChar char="-"/>
            </a:pPr>
            <a:r>
              <a:rPr lang="en-US" altLang="ko-KR" sz="11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Ship handling simulator in KIOST</a:t>
            </a:r>
          </a:p>
          <a:p>
            <a:pPr marL="182563" indent="-182563">
              <a:buFontTx/>
              <a:buChar char="-"/>
            </a:pPr>
            <a:endParaRPr lang="en-US" altLang="ko-KR" sz="1100" b="1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182563" indent="-182563">
              <a:buFontTx/>
              <a:buChar char="-"/>
            </a:pPr>
            <a:r>
              <a:rPr lang="en-US" altLang="ko-KR" sz="11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Pre-owned technologies for design and implementation for simulators</a:t>
            </a:r>
          </a:p>
          <a:p>
            <a:endParaRPr lang="en-US" altLang="ko-KR" sz="1100" b="1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  <a:p>
            <a:endParaRPr lang="en-US" altLang="ko-KR" sz="1100" b="1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2921748"/>
            <a:ext cx="4373466" cy="3459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모서리가 둥근 직사각형 16"/>
          <p:cNvSpPr/>
          <p:nvPr/>
        </p:nvSpPr>
        <p:spPr>
          <a:xfrm>
            <a:off x="539552" y="1484784"/>
            <a:ext cx="8280920" cy="129614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Font typeface="Wingdings" pitchFamily="2" charset="2"/>
              <a:buChar char="ü"/>
            </a:pPr>
            <a:r>
              <a:rPr lang="en-US" altLang="ko-KR" sz="16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 Simulation facilities synthetically considering geometric and environmental properties of harbor area, ship’s properties, and maritime traffic characteristics in KOREA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600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Tools to assist decision making for AtoN design and AtoN placement</a:t>
            </a:r>
            <a:endParaRPr lang="ko-KR" altLang="en-US" sz="1600" dirty="0" smtClean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0" name="줄무늬가 있는 오른쪽 화살표 99"/>
          <p:cNvSpPr/>
          <p:nvPr/>
        </p:nvSpPr>
        <p:spPr>
          <a:xfrm rot="16200000" flipV="1">
            <a:off x="5904148" y="1808820"/>
            <a:ext cx="504056" cy="2160240"/>
          </a:xfrm>
          <a:prstGeom prst="striped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987824" y="2924944"/>
            <a:ext cx="2329656" cy="275332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50" dirty="0" smtClean="0"/>
              <a:t>AtoN Simulator</a:t>
            </a:r>
            <a:endParaRPr lang="ko-KR" altLang="en-US" sz="1050" dirty="0"/>
          </a:p>
        </p:txBody>
      </p:sp>
      <p:sp>
        <p:nvSpPr>
          <p:cNvPr id="7" name="타원 6"/>
          <p:cNvSpPr/>
          <p:nvPr/>
        </p:nvSpPr>
        <p:spPr>
          <a:xfrm>
            <a:off x="3491880" y="3332062"/>
            <a:ext cx="671384" cy="67300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900" dirty="0" smtClean="0">
                <a:solidFill>
                  <a:schemeClr val="tx1"/>
                </a:solidFill>
              </a:rPr>
              <a:t> Harbor area </a:t>
            </a:r>
            <a:br>
              <a:rPr lang="en-US" altLang="ko-KR" sz="900" dirty="0" smtClean="0">
                <a:solidFill>
                  <a:schemeClr val="tx1"/>
                </a:solidFill>
              </a:rPr>
            </a:br>
            <a:r>
              <a:rPr lang="en-US" altLang="ko-KR" sz="900" dirty="0" smtClean="0">
                <a:solidFill>
                  <a:schemeClr val="tx1"/>
                </a:solidFill>
              </a:rPr>
              <a:t>Database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0" name="타원 19"/>
          <p:cNvSpPr/>
          <p:nvPr/>
        </p:nvSpPr>
        <p:spPr>
          <a:xfrm>
            <a:off x="2627784" y="3789040"/>
            <a:ext cx="671384" cy="67300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900" dirty="0" smtClean="0">
                <a:solidFill>
                  <a:schemeClr val="tx1"/>
                </a:solidFill>
              </a:rPr>
              <a:t>Ship </a:t>
            </a:r>
            <a:br>
              <a:rPr lang="en-US" altLang="ko-KR" sz="900" dirty="0" smtClean="0">
                <a:solidFill>
                  <a:schemeClr val="tx1"/>
                </a:solidFill>
              </a:rPr>
            </a:br>
            <a:r>
              <a:rPr lang="en-US" altLang="ko-KR" sz="900" dirty="0" smtClean="0">
                <a:solidFill>
                  <a:schemeClr val="tx1"/>
                </a:solidFill>
              </a:rPr>
              <a:t>Database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2649940" y="5060254"/>
            <a:ext cx="671384" cy="67300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900" dirty="0" smtClean="0">
                <a:solidFill>
                  <a:schemeClr val="tx1"/>
                </a:solidFill>
              </a:rPr>
              <a:t>Operation </a:t>
            </a:r>
            <a:br>
              <a:rPr lang="en-US" altLang="ko-KR" sz="900" dirty="0" smtClean="0">
                <a:solidFill>
                  <a:schemeClr val="tx1"/>
                </a:solidFill>
              </a:rPr>
            </a:br>
            <a:r>
              <a:rPr lang="en-US" altLang="ko-KR" sz="900" dirty="0" smtClean="0">
                <a:solidFill>
                  <a:schemeClr val="tx1"/>
                </a:solidFill>
              </a:rPr>
              <a:t>Software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3498504" y="5517232"/>
            <a:ext cx="671384" cy="67300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900" dirty="0" smtClean="0">
                <a:solidFill>
                  <a:schemeClr val="tx1"/>
                </a:solidFill>
              </a:rPr>
              <a:t>Hardware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5820484" y="3668563"/>
            <a:ext cx="671384" cy="67300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900" b="1" dirty="0" smtClean="0">
                <a:solidFill>
                  <a:schemeClr val="accent6">
                    <a:lumMod val="50000"/>
                  </a:schemeClr>
                </a:solidFill>
              </a:rPr>
              <a:t>AtoN</a:t>
            </a:r>
          </a:p>
          <a:p>
            <a:pPr algn="ctr"/>
            <a:r>
              <a:rPr lang="en-US" altLang="ko-KR" sz="900" b="1" dirty="0" smtClean="0">
                <a:solidFill>
                  <a:schemeClr val="accent6">
                    <a:lumMod val="50000"/>
                  </a:schemeClr>
                </a:solidFill>
              </a:rPr>
              <a:t>Database</a:t>
            </a:r>
            <a:endParaRPr lang="ko-KR" altLang="en-US" sz="9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6084168" y="4387252"/>
            <a:ext cx="671384" cy="67300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900" b="1" dirty="0" smtClean="0">
                <a:solidFill>
                  <a:schemeClr val="accent6">
                    <a:lumMod val="50000"/>
                  </a:schemeClr>
                </a:solidFill>
              </a:rPr>
              <a:t>AtoN DB</a:t>
            </a:r>
          </a:p>
          <a:p>
            <a:pPr algn="ctr"/>
            <a:r>
              <a:rPr lang="en-US" altLang="ko-KR" sz="900" b="1" dirty="0" smtClean="0">
                <a:solidFill>
                  <a:schemeClr val="accent6">
                    <a:lumMod val="50000"/>
                  </a:schemeClr>
                </a:solidFill>
              </a:rPr>
              <a:t>Operation</a:t>
            </a:r>
          </a:p>
          <a:p>
            <a:pPr algn="ctr"/>
            <a:r>
              <a:rPr lang="en-US" altLang="ko-KR" sz="900" b="1" dirty="0" smtClean="0">
                <a:solidFill>
                  <a:schemeClr val="accent6">
                    <a:lumMod val="50000"/>
                  </a:schemeClr>
                </a:solidFill>
              </a:rPr>
              <a:t>Software</a:t>
            </a:r>
            <a:endParaRPr lang="ko-KR" altLang="en-US" sz="9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5820484" y="5180731"/>
            <a:ext cx="671384" cy="67300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ko-KR" sz="900" b="1" dirty="0" smtClean="0">
                <a:solidFill>
                  <a:schemeClr val="accent6">
                    <a:lumMod val="50000"/>
                  </a:schemeClr>
                </a:solidFill>
              </a:rPr>
              <a:t>Advanced</a:t>
            </a:r>
            <a:br>
              <a:rPr lang="en-US" altLang="ko-KR" sz="9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altLang="ko-KR" sz="900" b="1" dirty="0" smtClean="0">
                <a:solidFill>
                  <a:schemeClr val="accent6">
                    <a:lumMod val="50000"/>
                  </a:schemeClr>
                </a:solidFill>
              </a:rPr>
              <a:t>Image</a:t>
            </a:r>
          </a:p>
          <a:p>
            <a:pPr algn="ctr"/>
            <a:r>
              <a:rPr lang="en-US" altLang="ko-KR" sz="900" b="1" dirty="0" smtClean="0">
                <a:solidFill>
                  <a:schemeClr val="accent6">
                    <a:lumMod val="50000"/>
                  </a:schemeClr>
                </a:solidFill>
              </a:rPr>
              <a:t>Generator</a:t>
            </a:r>
            <a:endParaRPr lang="ko-KR" altLang="en-US" sz="9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타원 8"/>
          <p:cNvSpPr/>
          <p:nvPr/>
        </p:nvSpPr>
        <p:spPr>
          <a:xfrm>
            <a:off x="4932040" y="4387964"/>
            <a:ext cx="709476" cy="71868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800" b="1" dirty="0">
                <a:solidFill>
                  <a:schemeClr val="bg1"/>
                </a:solidFill>
              </a:rPr>
              <a:t>Aids to </a:t>
            </a:r>
            <a:br>
              <a:rPr lang="en-US" altLang="ko-KR" sz="800" b="1" dirty="0">
                <a:solidFill>
                  <a:schemeClr val="bg1"/>
                </a:solidFill>
              </a:rPr>
            </a:br>
            <a:r>
              <a:rPr lang="en-US" altLang="ko-KR" sz="800" b="1" dirty="0" smtClean="0">
                <a:solidFill>
                  <a:schemeClr val="bg1"/>
                </a:solidFill>
              </a:rPr>
              <a:t>Navigation</a:t>
            </a:r>
            <a:endParaRPr lang="ko-KR" altLang="en-US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Installation Plan of AtoN Simulator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30</a:t>
            </a:fld>
            <a:endParaRPr lang="ko-KR" altLang="en-US"/>
          </a:p>
        </p:txBody>
      </p:sp>
      <p:pic>
        <p:nvPicPr>
          <p:cNvPr id="5" name="_x155124448" descr="DRW00001da82f9e"/>
          <p:cNvPicPr>
            <a:picLocks noChangeAspect="1" noChangeArrowheads="1"/>
          </p:cNvPicPr>
          <p:nvPr/>
        </p:nvPicPr>
        <p:blipFill rotWithShape="1">
          <a:blip r:embed="rId3" cstate="print"/>
          <a:srcRect l="19777" t="9272" r="28731" b="13550"/>
          <a:stretch/>
        </p:blipFill>
        <p:spPr bwMode="auto">
          <a:xfrm>
            <a:off x="5152795" y="1224602"/>
            <a:ext cx="3091613" cy="299648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788024" y="1268760"/>
            <a:ext cx="154754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Room for simulator</a:t>
            </a:r>
            <a:endParaRPr lang="ko-KR" altLang="en-US" sz="1200" dirty="0"/>
          </a:p>
        </p:txBody>
      </p:sp>
      <p:grpSp>
        <p:nvGrpSpPr>
          <p:cNvPr id="8" name="그룹 7"/>
          <p:cNvGrpSpPr/>
          <p:nvPr/>
        </p:nvGrpSpPr>
        <p:grpSpPr>
          <a:xfrm>
            <a:off x="739198" y="2643655"/>
            <a:ext cx="3328746" cy="3737673"/>
            <a:chOff x="467544" y="2643655"/>
            <a:chExt cx="3328746" cy="3737673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2643655"/>
              <a:ext cx="3328746" cy="3472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사각형 설명선 6"/>
            <p:cNvSpPr/>
            <p:nvPr/>
          </p:nvSpPr>
          <p:spPr>
            <a:xfrm>
              <a:off x="1269976" y="6075004"/>
              <a:ext cx="914400" cy="306324"/>
            </a:xfrm>
            <a:prstGeom prst="wedgeRectCallout">
              <a:avLst>
                <a:gd name="adj1" fmla="val 29167"/>
                <a:gd name="adj2" fmla="val -232832"/>
              </a:avLst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100" dirty="0" err="1" smtClean="0">
                  <a:solidFill>
                    <a:schemeClr val="tx1"/>
                  </a:solidFill>
                </a:rPr>
                <a:t>Yeosu</a:t>
              </a:r>
              <a:endParaRPr lang="ko-KR" altLang="en-US" sz="11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412" y="4337608"/>
            <a:ext cx="3889052" cy="2403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409922" y="3284984"/>
            <a:ext cx="131420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Operation room</a:t>
            </a:r>
            <a:endParaRPr lang="ko-KR" alt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7740352" y="2492896"/>
            <a:ext cx="1301382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Education room</a:t>
            </a:r>
            <a:endParaRPr lang="ko-KR" alt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4724755" y="4232121"/>
            <a:ext cx="1215397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200" u="sng" dirty="0" smtClean="0"/>
              <a:t>&lt; Floor Plan &gt;</a:t>
            </a:r>
            <a:endParaRPr lang="ko-KR" altLang="en-US" sz="1200" u="sng" dirty="0"/>
          </a:p>
        </p:txBody>
      </p:sp>
      <p:sp>
        <p:nvSpPr>
          <p:cNvPr id="16" name="TextBox 15"/>
          <p:cNvSpPr txBox="1"/>
          <p:nvPr/>
        </p:nvSpPr>
        <p:spPr>
          <a:xfrm>
            <a:off x="4517264" y="6464369"/>
            <a:ext cx="1566904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&lt;</a:t>
            </a:r>
            <a:r>
              <a:rPr lang="en-US" altLang="ko-KR" sz="1200" u="sng" dirty="0" smtClean="0"/>
              <a:t>Perspective View</a:t>
            </a:r>
            <a:r>
              <a:rPr lang="en-US" altLang="ko-KR" sz="1200" dirty="0" smtClean="0"/>
              <a:t>&gt;</a:t>
            </a:r>
            <a:endParaRPr lang="ko-KR" alt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31243" y="1394192"/>
            <a:ext cx="4086022" cy="73866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altLang="ko-KR" sz="1400" dirty="0" smtClean="0"/>
              <a:t> </a:t>
            </a:r>
            <a:r>
              <a:rPr lang="en-US" altLang="ko-KR" sz="1400" dirty="0"/>
              <a:t>AtoN simulator will be </a:t>
            </a:r>
            <a:r>
              <a:rPr lang="en-US" altLang="ko-KR" sz="1400" dirty="0" smtClean="0"/>
              <a:t>installed at </a:t>
            </a:r>
            <a:r>
              <a:rPr lang="en-US" altLang="ko-KR" sz="1400" dirty="0"/>
              <a:t>Buoy   </a:t>
            </a:r>
          </a:p>
          <a:p>
            <a:r>
              <a:rPr lang="en-US" altLang="ko-KR" sz="1400" dirty="0"/>
              <a:t>  Management </a:t>
            </a:r>
            <a:r>
              <a:rPr lang="en-US" altLang="ko-KR" sz="1400" dirty="0" smtClean="0"/>
              <a:t>Office (</a:t>
            </a:r>
            <a:r>
              <a:rPr lang="en-US" altLang="ko-KR" sz="1400" dirty="0"/>
              <a:t>Korea Government)</a:t>
            </a:r>
          </a:p>
          <a:p>
            <a:r>
              <a:rPr lang="en-US" altLang="ko-KR" sz="1400" dirty="0"/>
              <a:t>  in </a:t>
            </a:r>
            <a:r>
              <a:rPr lang="en-US" altLang="ko-KR" sz="1400" dirty="0" err="1" smtClean="0"/>
              <a:t>Yeosu</a:t>
            </a:r>
            <a:r>
              <a:rPr lang="en-US" altLang="ko-KR" sz="1400" dirty="0" smtClean="0"/>
              <a:t>, Korea</a:t>
            </a:r>
            <a:endParaRPr lang="ko-KR" altLang="en-US" sz="1400" dirty="0"/>
          </a:p>
        </p:txBody>
      </p:sp>
      <p:sp>
        <p:nvSpPr>
          <p:cNvPr id="17" name="슬라이드 번호 개체 틀 3"/>
          <p:cNvSpPr txBox="1">
            <a:spLocks/>
          </p:cNvSpPr>
          <p:nvPr/>
        </p:nvSpPr>
        <p:spPr>
          <a:xfrm>
            <a:off x="6686872" y="64533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Y크리스탈M" pitchFamily="18" charset="-127"/>
                <a:ea typeface="HY크리스탈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A71D819-9C5F-45D1-A60E-F0CAE096F631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0942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Applicable Usage and Expected Impact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ko-KR" dirty="0" smtClean="0"/>
              <a:t>Applicable usage</a:t>
            </a:r>
          </a:p>
          <a:p>
            <a:pPr lvl="1"/>
            <a:r>
              <a:rPr lang="en-US" altLang="ko-KR" dirty="0" smtClean="0"/>
              <a:t>Prototype AtoN simulator is used for AtoN design at Buoy Management Office (Korea Government) in </a:t>
            </a:r>
            <a:r>
              <a:rPr lang="en-US" altLang="ko-KR" dirty="0" err="1" smtClean="0"/>
              <a:t>Yeosu</a:t>
            </a:r>
            <a:r>
              <a:rPr lang="en-US" altLang="ko-KR" dirty="0" smtClean="0"/>
              <a:t>, KOREA</a:t>
            </a:r>
          </a:p>
          <a:p>
            <a:pPr lvl="1"/>
            <a:r>
              <a:rPr lang="en-US" altLang="ko-KR" dirty="0" smtClean="0"/>
              <a:t>Cost saving through priori test by simulation of AtoN placement and AtoN selection</a:t>
            </a:r>
          </a:p>
          <a:p>
            <a:pPr lvl="1"/>
            <a:r>
              <a:rPr lang="en-US" altLang="ko-KR" dirty="0" smtClean="0"/>
              <a:t>We hope it is usable for educational devices for IALA WWA(</a:t>
            </a:r>
            <a:r>
              <a:rPr lang="ko-KR" altLang="en-US" dirty="0"/>
              <a:t> </a:t>
            </a:r>
            <a:r>
              <a:rPr lang="en-US" altLang="ko-KR" dirty="0" smtClean="0"/>
              <a:t>World Wide Academy)</a:t>
            </a:r>
          </a:p>
          <a:p>
            <a:pPr lvl="1"/>
            <a:r>
              <a:rPr lang="en-US" altLang="ko-KR" dirty="0" smtClean="0"/>
              <a:t>Simulation test for new AtoN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Expected impacts</a:t>
            </a:r>
          </a:p>
          <a:p>
            <a:pPr lvl="1"/>
            <a:r>
              <a:rPr lang="en-US" altLang="ko-KR" dirty="0" smtClean="0"/>
              <a:t>Challenging tools for educational devices in order to teach AtoN professionals</a:t>
            </a:r>
          </a:p>
          <a:p>
            <a:pPr lvl="1"/>
            <a:r>
              <a:rPr lang="en-US" altLang="ko-KR" dirty="0" smtClean="0"/>
              <a:t>Making decision in maintenance and extension of pre-installed AtoN in KOREA</a:t>
            </a:r>
          </a:p>
          <a:p>
            <a:pPr lvl="1"/>
            <a:r>
              <a:rPr lang="en-US" altLang="ko-KR" dirty="0" smtClean="0"/>
              <a:t>Cost saving in AtoN design, installation, and maintenance </a:t>
            </a:r>
          </a:p>
          <a:p>
            <a:pPr lvl="1"/>
            <a:r>
              <a:rPr lang="en-US" altLang="ko-KR" dirty="0" smtClean="0"/>
              <a:t>Improved maritime safety and reduced maritime accidents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Future Task</a:t>
            </a:r>
          </a:p>
          <a:p>
            <a:pPr lvl="1"/>
            <a:r>
              <a:rPr lang="en-US" altLang="ko-KR" dirty="0" smtClean="0"/>
              <a:t>We suggest AtoN simulator as a item of AtoN Accountability toolbox for future work </a:t>
            </a:r>
            <a:r>
              <a:rPr lang="en-US" altLang="ko-KR" dirty="0" err="1" smtClean="0"/>
              <a:t>programme</a:t>
            </a:r>
            <a:r>
              <a:rPr lang="en-US" altLang="ko-KR" dirty="0" smtClean="0"/>
              <a:t> (2014-2018)</a:t>
            </a:r>
          </a:p>
          <a:p>
            <a:pPr lvl="1"/>
            <a:r>
              <a:rPr lang="en-US" altLang="ko-KR" dirty="0" smtClean="0"/>
              <a:t>Ministry of Ocean and Fisheries (MOF) of Korea will provide information of operation systems for AtoN simulation in Korea to the next meeting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3693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1D819-9C5F-45D1-A60E-F0CAE096F631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2555776" y="908720"/>
            <a:ext cx="4297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Thank you</a:t>
            </a:r>
            <a:endParaRPr lang="en-US" altLang="ko-KR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9402" y="4509120"/>
            <a:ext cx="1001649" cy="39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09" y="4509120"/>
            <a:ext cx="1114597" cy="439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AutoShape 2" descr="data:image/jpeg;base64,/9j/4AAQSkZJRgABAQAAAQABAAD/2wCEAAkGBxQTEhUUExQUFRIUFxsZGBgYFR8bHBcdHxYgHhcgGRobICggHx4mJBYcIj0kJikrOi4wHx8zPjUvNygtLiwBCgoKDg0OGhAQGywlICQsNCwsLDcsLCw0Ly8sNCwsMDQsLzQvLCwsLCwsLCwsLCwsLCwsLCwsLCwsLCwsLCwsLP/AABEIAEgAkgMBEQACEQEDEQH/xAAcAAABBQEBAQAAAAAAAAAAAAAAAwQFBgcBAgj/xAA5EAACAQMCAwQHBQgDAAAAAAABAgMABBESIQUGMRMiQVEHMmFxgZGhFEKxwdEVIyQzQ3KSshai8P/EABoBAQADAQEBAAAAAAAAAAAAAAABAgMEBQb/xAAxEQACAQMDAwEGBQUBAAAAAAAAAQIDERIEITETQVEFIjJCYYHhI3GRobEVM1Ji8RT/2gAMAwEAAhEDEQA/ANxoAoDxNKFUsxwAMk1KTbsispKKbYw4HxQXCE40spwR+BrbUUelKxz6XUqvG/DRJVgdQUAUAUAUAUAUAUAUAUAUAUAUAUAUAUAldXKxqWcgKPGrRg5u0Sk6kYRyk7IpPHOONP3VBWPPTxbyz+letp9MqW75PC1Wsdb2Vsv5LByrw5ooyX2ZyDjyAG2fbua4tXVU5WXY9HQUJUoNy5ZN1yHeFAMeM8VjtomklbAA2Hix8Ao8TWlKlKrLGJlWrRpRykOoJNSq3TUAfmM1RqzsaRd0mKVBIUAUAUAUAUAUAUAUAUAUBxjgZPQUBR+KXHb5mlkENspwrN4/2r95jXrUkqKwiryfJ4VVy1Lzk8YLj7eWQbc6wQH+GgMjD+pK2PkoH5itnpKlVfiSt8kZR1dGi/wo3fljWT0kXhOwiA8tBP4mrL02j8w/Va3ax1fSTd+UX+B/Wn9NpfML1Wt4Q3uPSDesMB0T2qgz9c1aPp9FdisvU678Ih4TNeXCK7tJJIwXLHOBnf3ADJ2roeFGDaVkjmi516iTd2ze4kCqFHQAAfAV8w3d3PrErKx7qCQoAoAoAoAoAoAoAoAoAoBjxu7SKCR5CQgU5x1PsHtPStKMZSmlHkyryjGnJy4sZVDwu74q/a4CQr3UzsiDyQePtIr23Vo6VY8v93+Z4MaNbWPLiPbx9CZT0WHG90M+yHb/AHrnfqi/w/f7HQvR/wDf9vuMb30Z3C/y5I5PZup+uR9a1h6nTfvJoyn6TUXutMgrjlK8TrbyH+3Dfga6Y6ui/iRyy0VePwillyZeSHAhZR5uQoH5/Sqz1tGPxEw0FeT92xpPJ/J6WYLsRJOwwWxgKPJf18a8jVax1tlsj29Joo0N3uy0VxncFAFAFAFAFAFAFAFAFAFAFAV7mvh5uWt7c5ETO0kmPFUA2+JcV1aap0lKp34X1OPVU+q403w939P+k9DEFUKoCqowAOgHhiuZtt3Z1pJKyPdQSVy954sYpeye4UODg4BIU+RYDAreOmqyWSRjLUU07NliVgQCDkHcEeNYGx2gOZoAzQHaAKA4DQHc0AUAUAUAA0BwGgDNAdoCM5gvRBCZyO7GVLHxCahr+m/wrSnHKWPkpUeKyJCGVWUMpDKwyCDkEeGDWbVtmWTuUP0n85LbxG3hf+JkGGKn+UviT5Meg+dduk0+cspcHLqq+EcVyYhXsHkH0jyKjDh9sH9bsl6+WNvpivA1FurK3k92jfpq5KcSJEMhV+zYI2H06tB0nDacjOOuM71lHlGj4MNE/EDF+2+2TYdiD2Y19l2mNWn1epO2fjXpWpp9G3z+pze3bMU50vNM98HLytNYQL2ix4BPdOpwMhAff7KikrqNuzZMpWbLNzNclhwi1kkaGzuFAmZWK6ysa6Iyw6Bunx9lY0178lu1wXl2XYX5fAteLy2dq7PZm27R0LlxDJkjCkk4yMHHtqJ+1SU5c3EdpWXBEehO/wAFoftIA1Sv9m7Hc+r3+1z/ANcVpq497fUpQfa5M8ycWn4rG9nZW8ghkOmW5mUxooDbhFI1MdqzpwjSec3v4NJNyVoi/LfH5rBYrK/t5AE0xRXESF45BnSmrG6t0G9RUpqo3OD/ADQi3FYsW9MXEUWwe39aa6KpGg3Zu+CSANz0x7yKjSxbqZdkK0rRPXL/ABWO44I2g96K1eKRfFHWIggj4Z91Jwca2/kJ3p/Qaeh29c8OiiMEixokhWYldEmZXJCgHVtnG4HSratLqN3IpP2Stej25nWCURcQtLVftEn7uaMMxO2WyZF2Pu8K1rqLavFvYrTfO5L+jhmPF+Il5Y53KRZljXSj7DGkAnGOnU7g1TUf2oWVi0H7TNSriNhK5t1kRkcZRwVYeYIwalNp3RDV1ZmD8zcGveGFkSWcWjE6XR2C48mAOFb8a9mjUpVt2lc8mrCpSdk3Ypxbxz8a6zl3ZduQ+RJbt1kmVktQQSSMGX2KPI+LfKuPU6qNNWjz/B1afTObylwbuqgAAbAbAeVeMeueZYwylSMhgQR5gjenAM3Ho+uxb/s8XMX7O7TXnQe2Ca9Wjrp6/e+nhXX/AOiGWdvaMem7Y9iD53iCXPFVXZVsIQPcGUCtKLvGH5siXLNKs+HQz2EMc8ayx9ihKsMjZB9a5HJxm2mapJrcz/lKC5mtZ7qwa2soVZ+zgWAN2gQf1ZC2QT06bV1VcYyUZ3b83Mo3ayRafRe0bcLR7aMRNJ2jFWYsO1yVJJO+klR8Kx1F1UtIvT93Yb8f4pxa0t5LiT7CyRLqIUSZO4G2ffUwjSnJRVyJOaVxbhV7xeeCOZDYBZUDgESZAIyM4qJKlGTW4i5tXPXOAisY34oYElvFSNCSxAHe0nRkHT6x6DelK9R9O+xMrR9odvwGJobi5hhC3N3bEMFOAxKEjbpnJ61XqNNRb2TJcVZtDbk/hd5a8JghRYhdpqyshJUapmY5KeOlvDxq1acJ1W+xEE1GxV+aPtFp2bzWPCnM8ojGmNidTeJz4VrTxnspPYpK8eyLRwTht9DIMW/DYo2YdoYg6sVzvjbBPvrGcoNcsulJeC5VgaBQHGXIwdwaAZJwe3VtQghDeYjUH54q/UlxdlcI+B9VCwUBx2ABJ2A3JoBivGbc4ImjwSAO8Op04Hx7Rf8AIVbCXgjJFZ41wSwne6lkuCDcwKkhVxhERhuNjjfG5raE6kUklwyjUXfcsNlxC2RFiWVMIFQAtv4BR7SelZOMnvYsmio3XKNrrmjhvpreKZ8TW8brpZm2IGVLLqwQceWPCt1WnZNxvbhlMY7q5auHS2lrGII3REgwmnVuCTtnxJJPzrGSnJ5PuXTilYS48ba7tpIJJgscqupKsAcJu+CRju43pDKEk0iG00OuDPBHHHBDIGEUYCjVk6V7oJPwPyNRPJvJkxstkMeYvsd5btBNMvZSIr5VwDpBLKwPl+7PyNWhnCV0iJYyVmQy8s2yqmOI3oVlJTF2caV649grTqyfwr9CmC8v9SwcGeCCEILlpVDN35ZNbHvHI1HqAQR8KyllJ3saKyXIx5ht7O97JZZwOxkSYBXAztlc5HQjfarQc4XsudissZdyftb+OQkI6sQATjwBGVz7xvWTi1yXTTHNQSFAFAFAFAFAeJ4g6sp6MCD7iMGidtwQicoWgXSI+7vtqONwAf8AUfKtetPm5TpxFl5bgAxpbGh09Y+q4w2/XoKr1JE4IWTgcIkMgTvs4kJz94asH398j5eVM5WsMVyeRy/B2gk0ZYNqXJJCkkscDoN2J9/up1JWsMEDcAhL9phg4YspDHuEkltPlqJOfPNOo7WGKEP+LW23dOxcjvHbtMiT55IqerIjBClry3BHsilRodMBjsrsWbHxJx5eFHUk+SVBIR/4ja7YQjSpVcMcqp1ZAOen7xv/AAp1pkdOI5PAICACmdKuoOTnDtqkOfMnfNR1JE4oRfla2JyUy2pmBJ3Bb1tPlnPhU9WRGCOLyrbDfQc4Vc6juFXSvyAp1ZDBDvh/CI4W1ICDoVOv3V9Xb86rKblySopEhVSx/9k=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58641"/>
            <a:ext cx="13906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479112"/>
            <a:ext cx="1329283" cy="54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KIOS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0070" y="2858641"/>
            <a:ext cx="1144290" cy="63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Korea Institute of Marine Science&amp;Technology promoti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09" y="3031232"/>
            <a:ext cx="138112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685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ko-KR" dirty="0" smtClean="0"/>
              <a:t>Outlines of Research Program</a:t>
            </a:r>
            <a:endParaRPr lang="ko-KR" altLang="en-US" dirty="0"/>
          </a:p>
        </p:txBody>
      </p:sp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/>
              <a:t>National research </a:t>
            </a:r>
            <a:r>
              <a:rPr lang="en-US" altLang="ko-KR" sz="2400" dirty="0" smtClean="0"/>
              <a:t>program in </a:t>
            </a:r>
            <a:r>
              <a:rPr lang="en-US" altLang="ko-KR" sz="2400" dirty="0"/>
              <a:t>KOREA</a:t>
            </a:r>
          </a:p>
          <a:p>
            <a:pPr lvl="1"/>
            <a:r>
              <a:rPr lang="en-US" altLang="ko-KR" sz="1800" dirty="0" smtClean="0"/>
              <a:t>Funded by Ministry </a:t>
            </a:r>
            <a:r>
              <a:rPr lang="en-US" altLang="ko-KR" sz="1800" dirty="0"/>
              <a:t>of Oceans and Fisheries (MOF) in KOREA</a:t>
            </a:r>
          </a:p>
          <a:p>
            <a:endParaRPr lang="en-US" altLang="ko-KR" sz="2400" dirty="0"/>
          </a:p>
          <a:p>
            <a:r>
              <a:rPr lang="en-US" altLang="ko-KR" sz="2400" dirty="0" smtClean="0"/>
              <a:t>Research Program</a:t>
            </a:r>
          </a:p>
          <a:p>
            <a:pPr lvl="1"/>
            <a:r>
              <a:rPr lang="en-US" altLang="ko-KR" sz="1800" dirty="0" smtClean="0"/>
              <a:t>Title </a:t>
            </a:r>
            <a:r>
              <a:rPr lang="en-US" altLang="ko-KR" sz="1800" dirty="0"/>
              <a:t>: Development of AtoN Simulator</a:t>
            </a:r>
          </a:p>
          <a:p>
            <a:pPr lvl="1"/>
            <a:r>
              <a:rPr lang="en-US" altLang="ko-KR" sz="1800" dirty="0" smtClean="0"/>
              <a:t>Research </a:t>
            </a:r>
            <a:r>
              <a:rPr lang="en-US" altLang="ko-KR" sz="1800" dirty="0"/>
              <a:t>period : 2011.12.26 ~ 2014.12.25 (</a:t>
            </a:r>
            <a:r>
              <a:rPr lang="en-US" altLang="ko-KR" sz="1800" dirty="0" smtClean="0"/>
              <a:t>3yrs)</a:t>
            </a:r>
            <a:endParaRPr lang="en-US" altLang="ko-KR" sz="1800" dirty="0"/>
          </a:p>
          <a:p>
            <a:pPr lvl="1"/>
            <a:r>
              <a:rPr lang="en-US" altLang="ko-KR" sz="1800" dirty="0" smtClean="0"/>
              <a:t>Research </a:t>
            </a:r>
            <a:r>
              <a:rPr lang="en-US" altLang="ko-KR" sz="1800" dirty="0"/>
              <a:t>grant : 2.75M$</a:t>
            </a:r>
          </a:p>
          <a:p>
            <a:pPr lvl="1"/>
            <a:r>
              <a:rPr lang="en-US" altLang="ko-KR" sz="1800" dirty="0"/>
              <a:t>Collaboration : Korea Institute of Ocean Science &amp; Technology (KIOST), Korea Association of Aids to Navigation(KAAN), GDL System Inc., </a:t>
            </a:r>
            <a:r>
              <a:rPr lang="en-US" altLang="ko-KR" sz="1800" dirty="0" smtClean="0"/>
              <a:t>Korea Soft Space </a:t>
            </a:r>
            <a:r>
              <a:rPr lang="en-US" altLang="ko-KR" sz="1800" dirty="0"/>
              <a:t>Inc</a:t>
            </a:r>
            <a:r>
              <a:rPr lang="en-US" altLang="ko-KR" sz="1800" dirty="0" smtClean="0"/>
              <a:t>.</a:t>
            </a:r>
            <a:endParaRPr lang="en-US" altLang="ko-KR" sz="1800" dirty="0"/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71A893-FA74-41C5-8DD2-9CC9DA6FA790}" type="slidenum">
              <a:rPr lang="en-US" altLang="ko-KR" smtClean="0"/>
              <a:pPr>
                <a:defRPr/>
              </a:pPr>
              <a:t>4</a:t>
            </a:fld>
            <a:endParaRPr lang="en-US" altLang="ko-KR" dirty="0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직사각형 47"/>
          <p:cNvSpPr/>
          <p:nvPr/>
        </p:nvSpPr>
        <p:spPr>
          <a:xfrm>
            <a:off x="444774" y="2773894"/>
            <a:ext cx="8280920" cy="3854021"/>
          </a:xfrm>
          <a:prstGeom prst="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3"/>
          <p:cNvGrpSpPr/>
          <p:nvPr/>
        </p:nvGrpSpPr>
        <p:grpSpPr>
          <a:xfrm>
            <a:off x="518056" y="3049180"/>
            <a:ext cx="2491604" cy="1927011"/>
            <a:chOff x="539552" y="2802493"/>
            <a:chExt cx="2160240" cy="1800568"/>
          </a:xfrm>
        </p:grpSpPr>
        <p:pic>
          <p:nvPicPr>
            <p:cNvPr id="3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7353" t="18849" r="21286" b="35927"/>
            <a:stretch/>
          </p:blipFill>
          <p:spPr bwMode="auto">
            <a:xfrm>
              <a:off x="539552" y="2802493"/>
              <a:ext cx="2160240" cy="13681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모서리가 둥근 직사각형 30"/>
            <p:cNvSpPr/>
            <p:nvPr/>
          </p:nvSpPr>
          <p:spPr>
            <a:xfrm>
              <a:off x="730161" y="4217225"/>
              <a:ext cx="1969631" cy="385836"/>
            </a:xfrm>
            <a:prstGeom prst="roundRect">
              <a:avLst/>
            </a:prstGeom>
            <a:solidFill>
              <a:srgbClr val="CC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>
                  <a:solidFill>
                    <a:srgbClr val="0066FF"/>
                  </a:solidFill>
                  <a:latin typeface="맑은 고딕" pitchFamily="50" charset="-127"/>
                  <a:ea typeface="맑은 고딕" pitchFamily="50" charset="-127"/>
                </a:rPr>
                <a:t>Integrated System Design</a:t>
              </a:r>
            </a:p>
          </p:txBody>
        </p:sp>
      </p:grpSp>
      <p:sp>
        <p:nvSpPr>
          <p:cNvPr id="36" name="모서리가 둥근 직사각형 35"/>
          <p:cNvSpPr/>
          <p:nvPr/>
        </p:nvSpPr>
        <p:spPr>
          <a:xfrm>
            <a:off x="5354700" y="5569358"/>
            <a:ext cx="3224429" cy="57680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Outcome : </a:t>
            </a:r>
            <a:br>
              <a:rPr lang="en-US" altLang="ko-KR" sz="12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200" b="1" dirty="0" smtClean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Prototype of AtoN Simulator</a:t>
            </a:r>
          </a:p>
        </p:txBody>
      </p:sp>
      <p:sp>
        <p:nvSpPr>
          <p:cNvPr id="32" name="줄무늬가 있는 오른쪽 화살표 31"/>
          <p:cNvSpPr/>
          <p:nvPr/>
        </p:nvSpPr>
        <p:spPr>
          <a:xfrm>
            <a:off x="4988288" y="4389203"/>
            <a:ext cx="586260" cy="550574"/>
          </a:xfrm>
          <a:prstGeom prst="stripedRightArrow">
            <a:avLst>
              <a:gd name="adj1" fmla="val 56614"/>
              <a:gd name="adj2" fmla="val 32363"/>
            </a:avLst>
          </a:prstGeom>
          <a:solidFill>
            <a:srgbClr val="FFFF00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" name="그룹 28"/>
          <p:cNvGrpSpPr/>
          <p:nvPr/>
        </p:nvGrpSpPr>
        <p:grpSpPr>
          <a:xfrm>
            <a:off x="971600" y="5110086"/>
            <a:ext cx="2063949" cy="1631282"/>
            <a:chOff x="3212686" y="4836394"/>
            <a:chExt cx="2233328" cy="1769735"/>
          </a:xfrm>
        </p:grpSpPr>
        <p:sp>
          <p:nvSpPr>
            <p:cNvPr id="33" name="모서리가 둥근 직사각형 32"/>
            <p:cNvSpPr/>
            <p:nvPr/>
          </p:nvSpPr>
          <p:spPr>
            <a:xfrm>
              <a:off x="3212686" y="6218645"/>
              <a:ext cx="2030689" cy="387484"/>
            </a:xfrm>
            <a:prstGeom prst="roundRect">
              <a:avLst/>
            </a:prstGeom>
            <a:solidFill>
              <a:srgbClr val="CC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>
                  <a:solidFill>
                    <a:srgbClr val="0066FF"/>
                  </a:solidFill>
                  <a:latin typeface="맑은 고딕" pitchFamily="50" charset="-127"/>
                  <a:ea typeface="맑은 고딕" pitchFamily="50" charset="-127"/>
                </a:rPr>
                <a:t>AtoN DB Construction</a:t>
              </a:r>
            </a:p>
          </p:txBody>
        </p: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D7D7D7"/>
                </a:clrFrom>
                <a:clrTo>
                  <a:srgbClr val="D7D7D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4168" y="5173123"/>
              <a:ext cx="345917" cy="975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D7D7D7"/>
                </a:clrFrom>
                <a:clrTo>
                  <a:srgbClr val="D7D7D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4692" y="4836394"/>
              <a:ext cx="510468" cy="13126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5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D7D7D7"/>
                </a:clrFrom>
                <a:clrTo>
                  <a:srgbClr val="D7D7D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4041" y="5103770"/>
              <a:ext cx="1121973" cy="12692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그룹 37"/>
          <p:cNvGrpSpPr/>
          <p:nvPr/>
        </p:nvGrpSpPr>
        <p:grpSpPr>
          <a:xfrm>
            <a:off x="3059832" y="5013176"/>
            <a:ext cx="1905345" cy="1727659"/>
            <a:chOff x="2771800" y="2659773"/>
            <a:chExt cx="2145000" cy="1804783"/>
          </a:xfrm>
        </p:grpSpPr>
        <p:pic>
          <p:nvPicPr>
            <p:cNvPr id="27" name="Picture 7" descr="새 파일-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775228" y="2659773"/>
              <a:ext cx="2141572" cy="1388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모서리가 둥근 직사각형 27"/>
            <p:cNvSpPr/>
            <p:nvPr/>
          </p:nvSpPr>
          <p:spPr>
            <a:xfrm>
              <a:off x="2771800" y="4077072"/>
              <a:ext cx="2116812" cy="387484"/>
            </a:xfrm>
            <a:prstGeom prst="roundRect">
              <a:avLst/>
            </a:prstGeom>
            <a:solidFill>
              <a:srgbClr val="CC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>
                  <a:solidFill>
                    <a:srgbClr val="0066FF"/>
                  </a:solidFill>
                  <a:latin typeface="맑은 고딕" pitchFamily="50" charset="-127"/>
                  <a:ea typeface="맑은 고딕" pitchFamily="50" charset="-127"/>
                </a:rPr>
                <a:t>Integrated System Implementation</a:t>
              </a:r>
            </a:p>
          </p:txBody>
        </p:sp>
      </p:grpSp>
      <p:grpSp>
        <p:nvGrpSpPr>
          <p:cNvPr id="7" name="그룹 42"/>
          <p:cNvGrpSpPr/>
          <p:nvPr/>
        </p:nvGrpSpPr>
        <p:grpSpPr>
          <a:xfrm>
            <a:off x="3094880" y="3068960"/>
            <a:ext cx="1852702" cy="1891988"/>
            <a:chOff x="683568" y="4941168"/>
            <a:chExt cx="1872208" cy="1596380"/>
          </a:xfrm>
        </p:grpSpPr>
        <p:pic>
          <p:nvPicPr>
            <p:cNvPr id="40" name="그림 39" descr="Adv.jpg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568" y="4941168"/>
              <a:ext cx="1872208" cy="1152128"/>
            </a:xfrm>
            <a:prstGeom prst="rect">
              <a:avLst/>
            </a:prstGeom>
          </p:spPr>
        </p:pic>
        <p:sp>
          <p:nvSpPr>
            <p:cNvPr id="41" name="모서리가 둥근 직사각형 40"/>
            <p:cNvSpPr/>
            <p:nvPr/>
          </p:nvSpPr>
          <p:spPr>
            <a:xfrm>
              <a:off x="683568" y="6165304"/>
              <a:ext cx="1872208" cy="372244"/>
            </a:xfrm>
            <a:prstGeom prst="roundRect">
              <a:avLst/>
            </a:prstGeom>
            <a:solidFill>
              <a:srgbClr val="CC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 smtClean="0">
                  <a:solidFill>
                    <a:srgbClr val="0066FF"/>
                  </a:solidFill>
                  <a:latin typeface="맑은 고딕" pitchFamily="50" charset="-127"/>
                  <a:ea typeface="맑은 고딕" pitchFamily="50" charset="-127"/>
                </a:rPr>
                <a:t>Operational S/W</a:t>
              </a:r>
            </a:p>
          </p:txBody>
        </p:sp>
      </p:grpSp>
      <p:sp>
        <p:nvSpPr>
          <p:cNvPr id="21" name="제목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643812" cy="58578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ko-KR" dirty="0" smtClean="0"/>
              <a:t>Objectives of Research Project</a:t>
            </a:r>
            <a:endParaRPr lang="ko-KR" altLang="en-US" dirty="0"/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>
          <a:xfrm>
            <a:off x="6974904" y="6356350"/>
            <a:ext cx="2133600" cy="365125"/>
          </a:xfrm>
        </p:spPr>
        <p:txBody>
          <a:bodyPr/>
          <a:lstStyle/>
          <a:p>
            <a:pPr>
              <a:defRPr/>
            </a:pPr>
            <a:fld id="{CD71A893-FA74-41C5-8DD2-9CC9DA6FA790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  <p:grpSp>
        <p:nvGrpSpPr>
          <p:cNvPr id="2" name="그룹 2"/>
          <p:cNvGrpSpPr/>
          <p:nvPr/>
        </p:nvGrpSpPr>
        <p:grpSpPr>
          <a:xfrm>
            <a:off x="44450" y="685662"/>
            <a:ext cx="8776022" cy="2062903"/>
            <a:chOff x="44450" y="764703"/>
            <a:chExt cx="8776022" cy="2062903"/>
          </a:xfrm>
        </p:grpSpPr>
        <p:pic>
          <p:nvPicPr>
            <p:cNvPr id="67" name="Picture 8" descr="#07중박스"/>
            <p:cNvPicPr>
              <a:picLocks noChangeAspect="1" noChangeArrowheads="1"/>
            </p:cNvPicPr>
            <p:nvPr/>
          </p:nvPicPr>
          <p:blipFill>
            <a:blip r:embed="rId9" cstate="print"/>
            <a:srcRect l="2222" t="10925" r="20555" b="59630"/>
            <a:stretch>
              <a:fillRect/>
            </a:stretch>
          </p:blipFill>
          <p:spPr bwMode="auto">
            <a:xfrm>
              <a:off x="236540" y="899640"/>
              <a:ext cx="8583932" cy="1927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36" descr="#07"/>
            <p:cNvPicPr>
              <a:picLocks noChangeAspect="1" noChangeArrowheads="1"/>
            </p:cNvPicPr>
            <p:nvPr/>
          </p:nvPicPr>
          <p:blipFill>
            <a:blip r:embed="rId10" cstate="print"/>
            <a:srcRect l="417" t="10001" r="53195" b="80556"/>
            <a:stretch>
              <a:fillRect/>
            </a:stretch>
          </p:blipFill>
          <p:spPr bwMode="auto">
            <a:xfrm>
              <a:off x="44450" y="764703"/>
              <a:ext cx="6543775" cy="647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" name="직사각형 68"/>
            <p:cNvSpPr/>
            <p:nvPr/>
          </p:nvSpPr>
          <p:spPr bwMode="auto">
            <a:xfrm>
              <a:off x="680422" y="925730"/>
              <a:ext cx="7764564" cy="341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ko-KR" altLang="en-US" spc="-150" dirty="0" smtClean="0">
                  <a:ln w="11430"/>
                  <a:solidFill>
                    <a:schemeClr val="bg1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HY헤드라인M" pitchFamily="18" charset="-127"/>
                  <a:ea typeface="HY헤드라인M" pitchFamily="18" charset="-127"/>
                  <a:cs typeface="Arial" pitchFamily="34" charset="0"/>
                </a:rPr>
                <a:t> </a:t>
              </a:r>
              <a:r>
                <a:rPr lang="en-US" altLang="ko-KR" spc="-150" dirty="0" smtClean="0">
                  <a:ln w="11430"/>
                  <a:solidFill>
                    <a:schemeClr val="bg1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HY헤드라인M" pitchFamily="18" charset="-127"/>
                  <a:ea typeface="HY헤드라인M" pitchFamily="18" charset="-127"/>
                  <a:cs typeface="Arial" pitchFamily="34" charset="0"/>
                </a:rPr>
                <a:t>   Development of AtoN Simulator</a:t>
              </a:r>
              <a:endParaRPr lang="ko-KR" altLang="en-US" spc="-150" dirty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  <a:cs typeface="Arial" pitchFamily="34" charset="0"/>
              </a:endParaRPr>
            </a:p>
          </p:txBody>
        </p:sp>
      </p:grpSp>
      <p:sp>
        <p:nvSpPr>
          <p:cNvPr id="66" name="TextBox 29"/>
          <p:cNvSpPr txBox="1">
            <a:spLocks noChangeArrowheads="1"/>
          </p:cNvSpPr>
          <p:nvPr/>
        </p:nvSpPr>
        <p:spPr bwMode="auto">
          <a:xfrm>
            <a:off x="642940" y="1279932"/>
            <a:ext cx="7858150" cy="112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07950" indent="-107950">
              <a:lnSpc>
                <a:spcPct val="12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 Development of Integrated System Design for AtoN Simulator</a:t>
            </a:r>
          </a:p>
          <a:p>
            <a:pPr marL="107950" indent="-107950">
              <a:lnSpc>
                <a:spcPct val="12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 Development of Operation S/W for AtoN Simulator</a:t>
            </a:r>
          </a:p>
          <a:p>
            <a:pPr marL="107950" indent="-107950">
              <a:lnSpc>
                <a:spcPct val="12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 Database Construction for AtoN Simulator</a:t>
            </a:r>
          </a:p>
          <a:p>
            <a:pPr marL="107950" indent="-107950">
              <a:lnSpc>
                <a:spcPct val="12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 Implementation of Integrated System with H/W</a:t>
            </a:r>
            <a:endParaRPr lang="ko-KR" altLang="en-US" sz="14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9" name="_x228189848" descr="DRW000000782dab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81" t="1679" r="2559" b="53484"/>
          <a:stretch/>
        </p:blipFill>
        <p:spPr bwMode="auto">
          <a:xfrm>
            <a:off x="5349014" y="3429000"/>
            <a:ext cx="3230115" cy="2086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모서리가 둥근 직사각형 2"/>
          <p:cNvSpPr/>
          <p:nvPr/>
        </p:nvSpPr>
        <p:spPr>
          <a:xfrm>
            <a:off x="4813167" y="1553608"/>
            <a:ext cx="3888000" cy="1587360"/>
          </a:xfrm>
          <a:prstGeom prst="roundRect">
            <a:avLst>
              <a:gd name="adj" fmla="val 2037"/>
            </a:avLst>
          </a:prstGeom>
          <a:solidFill>
            <a:schemeClr val="accent1">
              <a:lumMod val="9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107950" indent="-107950">
              <a:lnSpc>
                <a:spcPct val="12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Ship Handling Simulator + AtoN DB</a:t>
            </a:r>
          </a:p>
          <a:p>
            <a:pPr marL="107950" indent="-107950">
              <a:lnSpc>
                <a:spcPct val="12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Integrated System Design</a:t>
            </a:r>
          </a:p>
          <a:p>
            <a:pPr marL="107950" indent="-107950">
              <a:lnSpc>
                <a:spcPct val="12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IG(Image Generator) System</a:t>
            </a:r>
          </a:p>
          <a:p>
            <a:pPr marL="107950" indent="-107950">
              <a:lnSpc>
                <a:spcPct val="12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Simulator Bay Area</a:t>
            </a:r>
          </a:p>
          <a:p>
            <a:pPr marL="107950" indent="-107950">
              <a:lnSpc>
                <a:spcPct val="12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Placement of Bridge Mockup</a:t>
            </a:r>
          </a:p>
          <a:p>
            <a:pPr marL="107950" indent="-107950">
              <a:lnSpc>
                <a:spcPct val="12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ko-KR" sz="1400" b="1" dirty="0" smtClean="0">
                <a:latin typeface="맑은 고딕" pitchFamily="50" charset="-127"/>
                <a:ea typeface="맑은 고딕" pitchFamily="50" charset="-127"/>
              </a:rPr>
              <a:t>Interface of HW, SW, and DB </a:t>
            </a:r>
          </a:p>
        </p:txBody>
      </p:sp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>
          <a:xfrm>
            <a:off x="7020272" y="6356350"/>
            <a:ext cx="2133600" cy="365125"/>
          </a:xfrm>
        </p:spPr>
        <p:txBody>
          <a:bodyPr/>
          <a:lstStyle/>
          <a:p>
            <a:pPr>
              <a:defRPr/>
            </a:pPr>
            <a:fld id="{CD71A893-FA74-41C5-8DD2-9CC9DA6FA790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  <p:sp>
        <p:nvSpPr>
          <p:cNvPr id="49" name="제목 1"/>
          <p:cNvSpPr>
            <a:spLocks noGrp="1"/>
          </p:cNvSpPr>
          <p:nvPr>
            <p:ph type="title"/>
          </p:nvPr>
        </p:nvSpPr>
        <p:spPr>
          <a:xfrm>
            <a:off x="899592" y="178917"/>
            <a:ext cx="7525469" cy="5857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ko-KR" sz="3200" dirty="0" smtClean="0"/>
              <a:t>Development of </a:t>
            </a:r>
            <a:br>
              <a:rPr lang="en-US" altLang="ko-KR" sz="3200" dirty="0" smtClean="0"/>
            </a:br>
            <a:r>
              <a:rPr lang="en-US" altLang="ko-KR" sz="3200" dirty="0" smtClean="0"/>
              <a:t>Integrated System Design</a:t>
            </a:r>
            <a:endParaRPr lang="ko-KR" altLang="en-US" sz="3200" dirty="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41" name="표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164372"/>
              </p:ext>
            </p:extLst>
          </p:nvPr>
        </p:nvGraphicFramePr>
        <p:xfrm>
          <a:off x="351012" y="1553608"/>
          <a:ext cx="4148980" cy="4755712"/>
        </p:xfrm>
        <a:graphic>
          <a:graphicData uri="http://schemas.openxmlformats.org/drawingml/2006/table">
            <a:tbl>
              <a:tblPr/>
              <a:tblGrid>
                <a:gridCol w="4148980"/>
              </a:tblGrid>
              <a:tr h="4755712">
                <a:tc>
                  <a:txBody>
                    <a:bodyPr/>
                    <a:lstStyle/>
                    <a:p>
                      <a:pPr marL="174625" marR="0" indent="-174625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▪ </a:t>
                      </a:r>
                      <a:r>
                        <a:rPr lang="en-US" altLang="ko-KR" sz="18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Survey</a:t>
                      </a:r>
                      <a:r>
                        <a:rPr lang="en-US" altLang="ko-KR" sz="18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for conventional simulator concerned with AtoN</a:t>
                      </a:r>
                      <a:endParaRPr lang="en-US" altLang="ko-KR" sz="18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174625" marR="0" indent="-174625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▪ </a:t>
                      </a:r>
                      <a:r>
                        <a:rPr lang="en-US" altLang="ko-KR" sz="18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Current</a:t>
                      </a:r>
                      <a:r>
                        <a:rPr lang="en-US" altLang="ko-KR" sz="18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status of AtoN</a:t>
                      </a:r>
                      <a:endParaRPr lang="en-US" altLang="ko-KR" sz="18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174625" marR="0" indent="-174625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Scope of database construction</a:t>
                      </a:r>
                    </a:p>
                    <a:p>
                      <a:pPr marL="174625" marR="0" indent="-174625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Investigation of Established databases</a:t>
                      </a:r>
                    </a:p>
                    <a:p>
                      <a:pPr marL="174625" marR="0" indent="-174625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Difficulties of AtoN placement </a:t>
                      </a:r>
                    </a:p>
                    <a:p>
                      <a:pPr marL="174625" marR="0" indent="-174625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altLang="ko-KR" sz="1200" baseline="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174625" marR="0" indent="-174625" algn="l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▪ </a:t>
                      </a:r>
                      <a:r>
                        <a:rPr lang="en-US" altLang="ko-KR" sz="18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Module to manage </a:t>
                      </a:r>
                      <a:r>
                        <a:rPr lang="en-US" altLang="ko-KR" sz="18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AtoN placement </a:t>
                      </a:r>
                      <a:endParaRPr lang="ko-KR" altLang="en-US" sz="18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174625" marR="0" indent="-174625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▪ </a:t>
                      </a:r>
                      <a:r>
                        <a:rPr lang="en-US" altLang="ko-KR" sz="18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Design of system</a:t>
                      </a:r>
                      <a:r>
                        <a:rPr lang="en-US" altLang="ko-KR" sz="18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integration and database</a:t>
                      </a:r>
                      <a:endParaRPr lang="en-US" altLang="ko-KR" sz="18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174625" marR="0" indent="-174625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▪ </a:t>
                      </a:r>
                      <a:r>
                        <a:rPr lang="en-US" altLang="ko-KR" sz="18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Detailed</a:t>
                      </a:r>
                      <a:r>
                        <a:rPr lang="en-US" altLang="ko-KR" sz="1800" baseline="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design of S/W</a:t>
                      </a:r>
                      <a:endParaRPr lang="ko-KR" altLang="en-US" sz="1800" dirty="0" smtClean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174625" marR="0" indent="-174625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8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▪ </a:t>
                      </a:r>
                      <a:r>
                        <a:rPr lang="en-US" altLang="ko-KR" sz="1800" dirty="0" smtClean="0">
                          <a:solidFill>
                            <a:srgbClr val="000000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Detailed design of H/W</a:t>
                      </a:r>
                      <a:endParaRPr lang="ko-KR" altLang="en-US" sz="1800" dirty="0">
                        <a:solidFill>
                          <a:srgbClr val="000000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7907" marR="17907" marT="17907" marB="17907" anchor="ctr">
                    <a:lnL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7" name="줄무늬가 있는 오른쪽 화살표 26"/>
          <p:cNvSpPr/>
          <p:nvPr/>
        </p:nvSpPr>
        <p:spPr>
          <a:xfrm rot="5400000">
            <a:off x="6454581" y="2986579"/>
            <a:ext cx="288032" cy="740826"/>
          </a:xfrm>
          <a:prstGeom prst="stripedRightArrow">
            <a:avLst>
              <a:gd name="adj1" fmla="val 56614"/>
              <a:gd name="adj2" fmla="val 32363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모서리가 둥근 직사각형 50"/>
          <p:cNvSpPr/>
          <p:nvPr/>
        </p:nvSpPr>
        <p:spPr>
          <a:xfrm>
            <a:off x="6942942" y="3212976"/>
            <a:ext cx="1877530" cy="240504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solidFill>
                  <a:schemeClr val="tx1"/>
                </a:solidFill>
              </a:rPr>
              <a:t>Investigation/Analysis</a:t>
            </a:r>
          </a:p>
        </p:txBody>
      </p:sp>
      <p:pic>
        <p:nvPicPr>
          <p:cNvPr id="36" name="_x178538088" descr="EMB00000a38b6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573016"/>
            <a:ext cx="3744416" cy="2969553"/>
          </a:xfrm>
          <a:prstGeom prst="rect">
            <a:avLst/>
          </a:prstGeom>
          <a:noFill/>
        </p:spPr>
      </p:pic>
      <p:pic>
        <p:nvPicPr>
          <p:cNvPr id="11" name="_x228189848" descr="DRW000000782dab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81" t="1679" r="2559" b="53484"/>
          <a:stretch/>
        </p:blipFill>
        <p:spPr bwMode="auto">
          <a:xfrm>
            <a:off x="4957010" y="5280814"/>
            <a:ext cx="2010503" cy="129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모서리가 둥근 직사각형 49"/>
          <p:cNvSpPr/>
          <p:nvPr/>
        </p:nvSpPr>
        <p:spPr>
          <a:xfrm>
            <a:off x="5652120" y="6411808"/>
            <a:ext cx="2214450" cy="216024"/>
          </a:xfrm>
          <a:prstGeom prst="roundRect">
            <a:avLst/>
          </a:prstGeom>
          <a:ln w="3175"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b="1" dirty="0" smtClean="0">
                <a:solidFill>
                  <a:schemeClr val="tx1"/>
                </a:solidFill>
              </a:rPr>
              <a:t>Design of AtoN Simulator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ko-KR" sz="2800" dirty="0" smtClean="0"/>
              <a:t>Development of Operation Software</a:t>
            </a:r>
            <a:endParaRPr lang="ko-KR" altLang="en-US" sz="2000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47500" lnSpcReduction="20000"/>
          </a:bodyPr>
          <a:lstStyle/>
          <a:p>
            <a:r>
              <a:rPr lang="en-US" altLang="ko-KR" dirty="0"/>
              <a:t>IOS SW</a:t>
            </a:r>
          </a:p>
          <a:p>
            <a:pPr lvl="1"/>
            <a:r>
              <a:rPr lang="en-US" altLang="ko-KR" dirty="0"/>
              <a:t>Simulation Scenario Management</a:t>
            </a:r>
          </a:p>
          <a:p>
            <a:pPr lvl="1"/>
            <a:r>
              <a:rPr lang="en-US" altLang="ko-KR" dirty="0"/>
              <a:t>Simulation Control</a:t>
            </a:r>
          </a:p>
          <a:p>
            <a:r>
              <a:rPr lang="en-US" altLang="ko-KR" dirty="0"/>
              <a:t>AtoN Management SW</a:t>
            </a:r>
          </a:p>
          <a:p>
            <a:pPr lvl="1"/>
            <a:r>
              <a:rPr lang="en-US" altLang="ko-KR" dirty="0"/>
              <a:t>AtoN Database Management</a:t>
            </a:r>
          </a:p>
          <a:p>
            <a:pPr lvl="2"/>
            <a:r>
              <a:rPr lang="en-US" altLang="ko-KR" dirty="0"/>
              <a:t>Properties, Placement Scenario</a:t>
            </a:r>
          </a:p>
          <a:p>
            <a:pPr lvl="1"/>
            <a:r>
              <a:rPr lang="en-US" altLang="ko-KR" dirty="0"/>
              <a:t>AtoN Placement</a:t>
            </a:r>
          </a:p>
          <a:p>
            <a:pPr lvl="1"/>
            <a:r>
              <a:rPr lang="en-US" altLang="ko-KR" dirty="0"/>
              <a:t>Real-time Control of</a:t>
            </a:r>
          </a:p>
          <a:p>
            <a:pPr lvl="2"/>
            <a:r>
              <a:rPr lang="en-US" altLang="ko-KR" dirty="0"/>
              <a:t>Properties, Placement</a:t>
            </a:r>
          </a:p>
          <a:p>
            <a:pPr lvl="1"/>
            <a:r>
              <a:rPr lang="en-US" altLang="ko-KR" dirty="0"/>
              <a:t>AtoN Database Print and Import/Export</a:t>
            </a:r>
          </a:p>
          <a:p>
            <a:pPr lvl="1"/>
            <a:r>
              <a:rPr lang="en-US" altLang="ko-KR" dirty="0"/>
              <a:t>Quantification of AtoN </a:t>
            </a:r>
            <a:r>
              <a:rPr lang="en-US" altLang="ko-KR" dirty="0" smtClean="0"/>
              <a:t>Visibility</a:t>
            </a:r>
            <a:endParaRPr lang="en-US" altLang="ko-KR" dirty="0"/>
          </a:p>
          <a:p>
            <a:r>
              <a:rPr lang="en-US" altLang="ko-KR" dirty="0"/>
              <a:t>Motion Solver SW</a:t>
            </a:r>
          </a:p>
          <a:p>
            <a:pPr lvl="1"/>
            <a:r>
              <a:rPr lang="en-US" altLang="ko-KR" dirty="0"/>
              <a:t>Motion Solver for Ship and AtoN</a:t>
            </a:r>
          </a:p>
          <a:p>
            <a:r>
              <a:rPr lang="en-US" altLang="ko-KR" dirty="0"/>
              <a:t>RADAR SW</a:t>
            </a:r>
          </a:p>
          <a:p>
            <a:pPr lvl="1"/>
            <a:r>
              <a:rPr lang="en-US" altLang="ko-KR" dirty="0"/>
              <a:t>Radar Beacon Support</a:t>
            </a:r>
          </a:p>
          <a:p>
            <a:r>
              <a:rPr lang="en-US" altLang="ko-KR" dirty="0"/>
              <a:t>ECDIS SW</a:t>
            </a:r>
          </a:p>
          <a:p>
            <a:pPr lvl="1"/>
            <a:r>
              <a:rPr lang="en-US" altLang="ko-KR" dirty="0"/>
              <a:t>Marine Weather Station </a:t>
            </a:r>
            <a:r>
              <a:rPr lang="en-US" altLang="ko-KR" dirty="0" smtClean="0"/>
              <a:t>and </a:t>
            </a:r>
            <a:br>
              <a:rPr lang="en-US" altLang="ko-KR" dirty="0" smtClean="0"/>
            </a:br>
            <a:r>
              <a:rPr lang="en-US" altLang="ko-KR" dirty="0" smtClean="0"/>
              <a:t>AtoN </a:t>
            </a:r>
            <a:r>
              <a:rPr lang="en-US" altLang="ko-KR" dirty="0"/>
              <a:t>AIS Support</a:t>
            </a:r>
          </a:p>
          <a:p>
            <a:r>
              <a:rPr lang="en-US" altLang="ko-KR" dirty="0"/>
              <a:t>3D Graphic SW</a:t>
            </a:r>
          </a:p>
          <a:p>
            <a:pPr lvl="1"/>
            <a:r>
              <a:rPr lang="en-US" altLang="ko-KR" dirty="0"/>
              <a:t>Visualization of </a:t>
            </a:r>
            <a:r>
              <a:rPr lang="en-US" altLang="ko-KR" dirty="0" smtClean="0"/>
              <a:t>Terrain/Harbor, </a:t>
            </a:r>
            <a:br>
              <a:rPr lang="en-US" altLang="ko-KR" dirty="0" smtClean="0"/>
            </a:br>
            <a:r>
              <a:rPr lang="en-US" altLang="ko-KR" dirty="0" smtClean="0"/>
              <a:t>Ocean, Ship, AtoN, Environment, </a:t>
            </a:r>
            <a:r>
              <a:rPr lang="en-US" altLang="ko-KR" dirty="0"/>
              <a:t>etc.</a:t>
            </a:r>
          </a:p>
          <a:p>
            <a:r>
              <a:rPr lang="en-US" altLang="ko-KR" dirty="0"/>
              <a:t>Sound SW</a:t>
            </a:r>
          </a:p>
          <a:p>
            <a:pPr lvl="1"/>
            <a:r>
              <a:rPr lang="en-US" altLang="ko-KR" dirty="0"/>
              <a:t>Fog Signal </a:t>
            </a:r>
            <a:r>
              <a:rPr lang="en-US" altLang="ko-KR" dirty="0" smtClean="0"/>
              <a:t>Support</a:t>
            </a:r>
            <a:endParaRPr lang="en-US" altLang="ko-KR" dirty="0"/>
          </a:p>
        </p:txBody>
      </p:sp>
      <p:sp>
        <p:nvSpPr>
          <p:cNvPr id="5" name="슬라이드 번호 개체 틀 15"/>
          <p:cNvSpPr txBox="1">
            <a:spLocks/>
          </p:cNvSpPr>
          <p:nvPr/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Y크리스탈M" pitchFamily="18" charset="-127"/>
                <a:ea typeface="HY크리스탈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CD71A893-FA74-41C5-8DD2-9CC9DA6FA790}" type="slidenum">
              <a:rPr lang="en-US" altLang="ko-KR" smtClean="0"/>
              <a:pPr>
                <a:defRPr/>
              </a:pPr>
              <a:t>7</a:t>
            </a:fld>
            <a:endParaRPr lang="en-US" altLang="ko-K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1278" y="1772816"/>
            <a:ext cx="5067226" cy="3867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Development of Operation SW </a:t>
            </a:r>
            <a:br>
              <a:rPr lang="en-US" altLang="ko-KR" dirty="0" smtClean="0"/>
            </a:br>
            <a:r>
              <a:rPr lang="en-US" altLang="ko-KR" dirty="0" smtClean="0"/>
              <a:t>- Visibility of AtoN Placement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4474840" cy="4525963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Evaluation for AtoN placement </a:t>
            </a:r>
            <a:endParaRPr lang="ko-KR" altLang="en-US" sz="2000" dirty="0" smtClean="0"/>
          </a:p>
          <a:p>
            <a:pPr lvl="1"/>
            <a:r>
              <a:rPr lang="en-US" altLang="ko-KR" sz="1800" dirty="0" smtClean="0"/>
              <a:t>Performance measures which quantifies the effect of AtoN placement</a:t>
            </a:r>
          </a:p>
          <a:p>
            <a:pPr lvl="1"/>
            <a:r>
              <a:rPr lang="en-US" altLang="ko-KR" sz="1800" dirty="0"/>
              <a:t>Assumption : the waterway is </a:t>
            </a:r>
            <a:r>
              <a:rPr lang="en-US" altLang="ko-KR" sz="1800" dirty="0" smtClean="0"/>
              <a:t>pre-determined</a:t>
            </a:r>
          </a:p>
          <a:p>
            <a:pPr lvl="1"/>
            <a:r>
              <a:rPr lang="en-US" altLang="ko-KR" sz="1800" dirty="0" smtClean="0"/>
              <a:t>Assumption : the best is whose placement is most highly recognized by navigator</a:t>
            </a:r>
          </a:p>
          <a:p>
            <a:pPr lvl="1"/>
            <a:r>
              <a:rPr lang="en-US" altLang="ko-KR" sz="1800" dirty="0" smtClean="0"/>
              <a:t>Visibility of AtoN is determined by comparing the received illuminance and the required illuminance</a:t>
            </a:r>
          </a:p>
          <a:p>
            <a:pPr lvl="1"/>
            <a:endParaRPr lang="ko-KR" altLang="en-US" sz="1800" dirty="0"/>
          </a:p>
        </p:txBody>
      </p:sp>
      <p:sp>
        <p:nvSpPr>
          <p:cNvPr id="11" name="슬라이드 번호 개체 틀 15"/>
          <p:cNvSpPr txBox="1">
            <a:spLocks/>
          </p:cNvSpPr>
          <p:nvPr/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Y크리스탈M" pitchFamily="18" charset="-127"/>
                <a:ea typeface="HY크리스탈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CD71A893-FA74-41C5-8DD2-9CC9DA6FA790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  <p:sp>
        <p:nvSpPr>
          <p:cNvPr id="7" name="모서리가 둥근 직사각형 6"/>
          <p:cNvSpPr/>
          <p:nvPr/>
        </p:nvSpPr>
        <p:spPr>
          <a:xfrm>
            <a:off x="5526210" y="1636580"/>
            <a:ext cx="2772308" cy="1048500"/>
          </a:xfrm>
          <a:prstGeom prst="roundRect">
            <a:avLst>
              <a:gd name="adj" fmla="val 34284"/>
            </a:avLst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>
              <a:solidFill>
                <a:prstClr val="black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5652120" y="3284984"/>
            <a:ext cx="2520280" cy="12961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Tx/>
              <a:buChar char="-"/>
            </a:pPr>
            <a:r>
              <a:rPr lang="en-US" altLang="ko-KR" sz="1200" dirty="0" smtClean="0">
                <a:solidFill>
                  <a:prstClr val="black"/>
                </a:solidFill>
              </a:rPr>
              <a:t>Calculation of acquired illuminance</a:t>
            </a:r>
          </a:p>
          <a:p>
            <a:pPr marL="171450" indent="-171450">
              <a:buFontTx/>
              <a:buChar char="-"/>
            </a:pPr>
            <a:r>
              <a:rPr lang="en-US" altLang="ko-KR" sz="1200" dirty="0" smtClean="0">
                <a:solidFill>
                  <a:prstClr val="black"/>
                </a:solidFill>
              </a:rPr>
              <a:t>Calculation of required illuminance as threshold</a:t>
            </a:r>
          </a:p>
          <a:p>
            <a:pPr marL="171450" indent="-171450">
              <a:buFontTx/>
              <a:buChar char="-"/>
            </a:pPr>
            <a:r>
              <a:rPr lang="en-US" altLang="ko-KR" sz="1200" dirty="0" smtClean="0">
                <a:solidFill>
                  <a:prstClr val="black"/>
                </a:solidFill>
              </a:rPr>
              <a:t>Amount of visual recognition by comparing two </a:t>
            </a:r>
            <a:r>
              <a:rPr lang="en-US" altLang="ko-KR" sz="1200" dirty="0" err="1" smtClean="0">
                <a:solidFill>
                  <a:prstClr val="black"/>
                </a:solidFill>
              </a:rPr>
              <a:t>illuminances</a:t>
            </a:r>
            <a:endParaRPr lang="en-US" altLang="ko-KR" sz="1200" dirty="0" smtClean="0">
              <a:solidFill>
                <a:prstClr val="black"/>
              </a:solidFill>
            </a:endParaRPr>
          </a:p>
        </p:txBody>
      </p:sp>
      <p:sp>
        <p:nvSpPr>
          <p:cNvPr id="9" name="다이아몬드 8"/>
          <p:cNvSpPr/>
          <p:nvPr/>
        </p:nvSpPr>
        <p:spPr>
          <a:xfrm>
            <a:off x="5292080" y="4797152"/>
            <a:ext cx="3240360" cy="720080"/>
          </a:xfrm>
          <a:prstGeom prst="diamon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prstClr val="black"/>
                </a:solidFill>
              </a:rPr>
              <a:t>Maximum amount of visual recognition</a:t>
            </a:r>
            <a:endParaRPr lang="ko-KR" altLang="en-US" sz="12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26001" y="3007985"/>
            <a:ext cx="2772518" cy="2769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prstClr val="black"/>
                </a:solidFill>
              </a:rPr>
              <a:t>Module for quantifying visibility</a:t>
            </a:r>
            <a:endParaRPr lang="ko-KR" altLang="en-US" sz="1200" b="1" dirty="0">
              <a:solidFill>
                <a:prstClr val="black"/>
              </a:solidFill>
            </a:endParaRPr>
          </a:p>
        </p:txBody>
      </p:sp>
      <p:cxnSp>
        <p:nvCxnSpPr>
          <p:cNvPr id="12" name="직선 화살표 연결선 11"/>
          <p:cNvCxnSpPr>
            <a:stCxn id="7" idx="2"/>
            <a:endCxn id="10" idx="0"/>
          </p:cNvCxnSpPr>
          <p:nvPr/>
        </p:nvCxnSpPr>
        <p:spPr>
          <a:xfrm flipH="1">
            <a:off x="6912260" y="2685080"/>
            <a:ext cx="104" cy="3229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화살표 연결선 12"/>
          <p:cNvCxnSpPr>
            <a:stCxn id="8" idx="2"/>
            <a:endCxn id="9" idx="0"/>
          </p:cNvCxnSpPr>
          <p:nvPr/>
        </p:nvCxnSpPr>
        <p:spPr>
          <a:xfrm>
            <a:off x="6912260" y="4581128"/>
            <a:ext cx="0" cy="2160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순서도: 데이터 13"/>
          <p:cNvSpPr/>
          <p:nvPr/>
        </p:nvSpPr>
        <p:spPr>
          <a:xfrm>
            <a:off x="5292080" y="5877272"/>
            <a:ext cx="3240360" cy="504056"/>
          </a:xfrm>
          <a:prstGeom prst="flowChartInputOutpu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prstClr val="black"/>
                </a:solidFill>
              </a:rPr>
              <a:t>Best placement in the sense of visibility</a:t>
            </a:r>
            <a:endParaRPr lang="ko-KR" altLang="en-US" sz="1200" dirty="0">
              <a:solidFill>
                <a:prstClr val="black"/>
              </a:solidFill>
            </a:endParaRPr>
          </a:p>
        </p:txBody>
      </p:sp>
      <p:cxnSp>
        <p:nvCxnSpPr>
          <p:cNvPr id="15" name="직선 화살표 연결선 14"/>
          <p:cNvCxnSpPr>
            <a:stCxn id="9" idx="2"/>
            <a:endCxn id="14" idx="1"/>
          </p:cNvCxnSpPr>
          <p:nvPr/>
        </p:nvCxnSpPr>
        <p:spPr>
          <a:xfrm>
            <a:off x="6912260" y="5517232"/>
            <a:ext cx="0" cy="3600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948264" y="5600273"/>
            <a:ext cx="40575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solidFill>
                  <a:prstClr val="black"/>
                </a:solidFill>
              </a:rPr>
              <a:t>Yes</a:t>
            </a:r>
            <a:endParaRPr lang="ko-KR" altLang="en-US" sz="1200" dirty="0">
              <a:solidFill>
                <a:prstClr val="black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5741809" y="2204864"/>
            <a:ext cx="720080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prstClr val="black"/>
                </a:solidFill>
              </a:rPr>
              <a:t>Draft 1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5868144" y="1738087"/>
            <a:ext cx="2144686" cy="28803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dirty="0" smtClean="0">
                <a:solidFill>
                  <a:prstClr val="black"/>
                </a:solidFill>
              </a:rPr>
              <a:t>Drafts of AtoN placement</a:t>
            </a:r>
            <a:endParaRPr lang="ko-KR" altLang="en-US" sz="1200" dirty="0">
              <a:solidFill>
                <a:prstClr val="black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7428390" y="2204864"/>
            <a:ext cx="720080" cy="28803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100" dirty="0" smtClean="0">
                <a:solidFill>
                  <a:prstClr val="black"/>
                </a:solidFill>
              </a:rPr>
              <a:t>Draft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en-US" altLang="ko-KR" sz="1100" dirty="0" smtClean="0">
                <a:solidFill>
                  <a:prstClr val="black"/>
                </a:solidFill>
              </a:rPr>
              <a:t>N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6732240" y="2348880"/>
            <a:ext cx="387854" cy="0"/>
          </a:xfrm>
          <a:prstGeom prst="line">
            <a:avLst/>
          </a:prstGeom>
          <a:ln w="38100" cmpd="sng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9859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 smtClean="0"/>
              <a:t>Development of Operation SW </a:t>
            </a:r>
            <a:br>
              <a:rPr lang="en-US" altLang="ko-KR" dirty="0" smtClean="0"/>
            </a:br>
            <a:r>
              <a:rPr lang="en-US" altLang="ko-KR" dirty="0" smtClean="0"/>
              <a:t>- 3D Graphic SW</a:t>
            </a:r>
            <a:endParaRPr lang="ko-KR" altLang="en-US" dirty="0"/>
          </a:p>
        </p:txBody>
      </p:sp>
      <p:sp>
        <p:nvSpPr>
          <p:cNvPr id="11" name="슬라이드 번호 개체 틀 15"/>
          <p:cNvSpPr txBox="1">
            <a:spLocks/>
          </p:cNvSpPr>
          <p:nvPr/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HY크리스탈M" pitchFamily="18" charset="-127"/>
                <a:ea typeface="HY크리스탈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CD71A893-FA74-41C5-8DD2-9CC9DA6FA790}" type="slidenum">
              <a:rPr lang="en-US" altLang="ko-KR" smtClean="0"/>
              <a:pPr>
                <a:defRPr/>
              </a:pPr>
              <a:t>9</a:t>
            </a:fld>
            <a:endParaRPr lang="en-US" altLang="ko-KR" dirty="0"/>
          </a:p>
        </p:txBody>
      </p:sp>
      <p:pic>
        <p:nvPicPr>
          <p:cNvPr id="21" name="Picture 13" descr="C:\Users\LYJ\Desktop\tod\작은이미지\야간.jpg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9561" y="1622782"/>
            <a:ext cx="1440000" cy="108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4" descr="C:\Users\LYJ\Desktop\tod\작은이미지\일몰.jpg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4966" y="1622782"/>
            <a:ext cx="1440000" cy="108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5" descr="C:\Users\LYJ\Desktop\tod\작은이미지\일출.jpg"/>
          <p:cNvPicPr preferRelativeResize="0"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22782"/>
            <a:ext cx="1440000" cy="108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C:\Users\LYJ\Desktop\tod\작은이미지\주간.jpg"/>
          <p:cNvPicPr preferRelativeResize="0"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0371" y="1622782"/>
            <a:ext cx="1440000" cy="108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LYJ\Desktop\weather\작은이미지\Haze.jpg"/>
          <p:cNvPicPr preferRelativeResize="0"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46755"/>
            <a:ext cx="1440000" cy="108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LYJ\Desktop\weather\작은이미지\Fog_5nmile.jpg"/>
          <p:cNvPicPr preferRelativeResize="0"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0371" y="2846755"/>
            <a:ext cx="1440000" cy="108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C:\Users\LYJ\Desktop\weather\작은이미지\Rain.jpg"/>
          <p:cNvPicPr preferRelativeResize="0"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4966" y="2846755"/>
            <a:ext cx="1440000" cy="108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5" descr="C:\Users\LYJ\Desktop\weather\작은이미지\Snow.jpg"/>
          <p:cNvPicPr preferRelativeResize="0"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9561" y="2834542"/>
            <a:ext cx="1440000" cy="1080000"/>
          </a:xfrm>
          <a:prstGeom prst="rect">
            <a:avLst/>
          </a:prstGeom>
          <a:ln w="3175" cap="sq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LYJ\Desktop\Wave Height\작은이미지\1.jpg"/>
          <p:cNvPicPr preferRelativeResize="0"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0371" y="4064441"/>
            <a:ext cx="144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C:\Users\LYJ\Desktop\Wave Height\작은이미지\3.jpg"/>
          <p:cNvPicPr preferRelativeResize="0"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4966" y="4064441"/>
            <a:ext cx="144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LYJ\Desktop\Wave Height\작은이미지\5.jpg"/>
          <p:cNvPicPr preferRelativeResize="0"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9561" y="4064441"/>
            <a:ext cx="144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 descr="C:\Users\LYJ\Desktop\visibility\작은이미지\5nmile.jpg"/>
          <p:cNvPicPr preferRelativeResize="0"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0371" y="5282128"/>
            <a:ext cx="144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C:\Users\LYJ\Desktop\visibility\작은이미지\2nmile.jpg"/>
          <p:cNvPicPr preferRelativeResize="0">
            <a:picLocks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4966" y="5282128"/>
            <a:ext cx="144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7" descr="C:\Users\LYJ\Desktop\visibility\작은이미지\1nmile.jpg"/>
          <p:cNvPicPr preferRelativeResize="0"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9561" y="5282128"/>
            <a:ext cx="1440000" cy="108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D:\1.Project\01.항로표지 시뮬레이터\Ducuments\00.Image\visibility 7.JPG"/>
          <p:cNvPicPr preferRelativeResize="0">
            <a:picLocks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2555776" y="5282128"/>
            <a:ext cx="1440000" cy="1080000"/>
          </a:xfrm>
          <a:prstGeom prst="rect">
            <a:avLst/>
          </a:prstGeom>
          <a:noFill/>
        </p:spPr>
      </p:pic>
      <p:pic>
        <p:nvPicPr>
          <p:cNvPr id="41" name="Picture 3" descr="D:\1.Project\01.항로표지 시뮬레이터\Ducuments\00.Image\파고0.JPG"/>
          <p:cNvPicPr preferRelativeResize="0">
            <a:picLocks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555776" y="4064441"/>
            <a:ext cx="1440000" cy="1080000"/>
          </a:xfrm>
          <a:prstGeom prst="rect">
            <a:avLst/>
          </a:prstGeom>
          <a:noFill/>
        </p:spPr>
      </p:pic>
      <p:sp>
        <p:nvSpPr>
          <p:cNvPr id="42" name="직사각형 41"/>
          <p:cNvSpPr/>
          <p:nvPr/>
        </p:nvSpPr>
        <p:spPr>
          <a:xfrm>
            <a:off x="383544" y="1969263"/>
            <a:ext cx="1872000" cy="38703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  <a:latin typeface="+mn-ea"/>
              </a:rPr>
              <a:t>TOD (Time Of Day)</a:t>
            </a:r>
            <a:endParaRPr lang="ko-KR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383544" y="3181022"/>
            <a:ext cx="1872000" cy="38703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  <a:latin typeface="+mn-ea"/>
              </a:rPr>
              <a:t>Weather Condition</a:t>
            </a:r>
            <a:endParaRPr lang="ko-KR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383544" y="4410922"/>
            <a:ext cx="1872000" cy="38703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  <a:latin typeface="+mn-ea"/>
              </a:rPr>
              <a:t>Sea State</a:t>
            </a:r>
            <a:endParaRPr lang="ko-KR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383544" y="5628609"/>
            <a:ext cx="1872000" cy="38703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 smtClean="0">
                <a:solidFill>
                  <a:schemeClr val="tx1"/>
                </a:solidFill>
                <a:latin typeface="+mn-ea"/>
              </a:rPr>
              <a:t>Visibility Range</a:t>
            </a:r>
            <a:endParaRPr lang="ko-KR" altLang="en-US" sz="1400" b="1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872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11924</TotalTime>
  <Words>1795</Words>
  <Application>Microsoft Office PowerPoint</Application>
  <PresentationFormat>화면 슬라이드 쇼(4:3)</PresentationFormat>
  <Paragraphs>507</Paragraphs>
  <Slides>32</Slides>
  <Notes>32</Notes>
  <HiddenSlides>0</HiddenSlides>
  <MMClips>2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HeadingPairs>
  <TitlesOfParts>
    <vt:vector size="33" baseType="lpstr">
      <vt:lpstr>Office 테마</vt:lpstr>
      <vt:lpstr>Introduction to Development of AtoN Simulator in KOREA</vt:lpstr>
      <vt:lpstr>Contents</vt:lpstr>
      <vt:lpstr>Outlines of AtoN Simulator</vt:lpstr>
      <vt:lpstr>Outlines of Research Program</vt:lpstr>
      <vt:lpstr>Objectives of Research Project</vt:lpstr>
      <vt:lpstr>Development of  Integrated System Design</vt:lpstr>
      <vt:lpstr>Development of Operation Software</vt:lpstr>
      <vt:lpstr>Development of Operation SW  - Visibility of AtoN Placement </vt:lpstr>
      <vt:lpstr>Development of Operation SW  - 3D Graphic SW</vt:lpstr>
      <vt:lpstr>Database –Ship</vt:lpstr>
      <vt:lpstr>Database – Motion of Buoy</vt:lpstr>
      <vt:lpstr>Database – Motion of Buoy</vt:lpstr>
      <vt:lpstr>Database – Harbor Area</vt:lpstr>
      <vt:lpstr>Database – Harbor Area</vt:lpstr>
      <vt:lpstr>Database – Harbor Area</vt:lpstr>
      <vt:lpstr>Database – AtoN 3D Modeling</vt:lpstr>
      <vt:lpstr>Database – AtoN 3D Modeling</vt:lpstr>
      <vt:lpstr>Database – AtoN 3D Modeling</vt:lpstr>
      <vt:lpstr>Database – AtoN 3D Modeling</vt:lpstr>
      <vt:lpstr>Database – AtoN 3D Modeling</vt:lpstr>
      <vt:lpstr>Database – AtoN 3D Modeling</vt:lpstr>
      <vt:lpstr>Database – AtoN 3D Modeling</vt:lpstr>
      <vt:lpstr>Database – AtoN 3D Modeling</vt:lpstr>
      <vt:lpstr>Database – AtoN 3D Modeling</vt:lpstr>
      <vt:lpstr>Database - AtoN Property</vt:lpstr>
      <vt:lpstr>Special Features in AtoN Simulator</vt:lpstr>
      <vt:lpstr>System Integration – Hardware Specifications</vt:lpstr>
      <vt:lpstr>System Integration – Projection System Specifications</vt:lpstr>
      <vt:lpstr>Compliance with Guideline 1097</vt:lpstr>
      <vt:lpstr>Installation Plan of AtoN Simulator</vt:lpstr>
      <vt:lpstr>Applicable Usage and Expected Impact</vt:lpstr>
      <vt:lpstr>슬라이드 32</vt:lpstr>
    </vt:vector>
  </TitlesOfParts>
  <Company>moeri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FrxGen: Framework Generator</dc:title>
  <dc:creator>user</dc:creator>
  <cp:lastModifiedBy>연구소Note4</cp:lastModifiedBy>
  <cp:revision>2147</cp:revision>
  <cp:lastPrinted>2013-10-02T01:45:09Z</cp:lastPrinted>
  <dcterms:created xsi:type="dcterms:W3CDTF">2011-01-12T12:40:50Z</dcterms:created>
  <dcterms:modified xsi:type="dcterms:W3CDTF">2013-10-07T09:30:38Z</dcterms:modified>
</cp:coreProperties>
</file>