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2" r:id="rId15"/>
  </p:sldIdLst>
  <p:sldSz cx="10080625" cy="7561263"/>
  <p:notesSz cx="6858000" cy="9144000"/>
  <p:defaultTextStyle>
    <a:defPPr>
      <a:defRPr lang="en-US"/>
    </a:defPPr>
    <a:lvl1pPr algn="l" defTabSz="1006475" rtl="0" fontAlgn="base">
      <a:spcBef>
        <a:spcPct val="0"/>
      </a:spcBef>
      <a:spcAft>
        <a:spcPct val="0"/>
      </a:spcAft>
      <a:defRPr sz="2000" kern="1200">
        <a:solidFill>
          <a:schemeClr val="tx1"/>
        </a:solidFill>
        <a:latin typeface="Arial" pitchFamily="34" charset="0"/>
        <a:ea typeface="ＭＳ Ｐゴシック" pitchFamily="34" charset="-128"/>
        <a:cs typeface="+mn-cs"/>
      </a:defRPr>
    </a:lvl1pPr>
    <a:lvl2pPr marL="503238" indent="-46038" algn="l" defTabSz="1006475" rtl="0" fontAlgn="base">
      <a:spcBef>
        <a:spcPct val="0"/>
      </a:spcBef>
      <a:spcAft>
        <a:spcPct val="0"/>
      </a:spcAft>
      <a:defRPr sz="2000" kern="1200">
        <a:solidFill>
          <a:schemeClr val="tx1"/>
        </a:solidFill>
        <a:latin typeface="Arial" pitchFamily="34" charset="0"/>
        <a:ea typeface="ＭＳ Ｐゴシック" pitchFamily="34" charset="-128"/>
        <a:cs typeface="+mn-cs"/>
      </a:defRPr>
    </a:lvl2pPr>
    <a:lvl3pPr marL="1006475" indent="-92075" algn="l" defTabSz="1006475" rtl="0" fontAlgn="base">
      <a:spcBef>
        <a:spcPct val="0"/>
      </a:spcBef>
      <a:spcAft>
        <a:spcPct val="0"/>
      </a:spcAft>
      <a:defRPr sz="2000" kern="1200">
        <a:solidFill>
          <a:schemeClr val="tx1"/>
        </a:solidFill>
        <a:latin typeface="Arial" pitchFamily="34" charset="0"/>
        <a:ea typeface="ＭＳ Ｐゴシック" pitchFamily="34" charset="-128"/>
        <a:cs typeface="+mn-cs"/>
      </a:defRPr>
    </a:lvl3pPr>
    <a:lvl4pPr marL="1511300" indent="-139700" algn="l" defTabSz="1006475" rtl="0" fontAlgn="base">
      <a:spcBef>
        <a:spcPct val="0"/>
      </a:spcBef>
      <a:spcAft>
        <a:spcPct val="0"/>
      </a:spcAft>
      <a:defRPr sz="2000" kern="1200">
        <a:solidFill>
          <a:schemeClr val="tx1"/>
        </a:solidFill>
        <a:latin typeface="Arial" pitchFamily="34" charset="0"/>
        <a:ea typeface="ＭＳ Ｐゴシック" pitchFamily="34" charset="-128"/>
        <a:cs typeface="+mn-cs"/>
      </a:defRPr>
    </a:lvl4pPr>
    <a:lvl5pPr marL="2014538" indent="-185738" algn="l" defTabSz="1006475" rtl="0" fontAlgn="base">
      <a:spcBef>
        <a:spcPct val="0"/>
      </a:spcBef>
      <a:spcAft>
        <a:spcPct val="0"/>
      </a:spcAft>
      <a:defRPr sz="20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0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0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0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000"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1266" y="-906"/>
      </p:cViewPr>
      <p:guideLst>
        <p:guide orient="horz" pos="2382"/>
        <p:guide pos="3175"/>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Calibri" pitchFamily="34" charset="0"/>
                <a:ea typeface="+mn-ea"/>
              </a:defRPr>
            </a:lvl1pPr>
          </a:lstStyle>
          <a:p>
            <a:pPr>
              <a:defRPr/>
            </a:pPr>
            <a:endParaRPr lang="nl-NL"/>
          </a:p>
        </p:txBody>
      </p:sp>
      <p:sp>
        <p:nvSpPr>
          <p:cNvPr id="27651"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Calibri" pitchFamily="34" charset="0"/>
              </a:defRPr>
            </a:lvl1pPr>
          </a:lstStyle>
          <a:p>
            <a:pPr>
              <a:defRPr/>
            </a:pPr>
            <a:fld id="{E4ACF065-4490-4D86-9A3F-85757C551EA7}" type="datetimeFigureOut">
              <a:rPr lang="nl-NL"/>
              <a:pPr>
                <a:defRPr/>
              </a:pPr>
              <a:t>18-1-2013</a:t>
            </a:fld>
            <a:endParaRPr lang="nl-NL"/>
          </a:p>
        </p:txBody>
      </p:sp>
      <p:sp>
        <p:nvSpPr>
          <p:cNvPr id="163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 uri="{FAA26D3D-D897-4be2-8F04-BA451C77F1D7}"/>
          </a:extLst>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nl-NL" noProof="0" smtClean="0"/>
              <a:t>Klik om de opmaakprofielen van de modeltekst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Calibri" pitchFamily="34" charset="0"/>
                <a:ea typeface="+mn-ea"/>
              </a:defRPr>
            </a:lvl1pPr>
          </a:lstStyle>
          <a:p>
            <a:pPr>
              <a:defRPr/>
            </a:pPr>
            <a:endParaRPr lang="nl-NL"/>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Calibri" pitchFamily="34" charset="0"/>
              </a:defRPr>
            </a:lvl1pPr>
          </a:lstStyle>
          <a:p>
            <a:pPr>
              <a:defRPr/>
            </a:pPr>
            <a:fld id="{6BB06CC4-4E65-42D2-BAC9-C2C6ABF524EC}" type="slidenum">
              <a:rPr lang="nl-NL"/>
              <a:pPr>
                <a:defRPr/>
              </a:pPr>
              <a:t>‹nr.›</a:t>
            </a:fld>
            <a:endParaRPr lang="nl-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r>
              <a:rPr lang="nl-NL">
                <a:latin typeface="Calibri" charset="0"/>
              </a:rPr>
              <a:t>0.008% of allowed .18% gassing in the industry</a:t>
            </a:r>
          </a:p>
          <a:p>
            <a:pPr eaLnBrk="1" hangingPunct="1">
              <a:defRPr/>
            </a:pPr>
            <a:r>
              <a:rPr lang="nl-NL">
                <a:latin typeface="Calibri" charset="0"/>
              </a:rPr>
              <a:t>AC=wisselstroom</a:t>
            </a:r>
          </a:p>
          <a:p>
            <a:pPr eaLnBrk="1" hangingPunct="1">
              <a:defRPr/>
            </a:pPr>
            <a:r>
              <a:rPr lang="nl-NL">
                <a:latin typeface="Calibri" charset="0"/>
              </a:rPr>
              <a:t>DC= directe stroom</a:t>
            </a:r>
          </a:p>
          <a:p>
            <a:pPr eaLnBrk="1" hangingPunct="1">
              <a:defRPr/>
            </a:pPr>
            <a:r>
              <a:rPr lang="nl-NL">
                <a:latin typeface="Calibri" charset="0"/>
              </a:rPr>
              <a:t>2% zuur op basis van accugewicht. End-of-life absorbed into the plates fully.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r>
              <a:rPr lang="nl-NL">
                <a:latin typeface="Calibri" charset="0"/>
              </a:rPr>
              <a:t>Dod=DEPT OF DISCHARGE</a:t>
            </a:r>
          </a:p>
          <a:p>
            <a:pPr eaLnBrk="1" hangingPunct="1">
              <a:defRPr/>
            </a:pPr>
            <a:r>
              <a:rPr lang="nl-NL">
                <a:latin typeface="Calibri" charset="0"/>
              </a:rPr>
              <a:t>11.2V=100% DOD</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extLs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txBody>
          <a:bodyPr/>
          <a:lstStyle/>
          <a:p>
            <a:pPr eaLnBrk="1" hangingPunct="1">
              <a:defRPr/>
            </a:pPr>
            <a:r>
              <a:rPr lang="nl-NL">
                <a:latin typeface="Calibri" charset="0"/>
              </a:rPr>
              <a:t>C=nominaal amperage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6047" y="2348893"/>
            <a:ext cx="8568531" cy="1620771"/>
          </a:xfrm>
        </p:spPr>
        <p:txBody>
          <a:bodyPr/>
          <a:lstStyle/>
          <a:p>
            <a:r>
              <a:rPr lang="en-US" smtClean="0"/>
              <a:t>Click to edit Master title style</a:t>
            </a:r>
            <a:endParaRPr lang="en-US"/>
          </a:p>
        </p:txBody>
      </p:sp>
      <p:sp>
        <p:nvSpPr>
          <p:cNvPr id="3" name="Subtitle 2"/>
          <p:cNvSpPr>
            <a:spLocks noGrp="1"/>
          </p:cNvSpPr>
          <p:nvPr>
            <p:ph type="subTitle" idx="1"/>
          </p:nvPr>
        </p:nvSpPr>
        <p:spPr>
          <a:xfrm>
            <a:off x="1512094" y="4284716"/>
            <a:ext cx="7056438" cy="1932323"/>
          </a:xfrm>
        </p:spPr>
        <p:txBody>
          <a:bodyPr/>
          <a:lstStyle>
            <a:lvl1pPr marL="0" indent="0" algn="ctr">
              <a:buNone/>
              <a:defRPr>
                <a:solidFill>
                  <a:schemeClr val="tx1">
                    <a:tint val="75000"/>
                  </a:schemeClr>
                </a:solidFill>
              </a:defRPr>
            </a:lvl1pPr>
            <a:lvl2pPr marL="504017" indent="0" algn="ctr">
              <a:buNone/>
              <a:defRPr>
                <a:solidFill>
                  <a:schemeClr val="tx1">
                    <a:tint val="75000"/>
                  </a:schemeClr>
                </a:solidFill>
              </a:defRPr>
            </a:lvl2pPr>
            <a:lvl3pPr marL="1008035" indent="0" algn="ctr">
              <a:buNone/>
              <a:defRPr>
                <a:solidFill>
                  <a:schemeClr val="tx1">
                    <a:tint val="75000"/>
                  </a:schemeClr>
                </a:solidFill>
              </a:defRPr>
            </a:lvl3pPr>
            <a:lvl4pPr marL="1512052" indent="0" algn="ctr">
              <a:buNone/>
              <a:defRPr>
                <a:solidFill>
                  <a:schemeClr val="tx1">
                    <a:tint val="75000"/>
                  </a:schemeClr>
                </a:solidFill>
              </a:defRPr>
            </a:lvl4pPr>
            <a:lvl5pPr marL="2016069" indent="0" algn="ctr">
              <a:buNone/>
              <a:defRPr>
                <a:solidFill>
                  <a:schemeClr val="tx1">
                    <a:tint val="75000"/>
                  </a:schemeClr>
                </a:solidFill>
              </a:defRPr>
            </a:lvl5pPr>
            <a:lvl6pPr marL="2520086" indent="0" algn="ctr">
              <a:buNone/>
              <a:defRPr>
                <a:solidFill>
                  <a:schemeClr val="tx1">
                    <a:tint val="75000"/>
                  </a:schemeClr>
                </a:solidFill>
              </a:defRPr>
            </a:lvl6pPr>
            <a:lvl7pPr marL="3024104" indent="0" algn="ctr">
              <a:buNone/>
              <a:defRPr>
                <a:solidFill>
                  <a:schemeClr val="tx1">
                    <a:tint val="75000"/>
                  </a:schemeClr>
                </a:solidFill>
              </a:defRPr>
            </a:lvl7pPr>
            <a:lvl8pPr marL="3528121" indent="0" algn="ctr">
              <a:buNone/>
              <a:defRPr>
                <a:solidFill>
                  <a:schemeClr val="tx1">
                    <a:tint val="75000"/>
                  </a:schemeClr>
                </a:solidFill>
              </a:defRPr>
            </a:lvl8pPr>
            <a:lvl9pPr marL="403213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DB7B3F7-289F-4F21-9ADB-08AD2D1AFD25}" type="datetimeFigureOut">
              <a:rPr lang="en-US"/>
              <a:pPr>
                <a:defRPr/>
              </a:pPr>
              <a:t>1/18/2013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8BF28AA-FC28-4E3E-8496-5AA7611A8E21}" type="slidenum">
              <a:rPr lang="en-US"/>
              <a:pPr>
                <a:defRPr/>
              </a:pPr>
              <a:t>‹nr.›</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4AD2F1C-41A7-4C56-AADF-AE44923C77A2}" type="datetimeFigureOut">
              <a:rPr lang="en-US"/>
              <a:pPr>
                <a:defRPr/>
              </a:pPr>
              <a:t>1/18/2013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84A2DDD-7926-43C5-BA6D-63859168174B}" type="slidenum">
              <a:rPr lang="en-US"/>
              <a:pPr>
                <a:defRPr/>
              </a:pPr>
              <a:t>‹nr.›</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8453" y="302802"/>
            <a:ext cx="2268141" cy="645157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4031" y="302802"/>
            <a:ext cx="6636411" cy="645157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2C6F643-C780-4AE5-93D4-DF3D54760E4D}" type="datetimeFigureOut">
              <a:rPr lang="en-US"/>
              <a:pPr>
                <a:defRPr/>
              </a:pPr>
              <a:t>1/18/2013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60AF0C6-5329-422A-9E3E-F0DF3642AF79}" type="slidenum">
              <a:rPr lang="en-US"/>
              <a:pPr>
                <a:defRPr/>
              </a:pPr>
              <a:t>‹nr.›</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F215ADA-2D27-4A82-B31A-F3F522C97B38}" type="datetimeFigureOut">
              <a:rPr lang="en-US"/>
              <a:pPr>
                <a:defRPr/>
              </a:pPr>
              <a:t>1/18/2013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9D717F3-4C63-4519-92E5-E5A1A21EC2EF}" type="slidenum">
              <a:rPr lang="en-US"/>
              <a:pPr>
                <a:defRPr/>
              </a:pPr>
              <a:t>‹nr.›</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300" y="4858812"/>
            <a:ext cx="8568531" cy="1501751"/>
          </a:xfrm>
        </p:spPr>
        <p:txBody>
          <a:bodyPr anchor="t"/>
          <a:lstStyle>
            <a:lvl1pPr algn="l">
              <a:defRPr sz="4400" b="1" cap="all"/>
            </a:lvl1pPr>
          </a:lstStyle>
          <a:p>
            <a:r>
              <a:rPr lang="en-US" smtClean="0"/>
              <a:t>Click to edit Master title style</a:t>
            </a:r>
            <a:endParaRPr lang="en-US"/>
          </a:p>
        </p:txBody>
      </p:sp>
      <p:sp>
        <p:nvSpPr>
          <p:cNvPr id="3" name="Text Placeholder 2"/>
          <p:cNvSpPr>
            <a:spLocks noGrp="1"/>
          </p:cNvSpPr>
          <p:nvPr>
            <p:ph type="body" idx="1"/>
          </p:nvPr>
        </p:nvSpPr>
        <p:spPr>
          <a:xfrm>
            <a:off x="796300" y="3204786"/>
            <a:ext cx="8568531" cy="1654026"/>
          </a:xfrm>
        </p:spPr>
        <p:txBody>
          <a:bodyPr anchor="b"/>
          <a:lstStyle>
            <a:lvl1pPr marL="0" indent="0">
              <a:buNone/>
              <a:defRPr sz="2200">
                <a:solidFill>
                  <a:schemeClr val="tx1">
                    <a:tint val="75000"/>
                  </a:schemeClr>
                </a:solidFill>
              </a:defRPr>
            </a:lvl1pPr>
            <a:lvl2pPr marL="504017" indent="0">
              <a:buNone/>
              <a:defRPr sz="2000">
                <a:solidFill>
                  <a:schemeClr val="tx1">
                    <a:tint val="75000"/>
                  </a:schemeClr>
                </a:solidFill>
              </a:defRPr>
            </a:lvl2pPr>
            <a:lvl3pPr marL="1008035" indent="0">
              <a:buNone/>
              <a:defRPr sz="1800">
                <a:solidFill>
                  <a:schemeClr val="tx1">
                    <a:tint val="75000"/>
                  </a:schemeClr>
                </a:solidFill>
              </a:defRPr>
            </a:lvl3pPr>
            <a:lvl4pPr marL="1512052" indent="0">
              <a:buNone/>
              <a:defRPr sz="1500">
                <a:solidFill>
                  <a:schemeClr val="tx1">
                    <a:tint val="75000"/>
                  </a:schemeClr>
                </a:solidFill>
              </a:defRPr>
            </a:lvl4pPr>
            <a:lvl5pPr marL="2016069" indent="0">
              <a:buNone/>
              <a:defRPr sz="1500">
                <a:solidFill>
                  <a:schemeClr val="tx1">
                    <a:tint val="75000"/>
                  </a:schemeClr>
                </a:solidFill>
              </a:defRPr>
            </a:lvl5pPr>
            <a:lvl6pPr marL="2520086" indent="0">
              <a:buNone/>
              <a:defRPr sz="1500">
                <a:solidFill>
                  <a:schemeClr val="tx1">
                    <a:tint val="75000"/>
                  </a:schemeClr>
                </a:solidFill>
              </a:defRPr>
            </a:lvl6pPr>
            <a:lvl7pPr marL="3024104" indent="0">
              <a:buNone/>
              <a:defRPr sz="1500">
                <a:solidFill>
                  <a:schemeClr val="tx1">
                    <a:tint val="75000"/>
                  </a:schemeClr>
                </a:solidFill>
              </a:defRPr>
            </a:lvl7pPr>
            <a:lvl8pPr marL="3528121" indent="0">
              <a:buNone/>
              <a:defRPr sz="1500">
                <a:solidFill>
                  <a:schemeClr val="tx1">
                    <a:tint val="75000"/>
                  </a:schemeClr>
                </a:solidFill>
              </a:defRPr>
            </a:lvl8pPr>
            <a:lvl9pPr marL="4032138" indent="0">
              <a:buNone/>
              <a:defRPr sz="1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5593BD0-E1AD-4100-9C20-DCB50EB1619E}" type="datetimeFigureOut">
              <a:rPr lang="en-US"/>
              <a:pPr>
                <a:defRPr/>
              </a:pPr>
              <a:t>1/18/2013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C99C3A4-E385-4403-878C-8D3960326AEA}" type="slidenum">
              <a:rPr lang="en-US"/>
              <a:pPr>
                <a:defRPr/>
              </a:pPr>
              <a:t>‹nr.›</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4031" y="1764295"/>
            <a:ext cx="4452276" cy="4990084"/>
          </a:xfrm>
        </p:spPr>
        <p:txBody>
          <a:bodyPr/>
          <a:lstStyle>
            <a:lvl1pPr>
              <a:defRPr sz="31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24318" y="1764295"/>
            <a:ext cx="4452276" cy="4990084"/>
          </a:xfrm>
        </p:spPr>
        <p:txBody>
          <a:bodyPr/>
          <a:lstStyle>
            <a:lvl1pPr>
              <a:defRPr sz="31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1CFE01B-FD6E-4F64-8504-6B659CA5810F}" type="datetimeFigureOut">
              <a:rPr lang="en-US"/>
              <a:pPr>
                <a:defRPr/>
              </a:pPr>
              <a:t>1/18/2013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F82073A-CE64-4928-9398-44183C00D976}" type="slidenum">
              <a:rPr lang="en-US"/>
              <a:pPr>
                <a:defRPr/>
              </a:pPr>
              <a:t>‹nr.›</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4031" y="1692533"/>
            <a:ext cx="4454027" cy="705367"/>
          </a:xfrm>
        </p:spPr>
        <p:txBody>
          <a:bodyPr anchor="b"/>
          <a:lstStyle>
            <a:lvl1pPr marL="0" indent="0">
              <a:buNone/>
              <a:defRPr sz="2600" b="1"/>
            </a:lvl1pPr>
            <a:lvl2pPr marL="504017" indent="0">
              <a:buNone/>
              <a:defRPr sz="2200" b="1"/>
            </a:lvl2pPr>
            <a:lvl3pPr marL="1008035" indent="0">
              <a:buNone/>
              <a:defRPr sz="2000" b="1"/>
            </a:lvl3pPr>
            <a:lvl4pPr marL="1512052" indent="0">
              <a:buNone/>
              <a:defRPr sz="1800" b="1"/>
            </a:lvl4pPr>
            <a:lvl5pPr marL="2016069" indent="0">
              <a:buNone/>
              <a:defRPr sz="1800" b="1"/>
            </a:lvl5pPr>
            <a:lvl6pPr marL="2520086" indent="0">
              <a:buNone/>
              <a:defRPr sz="1800" b="1"/>
            </a:lvl6pPr>
            <a:lvl7pPr marL="3024104" indent="0">
              <a:buNone/>
              <a:defRPr sz="1800" b="1"/>
            </a:lvl7pPr>
            <a:lvl8pPr marL="3528121" indent="0">
              <a:buNone/>
              <a:defRPr sz="1800" b="1"/>
            </a:lvl8pPr>
            <a:lvl9pPr marL="4032138" indent="0">
              <a:buNone/>
              <a:defRPr sz="1800" b="1"/>
            </a:lvl9pPr>
          </a:lstStyle>
          <a:p>
            <a:pPr lvl="0"/>
            <a:r>
              <a:rPr lang="en-US" smtClean="0"/>
              <a:t>Click to edit Master text styles</a:t>
            </a:r>
          </a:p>
        </p:txBody>
      </p:sp>
      <p:sp>
        <p:nvSpPr>
          <p:cNvPr id="4" name="Content Placeholder 3"/>
          <p:cNvSpPr>
            <a:spLocks noGrp="1"/>
          </p:cNvSpPr>
          <p:nvPr>
            <p:ph sz="half" idx="2"/>
          </p:nvPr>
        </p:nvSpPr>
        <p:spPr>
          <a:xfrm>
            <a:off x="504031" y="2397901"/>
            <a:ext cx="4454027" cy="4356478"/>
          </a:xfrm>
        </p:spPr>
        <p:txBody>
          <a:bodyPr/>
          <a:lstStyle>
            <a:lvl1pPr>
              <a:defRPr sz="2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20818" y="1692533"/>
            <a:ext cx="4455776" cy="705367"/>
          </a:xfrm>
        </p:spPr>
        <p:txBody>
          <a:bodyPr anchor="b"/>
          <a:lstStyle>
            <a:lvl1pPr marL="0" indent="0">
              <a:buNone/>
              <a:defRPr sz="2600" b="1"/>
            </a:lvl1pPr>
            <a:lvl2pPr marL="504017" indent="0">
              <a:buNone/>
              <a:defRPr sz="2200" b="1"/>
            </a:lvl2pPr>
            <a:lvl3pPr marL="1008035" indent="0">
              <a:buNone/>
              <a:defRPr sz="2000" b="1"/>
            </a:lvl3pPr>
            <a:lvl4pPr marL="1512052" indent="0">
              <a:buNone/>
              <a:defRPr sz="1800" b="1"/>
            </a:lvl4pPr>
            <a:lvl5pPr marL="2016069" indent="0">
              <a:buNone/>
              <a:defRPr sz="1800" b="1"/>
            </a:lvl5pPr>
            <a:lvl6pPr marL="2520086" indent="0">
              <a:buNone/>
              <a:defRPr sz="1800" b="1"/>
            </a:lvl6pPr>
            <a:lvl7pPr marL="3024104" indent="0">
              <a:buNone/>
              <a:defRPr sz="1800" b="1"/>
            </a:lvl7pPr>
            <a:lvl8pPr marL="3528121" indent="0">
              <a:buNone/>
              <a:defRPr sz="1800" b="1"/>
            </a:lvl8pPr>
            <a:lvl9pPr marL="4032138" indent="0">
              <a:buNone/>
              <a:defRPr sz="1800" b="1"/>
            </a:lvl9pPr>
          </a:lstStyle>
          <a:p>
            <a:pPr lvl="0"/>
            <a:r>
              <a:rPr lang="en-US" smtClean="0"/>
              <a:t>Click to edit Master text styles</a:t>
            </a:r>
          </a:p>
        </p:txBody>
      </p:sp>
      <p:sp>
        <p:nvSpPr>
          <p:cNvPr id="6" name="Content Placeholder 5"/>
          <p:cNvSpPr>
            <a:spLocks noGrp="1"/>
          </p:cNvSpPr>
          <p:nvPr>
            <p:ph sz="quarter" idx="4"/>
          </p:nvPr>
        </p:nvSpPr>
        <p:spPr>
          <a:xfrm>
            <a:off x="5120818" y="2397901"/>
            <a:ext cx="4455776" cy="4356478"/>
          </a:xfrm>
        </p:spPr>
        <p:txBody>
          <a:bodyPr/>
          <a:lstStyle>
            <a:lvl1pPr>
              <a:defRPr sz="2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B1A78F7-1C9C-4CFB-8AAE-51D0BC29D981}" type="datetimeFigureOut">
              <a:rPr lang="en-US"/>
              <a:pPr>
                <a:defRPr/>
              </a:pPr>
              <a:t>1/18/2013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93EA5E3-7D20-4B8F-B18E-673D4E0830D6}" type="slidenum">
              <a:rPr lang="en-US"/>
              <a:pPr>
                <a:defRPr/>
              </a:pPr>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E320E7C2-1450-43CC-B9A2-B84845BD8D9C}" type="datetimeFigureOut">
              <a:rPr lang="en-US"/>
              <a:pPr>
                <a:defRPr/>
              </a:pPr>
              <a:t>1/18/2013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9862E-386A-4428-99C0-A23045DDD5C9}" type="slidenum">
              <a:rPr lang="en-US"/>
              <a:pPr>
                <a:defRPr/>
              </a:pPr>
              <a:t>‹nr.›</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0D2178D-F8D1-496F-8F67-B7C61650E061}" type="datetimeFigureOut">
              <a:rPr lang="en-US"/>
              <a:pPr>
                <a:defRPr/>
              </a:pPr>
              <a:t>1/18/2013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D56284A-0096-492E-B742-4BED297F75EB}" type="slidenum">
              <a:rPr lang="en-US"/>
              <a:pPr>
                <a:defRPr/>
              </a:pPr>
              <a:t>‹nr.›</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032" y="301050"/>
            <a:ext cx="3316456" cy="1281214"/>
          </a:xfrm>
        </p:spPr>
        <p:txBody>
          <a:bodyPr anchor="b"/>
          <a:lstStyle>
            <a:lvl1pPr algn="l">
              <a:defRPr sz="2200" b="1"/>
            </a:lvl1pPr>
          </a:lstStyle>
          <a:p>
            <a:r>
              <a:rPr lang="en-US" smtClean="0"/>
              <a:t>Click to edit Master title style</a:t>
            </a:r>
            <a:endParaRPr lang="en-US"/>
          </a:p>
        </p:txBody>
      </p:sp>
      <p:sp>
        <p:nvSpPr>
          <p:cNvPr id="3" name="Content Placeholder 2"/>
          <p:cNvSpPr>
            <a:spLocks noGrp="1"/>
          </p:cNvSpPr>
          <p:nvPr>
            <p:ph idx="1"/>
          </p:nvPr>
        </p:nvSpPr>
        <p:spPr>
          <a:xfrm>
            <a:off x="3941245" y="301051"/>
            <a:ext cx="5635349" cy="6453328"/>
          </a:xfrm>
        </p:spPr>
        <p:txBody>
          <a:bodyPr/>
          <a:lstStyle>
            <a:lvl1pPr>
              <a:defRPr sz="3500"/>
            </a:lvl1pPr>
            <a:lvl2pPr>
              <a:defRPr sz="3100"/>
            </a:lvl2pPr>
            <a:lvl3pPr>
              <a:defRPr sz="26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4032" y="1582265"/>
            <a:ext cx="3316456" cy="5172114"/>
          </a:xfrm>
        </p:spPr>
        <p:txBody>
          <a:bodyPr/>
          <a:lstStyle>
            <a:lvl1pPr marL="0" indent="0">
              <a:buNone/>
              <a:defRPr sz="1500"/>
            </a:lvl1pPr>
            <a:lvl2pPr marL="504017" indent="0">
              <a:buNone/>
              <a:defRPr sz="1300"/>
            </a:lvl2pPr>
            <a:lvl3pPr marL="1008035" indent="0">
              <a:buNone/>
              <a:defRPr sz="1100"/>
            </a:lvl3pPr>
            <a:lvl4pPr marL="1512052" indent="0">
              <a:buNone/>
              <a:defRPr sz="1000"/>
            </a:lvl4pPr>
            <a:lvl5pPr marL="2016069" indent="0">
              <a:buNone/>
              <a:defRPr sz="1000"/>
            </a:lvl5pPr>
            <a:lvl6pPr marL="2520086" indent="0">
              <a:buNone/>
              <a:defRPr sz="1000"/>
            </a:lvl6pPr>
            <a:lvl7pPr marL="3024104" indent="0">
              <a:buNone/>
              <a:defRPr sz="1000"/>
            </a:lvl7pPr>
            <a:lvl8pPr marL="3528121" indent="0">
              <a:buNone/>
              <a:defRPr sz="1000"/>
            </a:lvl8pPr>
            <a:lvl9pPr marL="4032138"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CC264C2-567B-4BD3-8CD4-B2A3C148A5F4}" type="datetimeFigureOut">
              <a:rPr lang="en-US"/>
              <a:pPr>
                <a:defRPr/>
              </a:pPr>
              <a:t>1/18/2013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0F9AB9E-7971-4F6D-99A0-1D6F0E985AE8}" type="slidenum">
              <a:rPr lang="en-US"/>
              <a:pPr>
                <a:defRPr/>
              </a:pPr>
              <a:t>‹nr.›</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5873" y="5292884"/>
            <a:ext cx="6048375" cy="624855"/>
          </a:xfrm>
        </p:spPr>
        <p:txBody>
          <a:bodyPr anchor="b"/>
          <a:lstStyle>
            <a:lvl1pPr algn="l">
              <a:defRPr sz="2200" b="1"/>
            </a:lvl1pPr>
          </a:lstStyle>
          <a:p>
            <a:r>
              <a:rPr lang="en-US" smtClean="0"/>
              <a:t>Click to edit Master title style</a:t>
            </a:r>
            <a:endParaRPr lang="en-US"/>
          </a:p>
        </p:txBody>
      </p:sp>
      <p:sp>
        <p:nvSpPr>
          <p:cNvPr id="3" name="Picture Placeholder 2"/>
          <p:cNvSpPr>
            <a:spLocks noGrp="1"/>
          </p:cNvSpPr>
          <p:nvPr>
            <p:ph type="pic" idx="1"/>
          </p:nvPr>
        </p:nvSpPr>
        <p:spPr>
          <a:xfrm>
            <a:off x="1975873" y="675613"/>
            <a:ext cx="6048375" cy="4536758"/>
          </a:xfrm>
        </p:spPr>
        <p:txBody>
          <a:bodyPr rtlCol="0">
            <a:normAutofit/>
          </a:bodyPr>
          <a:lstStyle>
            <a:lvl1pPr marL="0" indent="0">
              <a:buNone/>
              <a:defRPr sz="3500"/>
            </a:lvl1pPr>
            <a:lvl2pPr marL="504017" indent="0">
              <a:buNone/>
              <a:defRPr sz="3100"/>
            </a:lvl2pPr>
            <a:lvl3pPr marL="1008035" indent="0">
              <a:buNone/>
              <a:defRPr sz="2600"/>
            </a:lvl3pPr>
            <a:lvl4pPr marL="1512052" indent="0">
              <a:buNone/>
              <a:defRPr sz="2200"/>
            </a:lvl4pPr>
            <a:lvl5pPr marL="2016069" indent="0">
              <a:buNone/>
              <a:defRPr sz="2200"/>
            </a:lvl5pPr>
            <a:lvl6pPr marL="2520086" indent="0">
              <a:buNone/>
              <a:defRPr sz="2200"/>
            </a:lvl6pPr>
            <a:lvl7pPr marL="3024104" indent="0">
              <a:buNone/>
              <a:defRPr sz="2200"/>
            </a:lvl7pPr>
            <a:lvl8pPr marL="3528121" indent="0">
              <a:buNone/>
              <a:defRPr sz="2200"/>
            </a:lvl8pPr>
            <a:lvl9pPr marL="4032138" indent="0">
              <a:buNone/>
              <a:defRPr sz="2200"/>
            </a:lvl9pPr>
          </a:lstStyle>
          <a:p>
            <a:pPr lvl="0"/>
            <a:endParaRPr lang="en-US" noProof="0" dirty="0"/>
          </a:p>
        </p:txBody>
      </p:sp>
      <p:sp>
        <p:nvSpPr>
          <p:cNvPr id="4" name="Text Placeholder 3"/>
          <p:cNvSpPr>
            <a:spLocks noGrp="1"/>
          </p:cNvSpPr>
          <p:nvPr>
            <p:ph type="body" sz="half" idx="2"/>
          </p:nvPr>
        </p:nvSpPr>
        <p:spPr>
          <a:xfrm>
            <a:off x="1975873" y="5917739"/>
            <a:ext cx="6048375" cy="887398"/>
          </a:xfrm>
        </p:spPr>
        <p:txBody>
          <a:bodyPr/>
          <a:lstStyle>
            <a:lvl1pPr marL="0" indent="0">
              <a:buNone/>
              <a:defRPr sz="1500"/>
            </a:lvl1pPr>
            <a:lvl2pPr marL="504017" indent="0">
              <a:buNone/>
              <a:defRPr sz="1300"/>
            </a:lvl2pPr>
            <a:lvl3pPr marL="1008035" indent="0">
              <a:buNone/>
              <a:defRPr sz="1100"/>
            </a:lvl3pPr>
            <a:lvl4pPr marL="1512052" indent="0">
              <a:buNone/>
              <a:defRPr sz="1000"/>
            </a:lvl4pPr>
            <a:lvl5pPr marL="2016069" indent="0">
              <a:buNone/>
              <a:defRPr sz="1000"/>
            </a:lvl5pPr>
            <a:lvl6pPr marL="2520086" indent="0">
              <a:buNone/>
              <a:defRPr sz="1000"/>
            </a:lvl6pPr>
            <a:lvl7pPr marL="3024104" indent="0">
              <a:buNone/>
              <a:defRPr sz="1000"/>
            </a:lvl7pPr>
            <a:lvl8pPr marL="3528121" indent="0">
              <a:buNone/>
              <a:defRPr sz="1000"/>
            </a:lvl8pPr>
            <a:lvl9pPr marL="4032138"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D0AD513-F329-45CB-BF5B-1DF740982BB2}" type="datetimeFigureOut">
              <a:rPr lang="en-US"/>
              <a:pPr>
                <a:defRPr/>
              </a:pPr>
              <a:t>1/18/2013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B16686D-1ABE-4C0E-8FF1-D25E443145E2}" type="slidenum">
              <a:rPr lang="en-US"/>
              <a:pPr>
                <a:defRPr/>
              </a:pPr>
              <a:t>‹nr.›</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03238" y="303213"/>
            <a:ext cx="9074150" cy="1260475"/>
          </a:xfrm>
          <a:prstGeom prst="rect">
            <a:avLst/>
          </a:prstGeom>
          <a:noFill/>
          <a:ln w="9525">
            <a:noFill/>
            <a:miter lim="800000"/>
            <a:headEnd/>
            <a:tailEnd/>
          </a:ln>
        </p:spPr>
        <p:txBody>
          <a:bodyPr vert="horz" wrap="square" lIns="100803" tIns="50402" rIns="100803" bIns="50402"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503238" y="1763713"/>
            <a:ext cx="9074150" cy="4991100"/>
          </a:xfrm>
          <a:prstGeom prst="rect">
            <a:avLst/>
          </a:prstGeom>
          <a:noFill/>
          <a:ln w="9525">
            <a:noFill/>
            <a:miter lim="800000"/>
            <a:headEnd/>
            <a:tailEnd/>
          </a:ln>
        </p:spPr>
        <p:txBody>
          <a:bodyPr vert="horz" wrap="square" lIns="100803" tIns="50402" rIns="100803" bIns="50402"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503238" y="7008813"/>
            <a:ext cx="2352675" cy="401637"/>
          </a:xfrm>
          <a:prstGeom prst="rect">
            <a:avLst/>
          </a:prstGeom>
        </p:spPr>
        <p:txBody>
          <a:bodyPr vert="horz" wrap="square" lIns="100803" tIns="50402" rIns="100803" bIns="50402" numCol="1" anchor="ctr" anchorCtr="0" compatLnSpc="1">
            <a:prstTxWarp prst="textNoShape">
              <a:avLst/>
            </a:prstTxWarp>
          </a:bodyPr>
          <a:lstStyle>
            <a:lvl1pPr>
              <a:defRPr sz="1300" smtClean="0">
                <a:solidFill>
                  <a:srgbClr val="898989"/>
                </a:solidFill>
                <a:latin typeface="Calibri" pitchFamily="34" charset="0"/>
              </a:defRPr>
            </a:lvl1pPr>
          </a:lstStyle>
          <a:p>
            <a:pPr>
              <a:defRPr/>
            </a:pPr>
            <a:fld id="{1662B393-BBE3-4119-938D-593A17866ACF}" type="datetimeFigureOut">
              <a:rPr lang="en-US"/>
              <a:pPr>
                <a:defRPr/>
              </a:pPr>
              <a:t>1/18/2013</a:t>
            </a:fld>
            <a:endParaRPr lang="en-US"/>
          </a:p>
        </p:txBody>
      </p:sp>
      <p:sp>
        <p:nvSpPr>
          <p:cNvPr id="5" name="Footer Placeholder 4"/>
          <p:cNvSpPr>
            <a:spLocks noGrp="1"/>
          </p:cNvSpPr>
          <p:nvPr>
            <p:ph type="ftr" sz="quarter" idx="3"/>
          </p:nvPr>
        </p:nvSpPr>
        <p:spPr>
          <a:xfrm>
            <a:off x="3444875" y="7008813"/>
            <a:ext cx="3190875" cy="401637"/>
          </a:xfrm>
          <a:prstGeom prst="rect">
            <a:avLst/>
          </a:prstGeom>
        </p:spPr>
        <p:txBody>
          <a:bodyPr vert="horz" lIns="100803" tIns="50402" rIns="100803" bIns="50402" rtlCol="0" anchor="ctr"/>
          <a:lstStyle>
            <a:lvl1pPr algn="ctr" defTabSz="1008035" fontAlgn="auto">
              <a:spcBef>
                <a:spcPts val="0"/>
              </a:spcBef>
              <a:spcAft>
                <a:spcPts val="0"/>
              </a:spcAft>
              <a:defRPr sz="130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7224713" y="7008813"/>
            <a:ext cx="2352675" cy="401637"/>
          </a:xfrm>
          <a:prstGeom prst="rect">
            <a:avLst/>
          </a:prstGeom>
        </p:spPr>
        <p:txBody>
          <a:bodyPr vert="horz" wrap="square" lIns="100803" tIns="50402" rIns="100803" bIns="50402" numCol="1" anchor="ctr" anchorCtr="0" compatLnSpc="1">
            <a:prstTxWarp prst="textNoShape">
              <a:avLst/>
            </a:prstTxWarp>
          </a:bodyPr>
          <a:lstStyle>
            <a:lvl1pPr algn="r">
              <a:defRPr sz="1300" smtClean="0">
                <a:solidFill>
                  <a:srgbClr val="898989"/>
                </a:solidFill>
                <a:latin typeface="Calibri" pitchFamily="34" charset="0"/>
              </a:defRPr>
            </a:lvl1pPr>
          </a:lstStyle>
          <a:p>
            <a:pPr>
              <a:defRPr/>
            </a:pPr>
            <a:fld id="{B996DB84-2528-459D-BC63-F873BEB7E7AF}" type="slidenum">
              <a:rPr lang="en-US"/>
              <a:pPr>
                <a:defRPr/>
              </a:pPr>
              <a:t>‹nr.›</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006475" rtl="0" eaLnBrk="0" fontAlgn="base" hangingPunct="0">
        <a:spcBef>
          <a:spcPct val="0"/>
        </a:spcBef>
        <a:spcAft>
          <a:spcPct val="0"/>
        </a:spcAft>
        <a:defRPr sz="4900" kern="1200">
          <a:solidFill>
            <a:schemeClr val="tx1"/>
          </a:solidFill>
          <a:latin typeface="+mj-lt"/>
          <a:ea typeface="ＭＳ Ｐゴシック" charset="0"/>
          <a:cs typeface="+mj-cs"/>
        </a:defRPr>
      </a:lvl1pPr>
      <a:lvl2pPr algn="ctr" defTabSz="1006475" rtl="0" eaLnBrk="0" fontAlgn="base" hangingPunct="0">
        <a:spcBef>
          <a:spcPct val="0"/>
        </a:spcBef>
        <a:spcAft>
          <a:spcPct val="0"/>
        </a:spcAft>
        <a:defRPr sz="4900">
          <a:solidFill>
            <a:schemeClr val="tx1"/>
          </a:solidFill>
          <a:latin typeface="Calibri" pitchFamily="34" charset="0"/>
          <a:ea typeface="ＭＳ Ｐゴシック" charset="0"/>
        </a:defRPr>
      </a:lvl2pPr>
      <a:lvl3pPr algn="ctr" defTabSz="1006475" rtl="0" eaLnBrk="0" fontAlgn="base" hangingPunct="0">
        <a:spcBef>
          <a:spcPct val="0"/>
        </a:spcBef>
        <a:spcAft>
          <a:spcPct val="0"/>
        </a:spcAft>
        <a:defRPr sz="4900">
          <a:solidFill>
            <a:schemeClr val="tx1"/>
          </a:solidFill>
          <a:latin typeface="Calibri" pitchFamily="34" charset="0"/>
          <a:ea typeface="ＭＳ Ｐゴシック" charset="0"/>
        </a:defRPr>
      </a:lvl3pPr>
      <a:lvl4pPr algn="ctr" defTabSz="1006475" rtl="0" eaLnBrk="0" fontAlgn="base" hangingPunct="0">
        <a:spcBef>
          <a:spcPct val="0"/>
        </a:spcBef>
        <a:spcAft>
          <a:spcPct val="0"/>
        </a:spcAft>
        <a:defRPr sz="4900">
          <a:solidFill>
            <a:schemeClr val="tx1"/>
          </a:solidFill>
          <a:latin typeface="Calibri" pitchFamily="34" charset="0"/>
          <a:ea typeface="ＭＳ Ｐゴシック" charset="0"/>
        </a:defRPr>
      </a:lvl4pPr>
      <a:lvl5pPr algn="ctr" defTabSz="1006475" rtl="0" eaLnBrk="0" fontAlgn="base" hangingPunct="0">
        <a:spcBef>
          <a:spcPct val="0"/>
        </a:spcBef>
        <a:spcAft>
          <a:spcPct val="0"/>
        </a:spcAft>
        <a:defRPr sz="4900">
          <a:solidFill>
            <a:schemeClr val="tx1"/>
          </a:solidFill>
          <a:latin typeface="Calibri" pitchFamily="34" charset="0"/>
          <a:ea typeface="ＭＳ Ｐゴシック" charset="0"/>
        </a:defRPr>
      </a:lvl5pPr>
      <a:lvl6pPr marL="457200" algn="ctr" defTabSz="1006475" rtl="0" fontAlgn="base">
        <a:spcBef>
          <a:spcPct val="0"/>
        </a:spcBef>
        <a:spcAft>
          <a:spcPct val="0"/>
        </a:spcAft>
        <a:defRPr sz="4900">
          <a:solidFill>
            <a:schemeClr val="tx1"/>
          </a:solidFill>
          <a:latin typeface="Calibri" pitchFamily="34" charset="0"/>
        </a:defRPr>
      </a:lvl6pPr>
      <a:lvl7pPr marL="914400" algn="ctr" defTabSz="1006475" rtl="0" fontAlgn="base">
        <a:spcBef>
          <a:spcPct val="0"/>
        </a:spcBef>
        <a:spcAft>
          <a:spcPct val="0"/>
        </a:spcAft>
        <a:defRPr sz="4900">
          <a:solidFill>
            <a:schemeClr val="tx1"/>
          </a:solidFill>
          <a:latin typeface="Calibri" pitchFamily="34" charset="0"/>
        </a:defRPr>
      </a:lvl7pPr>
      <a:lvl8pPr marL="1371600" algn="ctr" defTabSz="1006475" rtl="0" fontAlgn="base">
        <a:spcBef>
          <a:spcPct val="0"/>
        </a:spcBef>
        <a:spcAft>
          <a:spcPct val="0"/>
        </a:spcAft>
        <a:defRPr sz="4900">
          <a:solidFill>
            <a:schemeClr val="tx1"/>
          </a:solidFill>
          <a:latin typeface="Calibri" pitchFamily="34" charset="0"/>
        </a:defRPr>
      </a:lvl8pPr>
      <a:lvl9pPr marL="1828800" algn="ctr" defTabSz="1006475" rtl="0" fontAlgn="base">
        <a:spcBef>
          <a:spcPct val="0"/>
        </a:spcBef>
        <a:spcAft>
          <a:spcPct val="0"/>
        </a:spcAft>
        <a:defRPr sz="4900">
          <a:solidFill>
            <a:schemeClr val="tx1"/>
          </a:solidFill>
          <a:latin typeface="Calibri" pitchFamily="34" charset="0"/>
        </a:defRPr>
      </a:lvl9pPr>
    </p:titleStyle>
    <p:bodyStyle>
      <a:lvl1pPr marL="377825" indent="-377825" algn="l" defTabSz="1006475" rtl="0" eaLnBrk="0" fontAlgn="base" hangingPunct="0">
        <a:spcBef>
          <a:spcPct val="20000"/>
        </a:spcBef>
        <a:spcAft>
          <a:spcPct val="0"/>
        </a:spcAft>
        <a:buFont typeface="Arial" pitchFamily="34" charset="0"/>
        <a:buChar char="•"/>
        <a:defRPr sz="3500" kern="1200">
          <a:solidFill>
            <a:schemeClr val="tx1"/>
          </a:solidFill>
          <a:latin typeface="+mn-lt"/>
          <a:ea typeface="ＭＳ Ｐゴシック" charset="0"/>
          <a:cs typeface="+mn-cs"/>
        </a:defRPr>
      </a:lvl1pPr>
      <a:lvl2pPr marL="817563" indent="-314325" algn="l" defTabSz="1006475" rtl="0" eaLnBrk="0" fontAlgn="base" hangingPunct="0">
        <a:spcBef>
          <a:spcPct val="20000"/>
        </a:spcBef>
        <a:spcAft>
          <a:spcPct val="0"/>
        </a:spcAft>
        <a:buFont typeface="Arial" pitchFamily="34" charset="0"/>
        <a:buChar char="–"/>
        <a:defRPr sz="3100" kern="1200">
          <a:solidFill>
            <a:schemeClr val="tx1"/>
          </a:solidFill>
          <a:latin typeface="+mn-lt"/>
          <a:ea typeface="ＭＳ Ｐゴシック" charset="0"/>
          <a:cs typeface="+mn-cs"/>
        </a:defRPr>
      </a:lvl2pPr>
      <a:lvl3pPr marL="1258888" indent="-250825" algn="l" defTabSz="1006475" rtl="0" eaLnBrk="0" fontAlgn="base" hangingPunct="0">
        <a:spcBef>
          <a:spcPct val="20000"/>
        </a:spcBef>
        <a:spcAft>
          <a:spcPct val="0"/>
        </a:spcAft>
        <a:buFont typeface="Arial" pitchFamily="34" charset="0"/>
        <a:buChar char="•"/>
        <a:defRPr sz="2600" kern="1200">
          <a:solidFill>
            <a:schemeClr val="tx1"/>
          </a:solidFill>
          <a:latin typeface="+mn-lt"/>
          <a:ea typeface="ＭＳ Ｐゴシック" charset="0"/>
          <a:cs typeface="+mn-cs"/>
        </a:defRPr>
      </a:lvl3pPr>
      <a:lvl4pPr marL="1763713" indent="-250825" algn="l" defTabSz="1006475" rtl="0" eaLnBrk="0" fontAlgn="base" hangingPunct="0">
        <a:spcBef>
          <a:spcPct val="20000"/>
        </a:spcBef>
        <a:spcAft>
          <a:spcPct val="0"/>
        </a:spcAft>
        <a:buFont typeface="Arial" pitchFamily="34" charset="0"/>
        <a:buChar char="–"/>
        <a:defRPr sz="2200" kern="1200">
          <a:solidFill>
            <a:schemeClr val="tx1"/>
          </a:solidFill>
          <a:latin typeface="+mn-lt"/>
          <a:ea typeface="ＭＳ Ｐゴシック" charset="0"/>
          <a:cs typeface="+mn-cs"/>
        </a:defRPr>
      </a:lvl4pPr>
      <a:lvl5pPr marL="2266950" indent="-250825" algn="l" defTabSz="1006475" rtl="0" eaLnBrk="0" fontAlgn="base" hangingPunct="0">
        <a:spcBef>
          <a:spcPct val="20000"/>
        </a:spcBef>
        <a:spcAft>
          <a:spcPct val="0"/>
        </a:spcAft>
        <a:buFont typeface="Arial" pitchFamily="34" charset="0"/>
        <a:buChar char="»"/>
        <a:defRPr sz="2200" kern="1200">
          <a:solidFill>
            <a:schemeClr val="tx1"/>
          </a:solidFill>
          <a:latin typeface="+mn-lt"/>
          <a:ea typeface="ＭＳ Ｐゴシック" charset="0"/>
          <a:cs typeface="+mn-cs"/>
        </a:defRPr>
      </a:lvl5pPr>
      <a:lvl6pPr marL="2772095" indent="-252009" algn="l" defTabSz="1008035"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276112" indent="-252009" algn="l" defTabSz="1008035"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780130" indent="-252009" algn="l" defTabSz="1008035"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284147" indent="-252009" algn="l" defTabSz="1008035"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n-US"/>
      </a:defPPr>
      <a:lvl1pPr marL="0" algn="l" defTabSz="1008035" rtl="0" eaLnBrk="1" latinLnBrk="0" hangingPunct="1">
        <a:defRPr sz="2000" kern="1200">
          <a:solidFill>
            <a:schemeClr val="tx1"/>
          </a:solidFill>
          <a:latin typeface="+mn-lt"/>
          <a:ea typeface="+mn-ea"/>
          <a:cs typeface="+mn-cs"/>
        </a:defRPr>
      </a:lvl1pPr>
      <a:lvl2pPr marL="504017" algn="l" defTabSz="1008035" rtl="0" eaLnBrk="1" latinLnBrk="0" hangingPunct="1">
        <a:defRPr sz="2000" kern="1200">
          <a:solidFill>
            <a:schemeClr val="tx1"/>
          </a:solidFill>
          <a:latin typeface="+mn-lt"/>
          <a:ea typeface="+mn-ea"/>
          <a:cs typeface="+mn-cs"/>
        </a:defRPr>
      </a:lvl2pPr>
      <a:lvl3pPr marL="1008035" algn="l" defTabSz="1008035" rtl="0" eaLnBrk="1" latinLnBrk="0" hangingPunct="1">
        <a:defRPr sz="2000" kern="1200">
          <a:solidFill>
            <a:schemeClr val="tx1"/>
          </a:solidFill>
          <a:latin typeface="+mn-lt"/>
          <a:ea typeface="+mn-ea"/>
          <a:cs typeface="+mn-cs"/>
        </a:defRPr>
      </a:lvl3pPr>
      <a:lvl4pPr marL="1512052" algn="l" defTabSz="1008035" rtl="0" eaLnBrk="1" latinLnBrk="0" hangingPunct="1">
        <a:defRPr sz="2000" kern="1200">
          <a:solidFill>
            <a:schemeClr val="tx1"/>
          </a:solidFill>
          <a:latin typeface="+mn-lt"/>
          <a:ea typeface="+mn-ea"/>
          <a:cs typeface="+mn-cs"/>
        </a:defRPr>
      </a:lvl4pPr>
      <a:lvl5pPr marL="2016069" algn="l" defTabSz="1008035" rtl="0" eaLnBrk="1" latinLnBrk="0" hangingPunct="1">
        <a:defRPr sz="2000" kern="1200">
          <a:solidFill>
            <a:schemeClr val="tx1"/>
          </a:solidFill>
          <a:latin typeface="+mn-lt"/>
          <a:ea typeface="+mn-ea"/>
          <a:cs typeface="+mn-cs"/>
        </a:defRPr>
      </a:lvl5pPr>
      <a:lvl6pPr marL="2520086" algn="l" defTabSz="1008035" rtl="0" eaLnBrk="1" latinLnBrk="0" hangingPunct="1">
        <a:defRPr sz="2000" kern="1200">
          <a:solidFill>
            <a:schemeClr val="tx1"/>
          </a:solidFill>
          <a:latin typeface="+mn-lt"/>
          <a:ea typeface="+mn-ea"/>
          <a:cs typeface="+mn-cs"/>
        </a:defRPr>
      </a:lvl6pPr>
      <a:lvl7pPr marL="3024104" algn="l" defTabSz="1008035" rtl="0" eaLnBrk="1" latinLnBrk="0" hangingPunct="1">
        <a:defRPr sz="2000" kern="1200">
          <a:solidFill>
            <a:schemeClr val="tx1"/>
          </a:solidFill>
          <a:latin typeface="+mn-lt"/>
          <a:ea typeface="+mn-ea"/>
          <a:cs typeface="+mn-cs"/>
        </a:defRPr>
      </a:lvl7pPr>
      <a:lvl8pPr marL="3528121" algn="l" defTabSz="1008035" rtl="0" eaLnBrk="1" latinLnBrk="0" hangingPunct="1">
        <a:defRPr sz="2000" kern="1200">
          <a:solidFill>
            <a:schemeClr val="tx1"/>
          </a:solidFill>
          <a:latin typeface="+mn-lt"/>
          <a:ea typeface="+mn-ea"/>
          <a:cs typeface="+mn-cs"/>
        </a:defRPr>
      </a:lvl8pPr>
      <a:lvl9pPr marL="4032138" algn="l" defTabSz="1008035"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a:xfrm>
            <a:off x="755650" y="655638"/>
            <a:ext cx="8569325" cy="2743200"/>
          </a:xfrm>
        </p:spPr>
        <p:txBody>
          <a:bodyPr rtlCol="0">
            <a:normAutofit fontScale="90000"/>
          </a:bodyPr>
          <a:lstStyle/>
          <a:p>
            <a:pPr defTabSz="1008035" eaLnBrk="1" fontAlgn="auto" hangingPunct="1">
              <a:spcAft>
                <a:spcPts val="0"/>
              </a:spcAft>
              <a:tabLst>
                <a:tab pos="798027" algn="l"/>
                <a:tab pos="1596055" algn="l"/>
                <a:tab pos="2394082" algn="l"/>
                <a:tab pos="3192109" algn="l"/>
                <a:tab pos="3990137" algn="l"/>
                <a:tab pos="4788164" algn="l"/>
                <a:tab pos="5586192" algn="l"/>
              </a:tabLst>
              <a:defRPr/>
            </a:pPr>
            <a:r>
              <a:rPr lang="en-US" sz="5800" b="1" dirty="0" smtClean="0">
                <a:solidFill>
                  <a:srgbClr val="00B0F0"/>
                </a:solidFill>
                <a:effectLst>
                  <a:outerShdw blurRad="38100" dist="38100" dir="2700000" algn="tl">
                    <a:srgbClr val="C0C0C0"/>
                  </a:outerShdw>
                </a:effectLst>
                <a:latin typeface="Vitesse Bold" pitchFamily="50" charset="0"/>
                <a:ea typeface="+mj-ea"/>
              </a:rPr>
              <a:t>INTRODUCING THE </a:t>
            </a:r>
            <a:br>
              <a:rPr lang="en-US" sz="5800" b="1" dirty="0" smtClean="0">
                <a:solidFill>
                  <a:srgbClr val="00B0F0"/>
                </a:solidFill>
                <a:effectLst>
                  <a:outerShdw blurRad="38100" dist="38100" dir="2700000" algn="tl">
                    <a:srgbClr val="C0C0C0"/>
                  </a:outerShdw>
                </a:effectLst>
                <a:latin typeface="Vitesse Bold" pitchFamily="50" charset="0"/>
                <a:ea typeface="+mj-ea"/>
              </a:rPr>
            </a:br>
            <a:r>
              <a:rPr lang="en-US" sz="5800" b="1" dirty="0" smtClean="0">
                <a:solidFill>
                  <a:srgbClr val="00B0F0"/>
                </a:solidFill>
                <a:effectLst>
                  <a:outerShdw blurRad="38100" dist="38100" dir="2700000" algn="tl">
                    <a:srgbClr val="C0C0C0"/>
                  </a:outerShdw>
                </a:effectLst>
                <a:latin typeface="Vitesse Bold" pitchFamily="50" charset="0"/>
                <a:ea typeface="+mj-ea"/>
              </a:rPr>
              <a:t>LEAD CRYSTAL BATTERY</a:t>
            </a:r>
            <a:r>
              <a:rPr lang="en-US" b="1" dirty="0" smtClean="0">
                <a:solidFill>
                  <a:srgbClr val="FFFFFF"/>
                </a:solidFill>
                <a:effectLst>
                  <a:outerShdw blurRad="38100" dist="38100" dir="2700000" algn="tl">
                    <a:srgbClr val="C0C0C0"/>
                  </a:outerShdw>
                </a:effectLst>
                <a:ea typeface="+mj-ea"/>
              </a:rPr>
              <a:t/>
            </a:r>
            <a:br>
              <a:rPr lang="en-US" b="1" dirty="0" smtClean="0">
                <a:solidFill>
                  <a:srgbClr val="FFFFFF"/>
                </a:solidFill>
                <a:effectLst>
                  <a:outerShdw blurRad="38100" dist="38100" dir="2700000" algn="tl">
                    <a:srgbClr val="C0C0C0"/>
                  </a:outerShdw>
                </a:effectLst>
                <a:ea typeface="+mj-ea"/>
              </a:rPr>
            </a:br>
            <a:endParaRPr lang="en-US" dirty="0">
              <a:ea typeface="+mj-ea"/>
            </a:endParaRPr>
          </a:p>
        </p:txBody>
      </p:sp>
      <p:sp>
        <p:nvSpPr>
          <p:cNvPr id="2051" name="Subtitle 8"/>
          <p:cNvSpPr>
            <a:spLocks noGrp="1"/>
          </p:cNvSpPr>
          <p:nvPr>
            <p:ph type="subTitle" idx="1"/>
          </p:nvPr>
        </p:nvSpPr>
        <p:spPr>
          <a:xfrm>
            <a:off x="1512888" y="3444875"/>
            <a:ext cx="7056437" cy="2603500"/>
          </a:xfrm>
        </p:spPr>
        <p:txBody>
          <a:bodyPr/>
          <a:lstStyle/>
          <a:p>
            <a:pPr eaLnBrk="1" hangingPunct="1">
              <a:lnSpc>
                <a:spcPct val="80000"/>
              </a:lnSpc>
              <a:tabLst>
                <a:tab pos="796925" algn="l"/>
                <a:tab pos="1595438" algn="l"/>
                <a:tab pos="2393950" algn="l"/>
                <a:tab pos="3190875" algn="l"/>
                <a:tab pos="3989388" algn="l"/>
                <a:tab pos="4787900" algn="l"/>
              </a:tabLst>
            </a:pPr>
            <a:r>
              <a:rPr lang="en-US" sz="2900" dirty="0" smtClean="0">
                <a:solidFill>
                  <a:srgbClr val="000000"/>
                </a:solidFill>
                <a:latin typeface="Vitesse Book" pitchFamily="50" charset="0"/>
                <a:ea typeface="ＭＳ Ｐゴシック" pitchFamily="34" charset="-128"/>
              </a:rPr>
              <a:t>The Greener Battery with Improved Performance.</a:t>
            </a:r>
          </a:p>
          <a:p>
            <a:pPr eaLnBrk="1" hangingPunct="1">
              <a:lnSpc>
                <a:spcPct val="80000"/>
              </a:lnSpc>
              <a:tabLst>
                <a:tab pos="796925" algn="l"/>
                <a:tab pos="1595438" algn="l"/>
                <a:tab pos="2393950" algn="l"/>
                <a:tab pos="3190875" algn="l"/>
                <a:tab pos="3989388" algn="l"/>
                <a:tab pos="4787900" algn="l"/>
              </a:tabLst>
            </a:pPr>
            <a:endParaRPr lang="en-US" sz="2900" b="1" dirty="0" smtClean="0">
              <a:solidFill>
                <a:srgbClr val="000000"/>
              </a:solidFill>
              <a:latin typeface="Vitesse Book" pitchFamily="50" charset="0"/>
              <a:ea typeface="ＭＳ Ｐゴシック" pitchFamily="34" charset="-128"/>
            </a:endParaRPr>
          </a:p>
          <a:p>
            <a:pPr eaLnBrk="1" hangingPunct="1">
              <a:lnSpc>
                <a:spcPct val="80000"/>
              </a:lnSpc>
              <a:tabLst>
                <a:tab pos="796925" algn="l"/>
                <a:tab pos="1595438" algn="l"/>
                <a:tab pos="2393950" algn="l"/>
                <a:tab pos="3190875" algn="l"/>
                <a:tab pos="3989388" algn="l"/>
                <a:tab pos="4787900" algn="l"/>
              </a:tabLst>
            </a:pPr>
            <a:endParaRPr lang="en-US" sz="2900" b="1" dirty="0" smtClean="0">
              <a:solidFill>
                <a:srgbClr val="000000"/>
              </a:solidFill>
              <a:ea typeface="ＭＳ Ｐゴシック" pitchFamily="34" charset="-128"/>
            </a:endParaRPr>
          </a:p>
          <a:p>
            <a:pPr eaLnBrk="1" hangingPunct="1">
              <a:lnSpc>
                <a:spcPct val="80000"/>
              </a:lnSpc>
              <a:tabLst>
                <a:tab pos="796925" algn="l"/>
                <a:tab pos="1595438" algn="l"/>
                <a:tab pos="2393950" algn="l"/>
                <a:tab pos="3190875" algn="l"/>
                <a:tab pos="3989388" algn="l"/>
                <a:tab pos="4787900" algn="l"/>
              </a:tabLst>
            </a:pPr>
            <a:r>
              <a:rPr lang="en-US" sz="2000" b="1" dirty="0" smtClean="0">
                <a:solidFill>
                  <a:srgbClr val="000000"/>
                </a:solidFill>
                <a:latin typeface="Vitesse Book" pitchFamily="50" charset="0"/>
                <a:ea typeface="ＭＳ Ｐゴシック" pitchFamily="34" charset="-128"/>
              </a:rPr>
              <a:t>Presented </a:t>
            </a:r>
            <a:r>
              <a:rPr lang="en-US" sz="2000" b="1" dirty="0" smtClean="0">
                <a:solidFill>
                  <a:srgbClr val="000000"/>
                </a:solidFill>
                <a:latin typeface="Vitesse Book" pitchFamily="50" charset="0"/>
                <a:ea typeface="ＭＳ Ｐゴシック" pitchFamily="34" charset="-128"/>
              </a:rPr>
              <a:t>By</a:t>
            </a:r>
            <a:r>
              <a:rPr lang="en-US" sz="2000" b="1" dirty="0" smtClean="0">
                <a:solidFill>
                  <a:srgbClr val="000000"/>
                </a:solidFill>
                <a:latin typeface="Vitesse Book" pitchFamily="50" charset="0"/>
                <a:ea typeface="ＭＳ Ｐゴシック" pitchFamily="34" charset="-128"/>
              </a:rPr>
              <a:t>:</a:t>
            </a:r>
          </a:p>
          <a:p>
            <a:pPr eaLnBrk="1" hangingPunct="1">
              <a:lnSpc>
                <a:spcPct val="80000"/>
              </a:lnSpc>
              <a:tabLst>
                <a:tab pos="796925" algn="l"/>
                <a:tab pos="1595438" algn="l"/>
                <a:tab pos="2393950" algn="l"/>
                <a:tab pos="3190875" algn="l"/>
                <a:tab pos="3989388" algn="l"/>
                <a:tab pos="4787900" algn="l"/>
              </a:tabLst>
            </a:pPr>
            <a:r>
              <a:rPr lang="en-US" sz="2000" b="1" dirty="0" err="1" smtClean="0">
                <a:solidFill>
                  <a:srgbClr val="000000"/>
                </a:solidFill>
                <a:latin typeface="Vitesse Book" pitchFamily="50" charset="0"/>
                <a:ea typeface="ＭＳ Ｐゴシック" pitchFamily="34" charset="-128"/>
              </a:rPr>
              <a:t>Elfa</a:t>
            </a:r>
            <a:r>
              <a:rPr lang="en-US" sz="2000" b="1" dirty="0" smtClean="0">
                <a:solidFill>
                  <a:srgbClr val="000000"/>
                </a:solidFill>
                <a:latin typeface="Vitesse Book" pitchFamily="50" charset="0"/>
                <a:ea typeface="ＭＳ Ｐゴシック" pitchFamily="34" charset="-128"/>
              </a:rPr>
              <a:t> </a:t>
            </a:r>
            <a:r>
              <a:rPr lang="en-US" sz="2000" b="1" dirty="0" err="1" smtClean="0">
                <a:solidFill>
                  <a:srgbClr val="000000"/>
                </a:solidFill>
                <a:latin typeface="Vitesse Book" pitchFamily="50" charset="0"/>
                <a:ea typeface="ＭＳ Ｐゴシック" pitchFamily="34" charset="-128"/>
              </a:rPr>
              <a:t>Elementenfabriek</a:t>
            </a:r>
            <a:r>
              <a:rPr lang="en-US" sz="2000" b="1" dirty="0" smtClean="0">
                <a:solidFill>
                  <a:srgbClr val="000000"/>
                </a:solidFill>
                <a:latin typeface="Vitesse Book" pitchFamily="50" charset="0"/>
                <a:ea typeface="ＭＳ Ｐゴシック" pitchFamily="34" charset="-128"/>
              </a:rPr>
              <a:t> bv</a:t>
            </a:r>
          </a:p>
          <a:p>
            <a:pPr eaLnBrk="1" hangingPunct="1">
              <a:lnSpc>
                <a:spcPct val="80000"/>
              </a:lnSpc>
              <a:tabLst>
                <a:tab pos="796925" algn="l"/>
                <a:tab pos="1595438" algn="l"/>
                <a:tab pos="2393950" algn="l"/>
                <a:tab pos="3190875" algn="l"/>
                <a:tab pos="3989388" algn="l"/>
                <a:tab pos="4787900" algn="l"/>
              </a:tabLst>
            </a:pPr>
            <a:r>
              <a:rPr lang="en-US" sz="2000" b="1" dirty="0" smtClean="0">
                <a:solidFill>
                  <a:srgbClr val="000000"/>
                </a:solidFill>
                <a:latin typeface="Vitesse Book" pitchFamily="50" charset="0"/>
                <a:ea typeface="ＭＳ Ｐゴシック" pitchFamily="34" charset="-128"/>
              </a:rPr>
              <a:t>Martin Kouwenhoven</a:t>
            </a:r>
            <a:endParaRPr lang="en-US" sz="3100" b="1" dirty="0" smtClean="0">
              <a:solidFill>
                <a:srgbClr val="000000"/>
              </a:solidFill>
              <a:ea typeface="ＭＳ Ｐゴシック" pitchFamily="34" charset="-128"/>
            </a:endParaRPr>
          </a:p>
          <a:p>
            <a:pPr eaLnBrk="1" hangingPunct="1">
              <a:lnSpc>
                <a:spcPct val="80000"/>
              </a:lnSpc>
              <a:tabLst>
                <a:tab pos="796925" algn="l"/>
                <a:tab pos="1595438" algn="l"/>
                <a:tab pos="2393950" algn="l"/>
                <a:tab pos="3190875" algn="l"/>
                <a:tab pos="3989388" algn="l"/>
                <a:tab pos="4787900" algn="l"/>
              </a:tabLst>
            </a:pPr>
            <a:endParaRPr lang="en-US" sz="3200" dirty="0" smtClean="0">
              <a:solidFill>
                <a:srgbClr val="898989"/>
              </a:solidFill>
              <a:ea typeface="ＭＳ Ｐゴシック" pitchFamily="34"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1"/>
          <p:cNvSpPr txBox="1">
            <a:spLocks noChangeArrowheads="1"/>
          </p:cNvSpPr>
          <p:nvPr/>
        </p:nvSpPr>
        <p:spPr bwMode="auto">
          <a:xfrm>
            <a:off x="503238" y="427038"/>
            <a:ext cx="9074150" cy="1046162"/>
          </a:xfrm>
          <a:prstGeom prst="rect">
            <a:avLst/>
          </a:prstGeom>
          <a:noFill/>
          <a:ln w="9525">
            <a:noFill/>
            <a:miter lim="800000"/>
            <a:headEnd/>
            <a:tailEnd/>
          </a:ln>
        </p:spPr>
        <p:txBody>
          <a:bodyPr lIns="100803" tIns="50402" rIns="100803" bIns="50402">
            <a:spAutoFit/>
          </a:bodyPr>
          <a:lstStyle/>
          <a:p>
            <a:pPr marL="377825" indent="-377825" algn="ctr">
              <a:lnSpc>
                <a:spcPct val="118000"/>
              </a:lnSpc>
              <a:spcBef>
                <a:spcPts val="1375"/>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sz="2600" b="1">
                <a:solidFill>
                  <a:srgbClr val="00B0F0"/>
                </a:solidFill>
                <a:latin typeface="Vitesse Bold" pitchFamily="50" charset="0"/>
              </a:rPr>
              <a:t>LEAD CRYSTAL BATTERIES VERSUS LEAD-ACID BATTERIES</a:t>
            </a:r>
          </a:p>
        </p:txBody>
      </p:sp>
      <p:graphicFrame>
        <p:nvGraphicFramePr>
          <p:cNvPr id="22603" name="Group 75"/>
          <p:cNvGraphicFramePr>
            <a:graphicFrameLocks noGrp="1"/>
          </p:cNvGraphicFramePr>
          <p:nvPr/>
        </p:nvGraphicFramePr>
        <p:xfrm>
          <a:off x="420688" y="1512888"/>
          <a:ext cx="9186862" cy="4721228"/>
        </p:xfrm>
        <a:graphic>
          <a:graphicData uri="http://schemas.openxmlformats.org/drawingml/2006/table">
            <a:tbl>
              <a:tblPr/>
              <a:tblGrid>
                <a:gridCol w="1530350"/>
                <a:gridCol w="1531937"/>
                <a:gridCol w="1530350"/>
                <a:gridCol w="1531938"/>
                <a:gridCol w="1531937"/>
                <a:gridCol w="1530350"/>
              </a:tblGrid>
              <a:tr h="541338">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500" b="1" i="0" u="none" strike="noStrike" cap="none" normalizeH="0" baseline="0" dirty="0" smtClean="0">
                          <a:ln>
                            <a:noFill/>
                          </a:ln>
                          <a:solidFill>
                            <a:schemeClr val="tx1"/>
                          </a:solidFill>
                          <a:effectLst/>
                          <a:latin typeface="Calibri" pitchFamily="34" charset="0"/>
                          <a:ea typeface="ＭＳ Ｐゴシック" pitchFamily="34" charset="-128"/>
                        </a:rPr>
                        <a:t>ITEM</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500" b="1" i="0" u="none" strike="noStrike" cap="none" normalizeH="0" baseline="0" smtClean="0">
                          <a:ln>
                            <a:noFill/>
                          </a:ln>
                          <a:solidFill>
                            <a:schemeClr val="tx1"/>
                          </a:solidFill>
                          <a:effectLst/>
                          <a:latin typeface="Calibri" pitchFamily="34" charset="0"/>
                          <a:ea typeface="ＭＳ Ｐゴシック" pitchFamily="34" charset="-128"/>
                        </a:rPr>
                        <a:t>ACID</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500" b="1" i="0" u="none" strike="noStrike" cap="none" normalizeH="0" baseline="0" smtClean="0">
                          <a:ln>
                            <a:noFill/>
                          </a:ln>
                          <a:solidFill>
                            <a:schemeClr val="tx1"/>
                          </a:solidFill>
                          <a:effectLst/>
                          <a:latin typeface="Calibri" pitchFamily="34" charset="0"/>
                          <a:ea typeface="ＭＳ Ｐゴシック" pitchFamily="34" charset="-128"/>
                        </a:rPr>
                        <a:t>GEL</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500" b="1" i="0" u="none" strike="noStrike" cap="none" normalizeH="0" baseline="0" smtClean="0">
                          <a:ln>
                            <a:noFill/>
                          </a:ln>
                          <a:solidFill>
                            <a:schemeClr val="tx1"/>
                          </a:solidFill>
                          <a:effectLst/>
                          <a:latin typeface="Calibri" pitchFamily="34" charset="0"/>
                          <a:ea typeface="ＭＳ Ｐゴシック" pitchFamily="34" charset="-128"/>
                        </a:rPr>
                        <a:t>LEAD CRYSTAL</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500" b="1" i="0" u="none" strike="noStrike" cap="none" normalizeH="0" baseline="0" smtClean="0">
                          <a:ln>
                            <a:noFill/>
                          </a:ln>
                          <a:solidFill>
                            <a:schemeClr val="tx1"/>
                          </a:solidFill>
                          <a:effectLst/>
                          <a:latin typeface="Calibri" pitchFamily="34" charset="0"/>
                          <a:ea typeface="ＭＳ Ｐゴシック" pitchFamily="34" charset="-128"/>
                        </a:rPr>
                        <a:t>LITHIUM</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500" b="1" i="0" u="none" strike="noStrike" cap="none" normalizeH="0" baseline="0" smtClean="0">
                          <a:ln>
                            <a:noFill/>
                          </a:ln>
                          <a:solidFill>
                            <a:schemeClr val="tx1"/>
                          </a:solidFill>
                          <a:effectLst/>
                          <a:latin typeface="Calibri" pitchFamily="34" charset="0"/>
                          <a:ea typeface="ＭＳ Ｐゴシック" pitchFamily="34" charset="-128"/>
                        </a:rPr>
                        <a:t>SUPERIOR</a:t>
                      </a:r>
                      <a:br>
                        <a:rPr kumimoji="0" lang="en-US" sz="1500" b="1" i="0" u="none" strike="noStrike" cap="none" normalizeH="0" baseline="0" smtClean="0">
                          <a:ln>
                            <a:noFill/>
                          </a:ln>
                          <a:solidFill>
                            <a:schemeClr val="tx1"/>
                          </a:solidFill>
                          <a:effectLst/>
                          <a:latin typeface="Calibri" pitchFamily="34" charset="0"/>
                          <a:ea typeface="ＭＳ Ｐゴシック" pitchFamily="34" charset="-128"/>
                        </a:rPr>
                      </a:br>
                      <a:r>
                        <a:rPr kumimoji="0" lang="en-US" sz="1500" b="1" i="0" u="none" strike="noStrike" cap="none" normalizeH="0" baseline="0" smtClean="0">
                          <a:ln>
                            <a:noFill/>
                          </a:ln>
                          <a:solidFill>
                            <a:schemeClr val="tx1"/>
                          </a:solidFill>
                          <a:effectLst/>
                          <a:latin typeface="Calibri" pitchFamily="34" charset="0"/>
                          <a:ea typeface="ＭＳ Ｐゴシック" pitchFamily="34" charset="-128"/>
                        </a:rPr>
                        <a:t>PRODUCT</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7F7F7F"/>
                    </a:solidFill>
                  </a:tcPr>
                </a:tc>
              </a:tr>
              <a:tr h="630238">
                <a:tc>
                  <a:txBody>
                    <a:bodyPr/>
                    <a:lstStyle/>
                    <a:p>
                      <a:pPr marL="0" marR="0" lvl="0" indent="0" algn="ctr" defTabSz="457200" rtl="0" eaLnBrk="1" fontAlgn="base" latinLnBrk="0" hangingPunct="0">
                        <a:lnSpc>
                          <a:spcPct val="87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Range of Working</a:t>
                      </a:r>
                      <a:br>
                        <a:rPr kumimoji="0" lang="en-US" sz="1300" b="0" i="0" u="none" strike="noStrike" cap="none" normalizeH="0" baseline="0" smtClean="0">
                          <a:ln>
                            <a:noFill/>
                          </a:ln>
                          <a:solidFill>
                            <a:schemeClr val="tx1"/>
                          </a:solidFill>
                          <a:effectLst/>
                          <a:latin typeface="Calibri" pitchFamily="34" charset="0"/>
                          <a:ea typeface="ＭＳ Ｐゴシック" pitchFamily="34" charset="-128"/>
                        </a:rPr>
                      </a:b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Temperature</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-18°C to + 45°C</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-18°C to + 50°C</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1" i="0" u="none" strike="noStrike" cap="none" normalizeH="0" baseline="0" smtClean="0">
                          <a:ln>
                            <a:noFill/>
                          </a:ln>
                          <a:solidFill>
                            <a:schemeClr val="tx1"/>
                          </a:solidFill>
                          <a:effectLst/>
                          <a:latin typeface="Calibri" pitchFamily="34" charset="0"/>
                          <a:ea typeface="ＭＳ Ｐゴシック" pitchFamily="34" charset="-128"/>
                        </a:rPr>
                        <a:t>-40°C to + 65°C</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-20°C to + 65°C</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Lead Crystal</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Battery Life</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2-3 Years</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3-4 Years</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1" i="0" u="none" strike="noStrike" cap="none" normalizeH="0" baseline="0" smtClean="0">
                          <a:ln>
                            <a:noFill/>
                          </a:ln>
                          <a:solidFill>
                            <a:schemeClr val="tx1"/>
                          </a:solidFill>
                          <a:effectLst/>
                          <a:latin typeface="Calibri" pitchFamily="34" charset="0"/>
                          <a:ea typeface="ＭＳ Ｐゴシック" pitchFamily="34" charset="-128"/>
                        </a:rPr>
                        <a:t>6-10 Years</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5-8 Years</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Lead Crystal</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6413">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Environment</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Harmful</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Harmful</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1" i="0" u="none" strike="noStrike" cap="none" normalizeH="0" baseline="0" smtClean="0">
                          <a:ln>
                            <a:noFill/>
                          </a:ln>
                          <a:solidFill>
                            <a:schemeClr val="tx1"/>
                          </a:solidFill>
                          <a:effectLst/>
                          <a:latin typeface="Calibri" pitchFamily="34" charset="0"/>
                          <a:ea typeface="ＭＳ Ｐゴシック" pitchFamily="34" charset="-128"/>
                        </a:rPr>
                        <a:t>Friendlier</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Friendlier</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Lead Crystal</a:t>
                      </a:r>
                      <a:br>
                        <a:rPr kumimoji="0" lang="en-US" sz="1300" b="0" i="0" u="none" strike="noStrike" cap="none" normalizeH="0" baseline="0" smtClean="0">
                          <a:ln>
                            <a:noFill/>
                          </a:ln>
                          <a:solidFill>
                            <a:schemeClr val="tx1"/>
                          </a:solidFill>
                          <a:effectLst/>
                          <a:latin typeface="Calibri" pitchFamily="34" charset="0"/>
                          <a:ea typeface="ＭＳ Ｐゴシック" pitchFamily="34" charset="-128"/>
                        </a:rPr>
                      </a:b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&amp; Lithium</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6413">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Safety Transportation</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Not Good</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Normal</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1" i="0" u="none" strike="noStrike" cap="none" normalizeH="0" baseline="0" smtClean="0">
                          <a:ln>
                            <a:noFill/>
                          </a:ln>
                          <a:solidFill>
                            <a:schemeClr val="tx1"/>
                          </a:solidFill>
                          <a:effectLst/>
                          <a:latin typeface="Calibri" pitchFamily="34" charset="0"/>
                          <a:ea typeface="ＭＳ Ｐゴシック" pitchFamily="34" charset="-128"/>
                        </a:rPr>
                        <a:t>Good</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dirty="0" smtClean="0">
                          <a:ln>
                            <a:noFill/>
                          </a:ln>
                          <a:solidFill>
                            <a:schemeClr val="tx1"/>
                          </a:solidFill>
                          <a:effectLst/>
                          <a:latin typeface="Calibri" pitchFamily="34" charset="0"/>
                          <a:ea typeface="ＭＳ Ｐゴシック" pitchFamily="34" charset="-128"/>
                        </a:rPr>
                        <a:t>Not Good</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Lead Crystal</a:t>
                      </a:r>
                      <a:br>
                        <a:rPr kumimoji="0" lang="en-US" sz="1300" b="0" i="0" u="none" strike="noStrike" cap="none" normalizeH="0" baseline="0" smtClean="0">
                          <a:ln>
                            <a:noFill/>
                          </a:ln>
                          <a:solidFill>
                            <a:schemeClr val="tx1"/>
                          </a:solidFill>
                          <a:effectLst/>
                          <a:latin typeface="Calibri" pitchFamily="34" charset="0"/>
                          <a:ea typeface="ＭＳ Ｐゴシック" pitchFamily="34" charset="-128"/>
                        </a:rPr>
                      </a:b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 &amp; Lithium</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6413">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Discharge Cycle at 80%</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450</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500</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1" i="0" u="none" strike="noStrike" cap="none" normalizeH="0" baseline="0" smtClean="0">
                          <a:ln>
                            <a:noFill/>
                          </a:ln>
                          <a:solidFill>
                            <a:schemeClr val="tx1"/>
                          </a:solidFill>
                          <a:effectLst/>
                          <a:latin typeface="Calibri" pitchFamily="34" charset="0"/>
                          <a:ea typeface="ＭＳ Ｐゴシック" pitchFamily="34" charset="-128"/>
                        </a:rPr>
                        <a:t>1400</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1000</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Lead Crystal</a:t>
                      </a:r>
                      <a:br>
                        <a:rPr kumimoji="0" lang="en-US" sz="1300" b="0" i="0" u="none" strike="noStrike" cap="none" normalizeH="0" baseline="0" smtClean="0">
                          <a:ln>
                            <a:noFill/>
                          </a:ln>
                          <a:solidFill>
                            <a:schemeClr val="tx1"/>
                          </a:solidFill>
                          <a:effectLst/>
                          <a:latin typeface="Calibri" pitchFamily="34" charset="0"/>
                          <a:ea typeface="ＭＳ Ｐゴシック" pitchFamily="34" charset="-128"/>
                        </a:rPr>
                      </a:b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 &amp; Lithium</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Discharge Ability</a:t>
                      </a:r>
                      <a:br>
                        <a:rPr kumimoji="0" lang="en-US" sz="1300" b="0" i="0" u="none" strike="noStrike" cap="none" normalizeH="0" baseline="0" smtClean="0">
                          <a:ln>
                            <a:noFill/>
                          </a:ln>
                          <a:solidFill>
                            <a:schemeClr val="tx1"/>
                          </a:solidFill>
                          <a:effectLst/>
                          <a:latin typeface="Calibri" pitchFamily="34" charset="0"/>
                          <a:ea typeface="ＭＳ Ｐゴシック" pitchFamily="34" charset="-128"/>
                        </a:rPr>
                      </a:b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at High Current</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Not Good</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Not Good</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1" i="0" u="none" strike="noStrike" cap="none" normalizeH="0" baseline="0" smtClean="0">
                          <a:ln>
                            <a:noFill/>
                          </a:ln>
                          <a:solidFill>
                            <a:schemeClr val="tx1"/>
                          </a:solidFill>
                          <a:effectLst/>
                          <a:latin typeface="Calibri" pitchFamily="34" charset="0"/>
                          <a:ea typeface="ＭＳ Ｐゴシック" pitchFamily="34" charset="-128"/>
                        </a:rPr>
                        <a:t>Good</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Normal</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Lead Crystal</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6413">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Work Ability as a </a:t>
                      </a:r>
                      <a:br>
                        <a:rPr kumimoji="0" lang="en-US" sz="1300" b="0" i="0" u="none" strike="noStrike" cap="none" normalizeH="0" baseline="0" smtClean="0">
                          <a:ln>
                            <a:noFill/>
                          </a:ln>
                          <a:solidFill>
                            <a:schemeClr val="tx1"/>
                          </a:solidFill>
                          <a:effectLst/>
                          <a:latin typeface="Calibri" pitchFamily="34" charset="0"/>
                          <a:ea typeface="ＭＳ Ｐゴシック" pitchFamily="34" charset="-128"/>
                        </a:rPr>
                      </a:b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Battery Pack</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OK</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OK</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1" i="0" u="none" strike="noStrike" cap="none" normalizeH="0" baseline="0" smtClean="0">
                          <a:ln>
                            <a:noFill/>
                          </a:ln>
                          <a:solidFill>
                            <a:schemeClr val="tx1"/>
                          </a:solidFill>
                          <a:effectLst/>
                          <a:latin typeface="Calibri" pitchFamily="34" charset="0"/>
                          <a:ea typeface="ＭＳ Ｐゴシック" pitchFamily="34" charset="-128"/>
                        </a:rPr>
                        <a:t>Good</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Normal</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Lead Crystal</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Cost</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Lowest</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B0F0"/>
                    </a:solid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Low</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Slightly Higher than Gel</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Much Higher </a:t>
                      </a:r>
                      <a:br>
                        <a:rPr kumimoji="0" lang="en-US" sz="1300" b="0" i="0" u="none" strike="noStrike" cap="none" normalizeH="0" baseline="0" smtClean="0">
                          <a:ln>
                            <a:noFill/>
                          </a:ln>
                          <a:solidFill>
                            <a:schemeClr val="tx1"/>
                          </a:solidFill>
                          <a:effectLst/>
                          <a:latin typeface="Calibri" pitchFamily="34" charset="0"/>
                          <a:ea typeface="ＭＳ Ｐゴシック" pitchFamily="34" charset="-128"/>
                        </a:rPr>
                      </a:b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than Gel</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r>
                        <a:rPr kumimoji="0" lang="en-US" sz="1300" b="0" i="0" u="none" strike="noStrike" cap="none" normalizeH="0" baseline="0" smtClean="0">
                          <a:ln>
                            <a:noFill/>
                          </a:ln>
                          <a:solidFill>
                            <a:schemeClr val="tx1"/>
                          </a:solidFill>
                          <a:effectLst/>
                          <a:latin typeface="Calibri" pitchFamily="34" charset="0"/>
                          <a:ea typeface="ＭＳ Ｐゴシック" pitchFamily="34" charset="-128"/>
                        </a:rPr>
                        <a:t>Acid</a:t>
                      </a:r>
                    </a:p>
                  </a:txBody>
                  <a:tcPr marL="100806" marR="100806" marT="50408" marB="5040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1"/>
          <p:cNvSpPr txBox="1">
            <a:spLocks noChangeArrowheads="1"/>
          </p:cNvSpPr>
          <p:nvPr/>
        </p:nvSpPr>
        <p:spPr bwMode="auto">
          <a:xfrm>
            <a:off x="503238" y="671513"/>
            <a:ext cx="9074150" cy="5861050"/>
          </a:xfrm>
          <a:prstGeom prst="rect">
            <a:avLst/>
          </a:prstGeom>
          <a:noFill/>
          <a:ln w="9525">
            <a:noFill/>
            <a:miter lim="800000"/>
            <a:headEnd/>
            <a:tailEnd/>
          </a:ln>
        </p:spPr>
        <p:txBody>
          <a:bodyPr lIns="100803" tIns="50402" rIns="100803" bIns="50402">
            <a:spAutoFit/>
          </a:bodyPr>
          <a:lstStyle/>
          <a:p>
            <a:pPr marL="377825" indent="-377825">
              <a:lnSpc>
                <a:spcPct val="118000"/>
              </a:lnSpc>
              <a:spcBef>
                <a:spcPts val="1375"/>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sz="2600" b="1">
                <a:solidFill>
                  <a:srgbClr val="00B0F0"/>
                </a:solidFill>
                <a:latin typeface="Vitesse Bold" pitchFamily="50" charset="0"/>
              </a:rPr>
              <a:t>VALUE PROPOSITION</a:t>
            </a:r>
          </a:p>
          <a:p>
            <a:pPr marL="377825" indent="-377825">
              <a:lnSpc>
                <a:spcPct val="118000"/>
              </a:lnSpc>
              <a:spcBef>
                <a:spcPts val="1375"/>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endParaRPr lang="en-ZA" sz="900" b="1">
              <a:solidFill>
                <a:srgbClr val="00B0F0"/>
              </a:solidFill>
              <a:latin typeface="Calibri" pitchFamily="34" charset="0"/>
            </a:endParaRPr>
          </a:p>
          <a:p>
            <a:pPr marL="614363" lvl="1" indent="-377825" algn="just">
              <a:spcBef>
                <a:spcPts val="32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Cost effective battery solution – Lasts longer</a:t>
            </a:r>
            <a:endParaRPr lang="en-ZA">
              <a:cs typeface="Arial" pitchFamily="34" charset="0"/>
            </a:endParaRPr>
          </a:p>
          <a:p>
            <a:pPr marL="614363" lvl="1" indent="-377825" algn="just">
              <a:spcBef>
                <a:spcPts val="32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Reducing energy costs and environmental impact.</a:t>
            </a:r>
            <a:endParaRPr lang="en-ZA">
              <a:cs typeface="Arial" pitchFamily="34" charset="0"/>
            </a:endParaRPr>
          </a:p>
          <a:p>
            <a:pPr marL="614363" lvl="1" indent="-377825" algn="just">
              <a:spcBef>
                <a:spcPts val="32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Off-Grid Sites: using Lead-Crystal batteries in a hybrid solution reduces fuel consumption, improve performance, lower truck rolls.</a:t>
            </a:r>
          </a:p>
          <a:p>
            <a:pPr marL="614363" lvl="1" indent="-377825" algn="just">
              <a:spcBef>
                <a:spcPts val="32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Lowering operating expenses.</a:t>
            </a:r>
          </a:p>
          <a:p>
            <a:pPr marL="614363" lvl="1" indent="-377825" algn="just">
              <a:spcBef>
                <a:spcPts val="32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Improving service quality - Increase Availability.</a:t>
            </a:r>
          </a:p>
          <a:p>
            <a:pPr marL="614363" lvl="1" indent="-377825" algn="just">
              <a:spcBef>
                <a:spcPts val="32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Reduce your carbon footprint.</a:t>
            </a:r>
          </a:p>
          <a:p>
            <a:pPr marL="614363" lvl="1" indent="-377825" algn="just">
              <a:spcBef>
                <a:spcPts val="32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Support hybrid power sources</a:t>
            </a:r>
          </a:p>
          <a:p>
            <a:pPr marL="614363" lvl="1" indent="-377825" algn="just">
              <a:spcBef>
                <a:spcPts val="32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The battery can be discharged 100% frequently and can be recharged with no special charging processes with no risk to battery life.</a:t>
            </a:r>
          </a:p>
          <a:p>
            <a:pPr marL="614363" lvl="1" indent="-377825" algn="just">
              <a:spcBef>
                <a:spcPts val="32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When over discharged, the battery will recover to normal.</a:t>
            </a:r>
          </a:p>
          <a:p>
            <a:pPr marL="614363" lvl="1" indent="-377825" algn="just">
              <a:spcBef>
                <a:spcPts val="32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Recharges up to 2 times faster than competitive products.</a:t>
            </a:r>
          </a:p>
          <a:p>
            <a:pPr marL="614363" lvl="1" indent="-377825" algn="just">
              <a:spcBef>
                <a:spcPts val="32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Has no risk of thermal runaway </a:t>
            </a:r>
          </a:p>
          <a:p>
            <a:pPr marL="377825" indent="-377825" algn="just">
              <a:lnSpc>
                <a:spcPct val="118000"/>
              </a:lnSpc>
              <a:spcBef>
                <a:spcPts val="1375"/>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endParaRPr lang="en-ZA">
              <a:latin typeface="Calibri"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7"/>
          <p:cNvSpPr txBox="1">
            <a:spLocks noChangeArrowheads="1"/>
          </p:cNvSpPr>
          <p:nvPr/>
        </p:nvSpPr>
        <p:spPr bwMode="auto">
          <a:xfrm>
            <a:off x="323850" y="1087438"/>
            <a:ext cx="9144000" cy="917575"/>
          </a:xfrm>
          <a:prstGeom prst="rect">
            <a:avLst/>
          </a:prstGeom>
          <a:noFill/>
          <a:ln w="9525">
            <a:noFill/>
            <a:round/>
            <a:headEnd/>
            <a:tailEnd/>
          </a:ln>
        </p:spPr>
        <p:txBody>
          <a:bodyPr lIns="90000" tIns="45000" rIns="90000" bIns="45000"/>
          <a:lstStyle/>
          <a:p>
            <a:pPr marL="342900" indent="-342900">
              <a:lnSpc>
                <a:spcPct val="118000"/>
              </a:lnSpc>
              <a:spcBef>
                <a:spcPts val="1250"/>
              </a:spcBef>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ZA" sz="2400" b="1">
                <a:solidFill>
                  <a:srgbClr val="00B0F0"/>
                </a:solidFill>
                <a:latin typeface="Vitesse Bold" pitchFamily="50" charset="0"/>
              </a:rPr>
              <a:t>COMPARISON GRAPHS</a:t>
            </a:r>
          </a:p>
          <a:p>
            <a:pPr marL="342900" indent="-342900">
              <a:lnSpc>
                <a:spcPct val="118000"/>
              </a:lnSpc>
              <a:spcBef>
                <a:spcPts val="1250"/>
              </a:spcBef>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ZA">
                <a:solidFill>
                  <a:srgbClr val="000000"/>
                </a:solidFill>
                <a:latin typeface="TitilliumText14L" charset="0"/>
              </a:rPr>
              <a:t>Self Discharge Curve (25</a:t>
            </a:r>
            <a:r>
              <a:rPr lang="en-ZA">
                <a:latin typeface="TitilliumText14L" charset="0"/>
              </a:rPr>
              <a:t>°C)</a:t>
            </a:r>
          </a:p>
        </p:txBody>
      </p:sp>
      <p:graphicFrame>
        <p:nvGraphicFramePr>
          <p:cNvPr id="231" name="Group 104"/>
          <p:cNvGraphicFramePr>
            <a:graphicFrameLocks noGrp="1"/>
          </p:cNvGraphicFramePr>
          <p:nvPr/>
        </p:nvGraphicFramePr>
        <p:xfrm>
          <a:off x="1306513" y="2179638"/>
          <a:ext cx="7777162" cy="3425826"/>
        </p:xfrm>
        <a:graphic>
          <a:graphicData uri="http://schemas.openxmlformats.org/drawingml/2006/table">
            <a:tbl>
              <a:tblPr/>
              <a:tblGrid>
                <a:gridCol w="1111250"/>
                <a:gridCol w="1111250"/>
                <a:gridCol w="1111250"/>
                <a:gridCol w="1109662"/>
                <a:gridCol w="1111250"/>
                <a:gridCol w="1111250"/>
                <a:gridCol w="1111250"/>
              </a:tblGrid>
              <a:tr h="428625">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400" b="1" i="0" u="none" strike="noStrike" cap="none" normalizeH="0" baseline="0" smtClean="0">
                        <a:ln>
                          <a:noFill/>
                        </a:ln>
                        <a:solidFill>
                          <a:srgbClr val="008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400" b="1" i="0" u="none" strike="noStrike" cap="none" normalizeH="0" baseline="0" smtClean="0">
                        <a:ln>
                          <a:noFill/>
                        </a:ln>
                        <a:solidFill>
                          <a:srgbClr val="008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400" b="1" i="0" u="none" strike="noStrike" cap="none" normalizeH="0" baseline="0" smtClean="0">
                        <a:ln>
                          <a:noFill/>
                        </a:ln>
                        <a:solidFill>
                          <a:srgbClr val="008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400" b="1" i="0" u="none" strike="noStrike" cap="none" normalizeH="0" baseline="0" smtClean="0">
                        <a:ln>
                          <a:noFill/>
                        </a:ln>
                        <a:solidFill>
                          <a:srgbClr val="008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400" b="1" i="0" u="none" strike="noStrike" cap="none" normalizeH="0" baseline="0" smtClean="0">
                        <a:ln>
                          <a:noFill/>
                        </a:ln>
                        <a:solidFill>
                          <a:srgbClr val="008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400" b="1" i="0" u="none" strike="noStrike" cap="none" normalizeH="0" baseline="0" smtClean="0">
                        <a:ln>
                          <a:noFill/>
                        </a:ln>
                        <a:solidFill>
                          <a:srgbClr val="008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400" b="1" i="0" u="none" strike="noStrike" cap="none" normalizeH="0" baseline="0" smtClean="0">
                        <a:ln>
                          <a:noFill/>
                        </a:ln>
                        <a:solidFill>
                          <a:srgbClr val="008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a:txBody>
                    <a:bodyPr/>
                    <a:lstStyle/>
                    <a:p>
                      <a:pPr marL="0" marR="0" lvl="0" indent="0" algn="ctr" defTabSz="457200" rtl="0" eaLnBrk="1" fontAlgn="base" latinLnBrk="0" hangingPunct="0">
                        <a:lnSpc>
                          <a:spcPct val="87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7038">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rgbClr val="000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rgbClr val="000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rgbClr val="000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rgbClr val="000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rgbClr val="000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rgbClr val="000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rgbClr val="000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7038">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rgbClr val="000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rgbClr val="000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5">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rgbClr val="000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rgbClr val="000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389" name="Line 179"/>
          <p:cNvSpPr>
            <a:spLocks noChangeShapeType="1"/>
          </p:cNvSpPr>
          <p:nvPr/>
        </p:nvSpPr>
        <p:spPr bwMode="auto">
          <a:xfrm>
            <a:off x="1306513" y="2220913"/>
            <a:ext cx="1152525" cy="73025"/>
          </a:xfrm>
          <a:prstGeom prst="line">
            <a:avLst/>
          </a:prstGeom>
          <a:noFill/>
          <a:ln w="28575">
            <a:solidFill>
              <a:srgbClr val="00B0F0"/>
            </a:solidFill>
            <a:round/>
            <a:headEnd/>
            <a:tailEnd/>
          </a:ln>
        </p:spPr>
        <p:txBody>
          <a:bodyPr/>
          <a:lstStyle/>
          <a:p>
            <a:endParaRPr lang="nl-NL"/>
          </a:p>
        </p:txBody>
      </p:sp>
      <p:sp>
        <p:nvSpPr>
          <p:cNvPr id="13390" name="Line 182"/>
          <p:cNvSpPr>
            <a:spLocks noChangeShapeType="1"/>
          </p:cNvSpPr>
          <p:nvPr/>
        </p:nvSpPr>
        <p:spPr bwMode="auto">
          <a:xfrm>
            <a:off x="2459038" y="2293938"/>
            <a:ext cx="3024187" cy="504825"/>
          </a:xfrm>
          <a:prstGeom prst="line">
            <a:avLst/>
          </a:prstGeom>
          <a:noFill/>
          <a:ln w="28575">
            <a:solidFill>
              <a:srgbClr val="00B0F0"/>
            </a:solidFill>
            <a:round/>
            <a:headEnd/>
            <a:tailEnd/>
          </a:ln>
        </p:spPr>
        <p:txBody>
          <a:bodyPr/>
          <a:lstStyle/>
          <a:p>
            <a:endParaRPr lang="nl-NL"/>
          </a:p>
        </p:txBody>
      </p:sp>
      <p:sp>
        <p:nvSpPr>
          <p:cNvPr id="13391" name="Line 183"/>
          <p:cNvSpPr>
            <a:spLocks noChangeShapeType="1"/>
          </p:cNvSpPr>
          <p:nvPr/>
        </p:nvSpPr>
        <p:spPr bwMode="auto">
          <a:xfrm>
            <a:off x="5483225" y="2798763"/>
            <a:ext cx="3600450" cy="1295400"/>
          </a:xfrm>
          <a:prstGeom prst="line">
            <a:avLst/>
          </a:prstGeom>
          <a:noFill/>
          <a:ln w="28575">
            <a:solidFill>
              <a:srgbClr val="00B0F0"/>
            </a:solidFill>
            <a:round/>
            <a:headEnd/>
            <a:tailEnd/>
          </a:ln>
        </p:spPr>
        <p:txBody>
          <a:bodyPr/>
          <a:lstStyle/>
          <a:p>
            <a:endParaRPr lang="nl-NL"/>
          </a:p>
        </p:txBody>
      </p:sp>
      <p:sp>
        <p:nvSpPr>
          <p:cNvPr id="13392" name="Text Box 184"/>
          <p:cNvSpPr txBox="1">
            <a:spLocks noChangeArrowheads="1"/>
          </p:cNvSpPr>
          <p:nvPr/>
        </p:nvSpPr>
        <p:spPr bwMode="auto">
          <a:xfrm>
            <a:off x="731838" y="2078038"/>
            <a:ext cx="503237" cy="260350"/>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13.0</a:t>
            </a:r>
          </a:p>
        </p:txBody>
      </p:sp>
      <p:sp>
        <p:nvSpPr>
          <p:cNvPr id="13393" name="Text Box 185"/>
          <p:cNvSpPr txBox="1">
            <a:spLocks noChangeArrowheads="1"/>
          </p:cNvSpPr>
          <p:nvPr/>
        </p:nvSpPr>
        <p:spPr bwMode="auto">
          <a:xfrm>
            <a:off x="730250" y="2465388"/>
            <a:ext cx="503238" cy="260350"/>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12.8</a:t>
            </a:r>
          </a:p>
        </p:txBody>
      </p:sp>
      <p:sp>
        <p:nvSpPr>
          <p:cNvPr id="13394" name="Text Box 186"/>
          <p:cNvSpPr txBox="1">
            <a:spLocks noChangeArrowheads="1"/>
          </p:cNvSpPr>
          <p:nvPr/>
        </p:nvSpPr>
        <p:spPr bwMode="auto">
          <a:xfrm>
            <a:off x="730250" y="2897188"/>
            <a:ext cx="503238" cy="260350"/>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12.6</a:t>
            </a:r>
          </a:p>
        </p:txBody>
      </p:sp>
      <p:sp>
        <p:nvSpPr>
          <p:cNvPr id="13395" name="Text Box 187"/>
          <p:cNvSpPr txBox="1">
            <a:spLocks noChangeArrowheads="1"/>
          </p:cNvSpPr>
          <p:nvPr/>
        </p:nvSpPr>
        <p:spPr bwMode="auto">
          <a:xfrm>
            <a:off x="730250" y="3328988"/>
            <a:ext cx="503238" cy="260350"/>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12.4</a:t>
            </a:r>
          </a:p>
        </p:txBody>
      </p:sp>
      <p:sp>
        <p:nvSpPr>
          <p:cNvPr id="13396" name="Text Box 188"/>
          <p:cNvSpPr txBox="1">
            <a:spLocks noChangeArrowheads="1"/>
          </p:cNvSpPr>
          <p:nvPr/>
        </p:nvSpPr>
        <p:spPr bwMode="auto">
          <a:xfrm>
            <a:off x="730250" y="3735388"/>
            <a:ext cx="503238" cy="260350"/>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12.2</a:t>
            </a:r>
          </a:p>
        </p:txBody>
      </p:sp>
      <p:sp>
        <p:nvSpPr>
          <p:cNvPr id="13397" name="Text Box 189"/>
          <p:cNvSpPr txBox="1">
            <a:spLocks noChangeArrowheads="1"/>
          </p:cNvSpPr>
          <p:nvPr/>
        </p:nvSpPr>
        <p:spPr bwMode="auto">
          <a:xfrm>
            <a:off x="730250" y="4192588"/>
            <a:ext cx="503238" cy="260350"/>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12.0</a:t>
            </a:r>
          </a:p>
        </p:txBody>
      </p:sp>
      <p:sp>
        <p:nvSpPr>
          <p:cNvPr id="13398" name="Text Box 190"/>
          <p:cNvSpPr txBox="1">
            <a:spLocks noChangeArrowheads="1"/>
          </p:cNvSpPr>
          <p:nvPr/>
        </p:nvSpPr>
        <p:spPr bwMode="auto">
          <a:xfrm>
            <a:off x="730250" y="4624388"/>
            <a:ext cx="503238" cy="263525"/>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11.8</a:t>
            </a:r>
          </a:p>
        </p:txBody>
      </p:sp>
      <p:sp>
        <p:nvSpPr>
          <p:cNvPr id="13399" name="Text Box 191"/>
          <p:cNvSpPr txBox="1">
            <a:spLocks noChangeArrowheads="1"/>
          </p:cNvSpPr>
          <p:nvPr/>
        </p:nvSpPr>
        <p:spPr bwMode="auto">
          <a:xfrm>
            <a:off x="730250" y="5056188"/>
            <a:ext cx="503238" cy="263525"/>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11.6</a:t>
            </a:r>
          </a:p>
        </p:txBody>
      </p:sp>
      <p:sp>
        <p:nvSpPr>
          <p:cNvPr id="13400" name="Text Box 192"/>
          <p:cNvSpPr txBox="1">
            <a:spLocks noChangeArrowheads="1"/>
          </p:cNvSpPr>
          <p:nvPr/>
        </p:nvSpPr>
        <p:spPr bwMode="auto">
          <a:xfrm>
            <a:off x="730250" y="5487988"/>
            <a:ext cx="503238" cy="263525"/>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11.4</a:t>
            </a:r>
          </a:p>
        </p:txBody>
      </p:sp>
      <p:sp>
        <p:nvSpPr>
          <p:cNvPr id="13401" name="Text Box 193"/>
          <p:cNvSpPr txBox="1">
            <a:spLocks noChangeArrowheads="1"/>
          </p:cNvSpPr>
          <p:nvPr/>
        </p:nvSpPr>
        <p:spPr bwMode="auto">
          <a:xfrm>
            <a:off x="1090613" y="5605463"/>
            <a:ext cx="503237" cy="263525"/>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0</a:t>
            </a:r>
          </a:p>
        </p:txBody>
      </p:sp>
      <p:sp>
        <p:nvSpPr>
          <p:cNvPr id="13402" name="Text Box 194"/>
          <p:cNvSpPr txBox="1">
            <a:spLocks noChangeArrowheads="1"/>
          </p:cNvSpPr>
          <p:nvPr/>
        </p:nvSpPr>
        <p:spPr bwMode="auto">
          <a:xfrm>
            <a:off x="2171700" y="5605463"/>
            <a:ext cx="503238" cy="263525"/>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100</a:t>
            </a:r>
          </a:p>
        </p:txBody>
      </p:sp>
      <p:sp>
        <p:nvSpPr>
          <p:cNvPr id="13403" name="Text Box 195"/>
          <p:cNvSpPr txBox="1">
            <a:spLocks noChangeArrowheads="1"/>
          </p:cNvSpPr>
          <p:nvPr/>
        </p:nvSpPr>
        <p:spPr bwMode="auto">
          <a:xfrm>
            <a:off x="3324225" y="5605463"/>
            <a:ext cx="503238" cy="263525"/>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200</a:t>
            </a:r>
          </a:p>
        </p:txBody>
      </p:sp>
      <p:sp>
        <p:nvSpPr>
          <p:cNvPr id="13404" name="Text Box 196"/>
          <p:cNvSpPr txBox="1">
            <a:spLocks noChangeArrowheads="1"/>
          </p:cNvSpPr>
          <p:nvPr/>
        </p:nvSpPr>
        <p:spPr bwMode="auto">
          <a:xfrm>
            <a:off x="4403725" y="5605463"/>
            <a:ext cx="503238" cy="263525"/>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300</a:t>
            </a:r>
          </a:p>
        </p:txBody>
      </p:sp>
      <p:sp>
        <p:nvSpPr>
          <p:cNvPr id="13405" name="Text Box 197"/>
          <p:cNvSpPr txBox="1">
            <a:spLocks noChangeArrowheads="1"/>
          </p:cNvSpPr>
          <p:nvPr/>
        </p:nvSpPr>
        <p:spPr bwMode="auto">
          <a:xfrm>
            <a:off x="5483225" y="5605463"/>
            <a:ext cx="503238" cy="263525"/>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400</a:t>
            </a:r>
          </a:p>
        </p:txBody>
      </p:sp>
      <p:sp>
        <p:nvSpPr>
          <p:cNvPr id="13406" name="Text Box 198"/>
          <p:cNvSpPr txBox="1">
            <a:spLocks noChangeArrowheads="1"/>
          </p:cNvSpPr>
          <p:nvPr/>
        </p:nvSpPr>
        <p:spPr bwMode="auto">
          <a:xfrm>
            <a:off x="6635750" y="5605463"/>
            <a:ext cx="503238" cy="263525"/>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500</a:t>
            </a:r>
          </a:p>
        </p:txBody>
      </p:sp>
      <p:sp>
        <p:nvSpPr>
          <p:cNvPr id="13407" name="Text Box 199"/>
          <p:cNvSpPr txBox="1">
            <a:spLocks noChangeArrowheads="1"/>
          </p:cNvSpPr>
          <p:nvPr/>
        </p:nvSpPr>
        <p:spPr bwMode="auto">
          <a:xfrm>
            <a:off x="7715250" y="5605463"/>
            <a:ext cx="503238" cy="263525"/>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600</a:t>
            </a:r>
          </a:p>
        </p:txBody>
      </p:sp>
      <p:sp>
        <p:nvSpPr>
          <p:cNvPr id="13408" name="Text Box 200"/>
          <p:cNvSpPr txBox="1">
            <a:spLocks noChangeArrowheads="1"/>
          </p:cNvSpPr>
          <p:nvPr/>
        </p:nvSpPr>
        <p:spPr bwMode="auto">
          <a:xfrm>
            <a:off x="8794750" y="5630863"/>
            <a:ext cx="503238" cy="263525"/>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700</a:t>
            </a:r>
          </a:p>
        </p:txBody>
      </p:sp>
      <p:sp>
        <p:nvSpPr>
          <p:cNvPr id="13409" name="Text Box 201"/>
          <p:cNvSpPr txBox="1">
            <a:spLocks noChangeArrowheads="1"/>
          </p:cNvSpPr>
          <p:nvPr/>
        </p:nvSpPr>
        <p:spPr bwMode="auto">
          <a:xfrm>
            <a:off x="9156700" y="2078038"/>
            <a:ext cx="646113" cy="260350"/>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100%</a:t>
            </a:r>
          </a:p>
        </p:txBody>
      </p:sp>
      <p:sp>
        <p:nvSpPr>
          <p:cNvPr id="13410" name="Text Box 202"/>
          <p:cNvSpPr txBox="1">
            <a:spLocks noChangeArrowheads="1"/>
          </p:cNvSpPr>
          <p:nvPr/>
        </p:nvSpPr>
        <p:spPr bwMode="auto">
          <a:xfrm>
            <a:off x="9155113" y="2465388"/>
            <a:ext cx="647700" cy="260350"/>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88%</a:t>
            </a:r>
          </a:p>
        </p:txBody>
      </p:sp>
      <p:sp>
        <p:nvSpPr>
          <p:cNvPr id="13411" name="Text Box 203"/>
          <p:cNvSpPr txBox="1">
            <a:spLocks noChangeArrowheads="1"/>
          </p:cNvSpPr>
          <p:nvPr/>
        </p:nvSpPr>
        <p:spPr bwMode="auto">
          <a:xfrm>
            <a:off x="9155113" y="2897188"/>
            <a:ext cx="647700" cy="260350"/>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75%</a:t>
            </a:r>
          </a:p>
        </p:txBody>
      </p:sp>
      <p:sp>
        <p:nvSpPr>
          <p:cNvPr id="13412" name="Text Box 204"/>
          <p:cNvSpPr txBox="1">
            <a:spLocks noChangeArrowheads="1"/>
          </p:cNvSpPr>
          <p:nvPr/>
        </p:nvSpPr>
        <p:spPr bwMode="auto">
          <a:xfrm>
            <a:off x="9155113" y="3328988"/>
            <a:ext cx="647700" cy="260350"/>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63%</a:t>
            </a:r>
          </a:p>
        </p:txBody>
      </p:sp>
      <p:sp>
        <p:nvSpPr>
          <p:cNvPr id="13413" name="Text Box 205"/>
          <p:cNvSpPr txBox="1">
            <a:spLocks noChangeArrowheads="1"/>
          </p:cNvSpPr>
          <p:nvPr/>
        </p:nvSpPr>
        <p:spPr bwMode="auto">
          <a:xfrm>
            <a:off x="9155113" y="3735388"/>
            <a:ext cx="647700" cy="260350"/>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50%</a:t>
            </a:r>
          </a:p>
        </p:txBody>
      </p:sp>
      <p:sp>
        <p:nvSpPr>
          <p:cNvPr id="13414" name="Text Box 206"/>
          <p:cNvSpPr txBox="1">
            <a:spLocks noChangeArrowheads="1"/>
          </p:cNvSpPr>
          <p:nvPr/>
        </p:nvSpPr>
        <p:spPr bwMode="auto">
          <a:xfrm>
            <a:off x="9155113" y="4192588"/>
            <a:ext cx="647700" cy="260350"/>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38%</a:t>
            </a:r>
          </a:p>
        </p:txBody>
      </p:sp>
      <p:sp>
        <p:nvSpPr>
          <p:cNvPr id="13415" name="Text Box 207"/>
          <p:cNvSpPr txBox="1">
            <a:spLocks noChangeArrowheads="1"/>
          </p:cNvSpPr>
          <p:nvPr/>
        </p:nvSpPr>
        <p:spPr bwMode="auto">
          <a:xfrm>
            <a:off x="9155113" y="4624388"/>
            <a:ext cx="647700" cy="263525"/>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25%</a:t>
            </a:r>
          </a:p>
        </p:txBody>
      </p:sp>
      <p:sp>
        <p:nvSpPr>
          <p:cNvPr id="13416" name="Text Box 208"/>
          <p:cNvSpPr txBox="1">
            <a:spLocks noChangeArrowheads="1"/>
          </p:cNvSpPr>
          <p:nvPr/>
        </p:nvSpPr>
        <p:spPr bwMode="auto">
          <a:xfrm>
            <a:off x="9155113" y="5056188"/>
            <a:ext cx="647700" cy="263525"/>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13%</a:t>
            </a:r>
          </a:p>
        </p:txBody>
      </p:sp>
      <p:sp>
        <p:nvSpPr>
          <p:cNvPr id="13417" name="Text Box 209"/>
          <p:cNvSpPr txBox="1">
            <a:spLocks noChangeArrowheads="1"/>
          </p:cNvSpPr>
          <p:nvPr/>
        </p:nvSpPr>
        <p:spPr bwMode="auto">
          <a:xfrm>
            <a:off x="9155113" y="5487988"/>
            <a:ext cx="647700" cy="263525"/>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0%</a:t>
            </a:r>
          </a:p>
        </p:txBody>
      </p:sp>
      <p:sp>
        <p:nvSpPr>
          <p:cNvPr id="13418" name="Text Box 219"/>
          <p:cNvSpPr txBox="1">
            <a:spLocks noChangeArrowheads="1"/>
          </p:cNvSpPr>
          <p:nvPr/>
        </p:nvSpPr>
        <p:spPr bwMode="auto">
          <a:xfrm rot="-5400000">
            <a:off x="-345281" y="3731419"/>
            <a:ext cx="1584325" cy="290513"/>
          </a:xfrm>
          <a:prstGeom prst="rect">
            <a:avLst/>
          </a:prstGeom>
          <a:noFill/>
          <a:ln w="9525">
            <a:noFill/>
            <a:miter lim="800000"/>
            <a:headEnd/>
            <a:tailEnd/>
          </a:ln>
        </p:spPr>
        <p:txBody>
          <a:bodyPr>
            <a:spAutoFit/>
          </a:bodyPr>
          <a:lstStyle/>
          <a:p>
            <a:pPr algn="ctr">
              <a:spcBef>
                <a:spcPct val="50000"/>
              </a:spcBef>
            </a:pPr>
            <a:r>
              <a:rPr lang="en-US" sz="1400" b="1">
                <a:latin typeface="Calibri" pitchFamily="34" charset="0"/>
              </a:rPr>
              <a:t>OCV (Voltage)</a:t>
            </a:r>
          </a:p>
        </p:txBody>
      </p:sp>
      <p:sp>
        <p:nvSpPr>
          <p:cNvPr id="13419" name="Text Box 221"/>
          <p:cNvSpPr txBox="1">
            <a:spLocks noChangeArrowheads="1"/>
          </p:cNvSpPr>
          <p:nvPr/>
        </p:nvSpPr>
        <p:spPr bwMode="auto">
          <a:xfrm>
            <a:off x="4546600" y="5821363"/>
            <a:ext cx="1368425" cy="288925"/>
          </a:xfrm>
          <a:prstGeom prst="rect">
            <a:avLst/>
          </a:prstGeom>
          <a:noFill/>
          <a:ln w="9525">
            <a:noFill/>
            <a:miter lim="800000"/>
            <a:headEnd/>
            <a:tailEnd/>
          </a:ln>
        </p:spPr>
        <p:txBody>
          <a:bodyPr>
            <a:spAutoFit/>
          </a:bodyPr>
          <a:lstStyle/>
          <a:p>
            <a:pPr algn="ctr">
              <a:spcBef>
                <a:spcPct val="50000"/>
              </a:spcBef>
            </a:pPr>
            <a:r>
              <a:rPr lang="en-US" sz="1400" b="1">
                <a:latin typeface="Calibri" pitchFamily="34" charset="0"/>
              </a:rPr>
              <a:t>Duration Day</a:t>
            </a:r>
          </a:p>
        </p:txBody>
      </p:sp>
      <p:sp>
        <p:nvSpPr>
          <p:cNvPr id="13420" name="Rectangle 222"/>
          <p:cNvSpPr>
            <a:spLocks noChangeArrowheads="1"/>
          </p:cNvSpPr>
          <p:nvPr/>
        </p:nvSpPr>
        <p:spPr bwMode="auto">
          <a:xfrm>
            <a:off x="6778625" y="1284288"/>
            <a:ext cx="142875" cy="142875"/>
          </a:xfrm>
          <a:prstGeom prst="rect">
            <a:avLst/>
          </a:prstGeom>
          <a:solidFill>
            <a:srgbClr val="00B0F0"/>
          </a:solidFill>
          <a:ln w="9525">
            <a:solidFill>
              <a:schemeClr val="tx1"/>
            </a:solidFill>
            <a:miter lim="800000"/>
            <a:headEnd/>
            <a:tailEnd/>
          </a:ln>
        </p:spPr>
        <p:txBody>
          <a:bodyPr wrap="none" anchor="ctr"/>
          <a:lstStyle/>
          <a:p>
            <a:endParaRPr lang="en-ZA">
              <a:latin typeface="Calibri" pitchFamily="34" charset="0"/>
            </a:endParaRPr>
          </a:p>
        </p:txBody>
      </p:sp>
      <p:sp>
        <p:nvSpPr>
          <p:cNvPr id="13421" name="Rectangle 223"/>
          <p:cNvSpPr>
            <a:spLocks noChangeArrowheads="1"/>
          </p:cNvSpPr>
          <p:nvPr/>
        </p:nvSpPr>
        <p:spPr bwMode="auto">
          <a:xfrm>
            <a:off x="6778625" y="1500188"/>
            <a:ext cx="142875" cy="142875"/>
          </a:xfrm>
          <a:prstGeom prst="rect">
            <a:avLst/>
          </a:prstGeom>
          <a:solidFill>
            <a:srgbClr val="FB052E"/>
          </a:solidFill>
          <a:ln w="9525">
            <a:solidFill>
              <a:schemeClr val="tx1"/>
            </a:solidFill>
            <a:miter lim="800000"/>
            <a:headEnd/>
            <a:tailEnd/>
          </a:ln>
        </p:spPr>
        <p:txBody>
          <a:bodyPr wrap="none" anchor="ctr"/>
          <a:lstStyle/>
          <a:p>
            <a:endParaRPr lang="en-ZA">
              <a:latin typeface="Calibri" pitchFamily="34" charset="0"/>
            </a:endParaRPr>
          </a:p>
        </p:txBody>
      </p:sp>
      <p:sp>
        <p:nvSpPr>
          <p:cNvPr id="13422" name="Rectangle 224"/>
          <p:cNvSpPr>
            <a:spLocks noChangeArrowheads="1"/>
          </p:cNvSpPr>
          <p:nvPr/>
        </p:nvSpPr>
        <p:spPr bwMode="auto">
          <a:xfrm>
            <a:off x="6778625" y="1719263"/>
            <a:ext cx="142875" cy="142875"/>
          </a:xfrm>
          <a:prstGeom prst="rect">
            <a:avLst/>
          </a:prstGeom>
          <a:solidFill>
            <a:schemeClr val="tx1"/>
          </a:solidFill>
          <a:ln w="9525">
            <a:solidFill>
              <a:schemeClr val="tx1"/>
            </a:solidFill>
            <a:miter lim="800000"/>
            <a:headEnd/>
            <a:tailEnd/>
          </a:ln>
        </p:spPr>
        <p:txBody>
          <a:bodyPr wrap="none" anchor="ctr"/>
          <a:lstStyle/>
          <a:p>
            <a:endParaRPr lang="en-ZA">
              <a:latin typeface="Calibri" pitchFamily="34" charset="0"/>
            </a:endParaRPr>
          </a:p>
        </p:txBody>
      </p:sp>
      <p:sp>
        <p:nvSpPr>
          <p:cNvPr id="266" name="Rectangle 225"/>
          <p:cNvSpPr>
            <a:spLocks noChangeArrowheads="1"/>
          </p:cNvSpPr>
          <p:nvPr/>
        </p:nvSpPr>
        <p:spPr bwMode="auto">
          <a:xfrm>
            <a:off x="6778625" y="1935163"/>
            <a:ext cx="142875" cy="142875"/>
          </a:xfrm>
          <a:prstGeom prst="rect">
            <a:avLst/>
          </a:prstGeom>
          <a:solidFill>
            <a:schemeClr val="accent6"/>
          </a:solidFill>
          <a:ln w="9525">
            <a:solidFill>
              <a:schemeClr val="tx1"/>
            </a:solidFill>
            <a:miter lim="800000"/>
            <a:headEnd/>
            <a:tailEnd/>
          </a:ln>
          <a:effectLst/>
        </p:spPr>
        <p:txBody>
          <a:bodyPr wrap="none" anchor="ctr"/>
          <a:lstStyle/>
          <a:p>
            <a:pPr defTabSz="1008035" fontAlgn="auto">
              <a:spcBef>
                <a:spcPts val="0"/>
              </a:spcBef>
              <a:spcAft>
                <a:spcPts val="0"/>
              </a:spcAft>
              <a:defRPr/>
            </a:pPr>
            <a:endParaRPr lang="en-ZA">
              <a:latin typeface="+mn-lt"/>
              <a:ea typeface="+mn-ea"/>
            </a:endParaRPr>
          </a:p>
        </p:txBody>
      </p:sp>
      <p:sp>
        <p:nvSpPr>
          <p:cNvPr id="13424" name="Text Box 227"/>
          <p:cNvSpPr txBox="1">
            <a:spLocks noChangeArrowheads="1"/>
          </p:cNvSpPr>
          <p:nvPr/>
        </p:nvSpPr>
        <p:spPr bwMode="auto">
          <a:xfrm>
            <a:off x="6923088" y="1211263"/>
            <a:ext cx="2305050" cy="292100"/>
          </a:xfrm>
          <a:prstGeom prst="rect">
            <a:avLst/>
          </a:prstGeom>
          <a:noFill/>
          <a:ln w="9525">
            <a:noFill/>
            <a:miter lim="800000"/>
            <a:headEnd/>
            <a:tailEnd/>
          </a:ln>
        </p:spPr>
        <p:txBody>
          <a:bodyPr>
            <a:spAutoFit/>
          </a:bodyPr>
          <a:lstStyle/>
          <a:p>
            <a:pPr>
              <a:spcBef>
                <a:spcPct val="50000"/>
              </a:spcBef>
            </a:pPr>
            <a:r>
              <a:rPr lang="en-US" sz="1400" b="1">
                <a:latin typeface="Calibri" pitchFamily="34" charset="0"/>
              </a:rPr>
              <a:t>Lead Crystal Battery </a:t>
            </a:r>
          </a:p>
        </p:txBody>
      </p:sp>
      <p:sp>
        <p:nvSpPr>
          <p:cNvPr id="13425" name="Text Box 228"/>
          <p:cNvSpPr txBox="1">
            <a:spLocks noChangeArrowheads="1"/>
          </p:cNvSpPr>
          <p:nvPr/>
        </p:nvSpPr>
        <p:spPr bwMode="auto">
          <a:xfrm>
            <a:off x="6923088" y="1427163"/>
            <a:ext cx="2305050" cy="292100"/>
          </a:xfrm>
          <a:prstGeom prst="rect">
            <a:avLst/>
          </a:prstGeom>
          <a:noFill/>
          <a:ln w="9525">
            <a:noFill/>
            <a:miter lim="800000"/>
            <a:headEnd/>
            <a:tailEnd/>
          </a:ln>
        </p:spPr>
        <p:txBody>
          <a:bodyPr>
            <a:spAutoFit/>
          </a:bodyPr>
          <a:lstStyle/>
          <a:p>
            <a:pPr>
              <a:spcBef>
                <a:spcPct val="50000"/>
              </a:spcBef>
            </a:pPr>
            <a:r>
              <a:rPr lang="en-US" sz="1400" b="1">
                <a:latin typeface="Calibri" pitchFamily="34" charset="0"/>
              </a:rPr>
              <a:t>Best in class Battery </a:t>
            </a:r>
          </a:p>
        </p:txBody>
      </p:sp>
      <p:sp>
        <p:nvSpPr>
          <p:cNvPr id="13426" name="Text Box 229"/>
          <p:cNvSpPr txBox="1">
            <a:spLocks noChangeArrowheads="1"/>
          </p:cNvSpPr>
          <p:nvPr/>
        </p:nvSpPr>
        <p:spPr bwMode="auto">
          <a:xfrm>
            <a:off x="6923088" y="1643063"/>
            <a:ext cx="2305050" cy="292100"/>
          </a:xfrm>
          <a:prstGeom prst="rect">
            <a:avLst/>
          </a:prstGeom>
          <a:noFill/>
          <a:ln w="9525">
            <a:noFill/>
            <a:miter lim="800000"/>
            <a:headEnd/>
            <a:tailEnd/>
          </a:ln>
        </p:spPr>
        <p:txBody>
          <a:bodyPr>
            <a:spAutoFit/>
          </a:bodyPr>
          <a:lstStyle/>
          <a:p>
            <a:pPr>
              <a:spcBef>
                <a:spcPct val="50000"/>
              </a:spcBef>
            </a:pPr>
            <a:r>
              <a:rPr lang="en-US" sz="1400" b="1">
                <a:latin typeface="Calibri" pitchFamily="34" charset="0"/>
              </a:rPr>
              <a:t>GEL Battery </a:t>
            </a:r>
          </a:p>
        </p:txBody>
      </p:sp>
      <p:sp>
        <p:nvSpPr>
          <p:cNvPr id="13427" name="Text Box 230"/>
          <p:cNvSpPr txBox="1">
            <a:spLocks noChangeArrowheads="1"/>
          </p:cNvSpPr>
          <p:nvPr/>
        </p:nvSpPr>
        <p:spPr bwMode="auto">
          <a:xfrm>
            <a:off x="6923088" y="1862138"/>
            <a:ext cx="2305050" cy="288925"/>
          </a:xfrm>
          <a:prstGeom prst="rect">
            <a:avLst/>
          </a:prstGeom>
          <a:noFill/>
          <a:ln w="9525">
            <a:noFill/>
            <a:miter lim="800000"/>
            <a:headEnd/>
            <a:tailEnd/>
          </a:ln>
        </p:spPr>
        <p:txBody>
          <a:bodyPr>
            <a:spAutoFit/>
          </a:bodyPr>
          <a:lstStyle/>
          <a:p>
            <a:pPr>
              <a:spcBef>
                <a:spcPct val="50000"/>
              </a:spcBef>
            </a:pPr>
            <a:r>
              <a:rPr lang="en-US" sz="1400" b="1">
                <a:latin typeface="Calibri" pitchFamily="34" charset="0"/>
              </a:rPr>
              <a:t>Lead-Acid Battery </a:t>
            </a:r>
          </a:p>
        </p:txBody>
      </p:sp>
      <p:sp>
        <p:nvSpPr>
          <p:cNvPr id="13428" name="Line 232"/>
          <p:cNvSpPr>
            <a:spLocks noChangeShapeType="1"/>
          </p:cNvSpPr>
          <p:nvPr/>
        </p:nvSpPr>
        <p:spPr bwMode="auto">
          <a:xfrm>
            <a:off x="1306513" y="2293938"/>
            <a:ext cx="215900" cy="215900"/>
          </a:xfrm>
          <a:prstGeom prst="line">
            <a:avLst/>
          </a:prstGeom>
          <a:noFill/>
          <a:ln w="28575">
            <a:solidFill>
              <a:srgbClr val="FB052E"/>
            </a:solidFill>
            <a:round/>
            <a:headEnd/>
            <a:tailEnd/>
          </a:ln>
        </p:spPr>
        <p:txBody>
          <a:bodyPr/>
          <a:lstStyle/>
          <a:p>
            <a:endParaRPr lang="nl-NL"/>
          </a:p>
        </p:txBody>
      </p:sp>
      <p:sp>
        <p:nvSpPr>
          <p:cNvPr id="13429" name="Line 233"/>
          <p:cNvSpPr>
            <a:spLocks noChangeShapeType="1"/>
          </p:cNvSpPr>
          <p:nvPr/>
        </p:nvSpPr>
        <p:spPr bwMode="auto">
          <a:xfrm>
            <a:off x="1522413" y="2509838"/>
            <a:ext cx="144462" cy="73025"/>
          </a:xfrm>
          <a:prstGeom prst="line">
            <a:avLst/>
          </a:prstGeom>
          <a:noFill/>
          <a:ln w="28575">
            <a:solidFill>
              <a:srgbClr val="FB052E"/>
            </a:solidFill>
            <a:round/>
            <a:headEnd/>
            <a:tailEnd/>
          </a:ln>
        </p:spPr>
        <p:txBody>
          <a:bodyPr/>
          <a:lstStyle/>
          <a:p>
            <a:endParaRPr lang="nl-NL"/>
          </a:p>
        </p:txBody>
      </p:sp>
      <p:sp>
        <p:nvSpPr>
          <p:cNvPr id="13430" name="Line 234"/>
          <p:cNvSpPr>
            <a:spLocks noChangeShapeType="1"/>
          </p:cNvSpPr>
          <p:nvPr/>
        </p:nvSpPr>
        <p:spPr bwMode="auto">
          <a:xfrm>
            <a:off x="1666875" y="2582863"/>
            <a:ext cx="7416800" cy="2016125"/>
          </a:xfrm>
          <a:prstGeom prst="line">
            <a:avLst/>
          </a:prstGeom>
          <a:noFill/>
          <a:ln w="28575">
            <a:solidFill>
              <a:srgbClr val="FB052E"/>
            </a:solidFill>
            <a:round/>
            <a:headEnd/>
            <a:tailEnd/>
          </a:ln>
        </p:spPr>
        <p:txBody>
          <a:bodyPr/>
          <a:lstStyle/>
          <a:p>
            <a:endParaRPr lang="nl-NL"/>
          </a:p>
        </p:txBody>
      </p:sp>
      <p:sp>
        <p:nvSpPr>
          <p:cNvPr id="13431" name="Line 235"/>
          <p:cNvSpPr>
            <a:spLocks noChangeShapeType="1"/>
          </p:cNvSpPr>
          <p:nvPr/>
        </p:nvSpPr>
        <p:spPr bwMode="auto">
          <a:xfrm>
            <a:off x="1306513" y="2293938"/>
            <a:ext cx="287337" cy="358775"/>
          </a:xfrm>
          <a:prstGeom prst="line">
            <a:avLst/>
          </a:prstGeom>
          <a:noFill/>
          <a:ln w="28575">
            <a:solidFill>
              <a:schemeClr val="tx1"/>
            </a:solidFill>
            <a:round/>
            <a:headEnd/>
            <a:tailEnd/>
          </a:ln>
        </p:spPr>
        <p:txBody>
          <a:bodyPr/>
          <a:lstStyle/>
          <a:p>
            <a:endParaRPr lang="nl-NL"/>
          </a:p>
        </p:txBody>
      </p:sp>
      <p:sp>
        <p:nvSpPr>
          <p:cNvPr id="13432" name="Line 236"/>
          <p:cNvSpPr>
            <a:spLocks noChangeShapeType="1"/>
          </p:cNvSpPr>
          <p:nvPr/>
        </p:nvSpPr>
        <p:spPr bwMode="auto">
          <a:xfrm>
            <a:off x="1593850" y="2652713"/>
            <a:ext cx="144463" cy="73025"/>
          </a:xfrm>
          <a:prstGeom prst="line">
            <a:avLst/>
          </a:prstGeom>
          <a:noFill/>
          <a:ln w="28575">
            <a:solidFill>
              <a:schemeClr val="tx1"/>
            </a:solidFill>
            <a:round/>
            <a:headEnd/>
            <a:tailEnd/>
          </a:ln>
        </p:spPr>
        <p:txBody>
          <a:bodyPr/>
          <a:lstStyle/>
          <a:p>
            <a:endParaRPr lang="nl-NL"/>
          </a:p>
        </p:txBody>
      </p:sp>
      <p:sp>
        <p:nvSpPr>
          <p:cNvPr id="13433" name="Line 237"/>
          <p:cNvSpPr>
            <a:spLocks noChangeShapeType="1"/>
          </p:cNvSpPr>
          <p:nvPr/>
        </p:nvSpPr>
        <p:spPr bwMode="auto">
          <a:xfrm>
            <a:off x="1738313" y="2725738"/>
            <a:ext cx="7345362" cy="1943100"/>
          </a:xfrm>
          <a:prstGeom prst="line">
            <a:avLst/>
          </a:prstGeom>
          <a:noFill/>
          <a:ln w="28575">
            <a:solidFill>
              <a:schemeClr val="tx1"/>
            </a:solidFill>
            <a:round/>
            <a:headEnd/>
            <a:tailEnd/>
          </a:ln>
        </p:spPr>
        <p:txBody>
          <a:bodyPr/>
          <a:lstStyle/>
          <a:p>
            <a:endParaRPr lang="nl-NL"/>
          </a:p>
        </p:txBody>
      </p:sp>
      <p:sp>
        <p:nvSpPr>
          <p:cNvPr id="277" name="Line 238"/>
          <p:cNvSpPr>
            <a:spLocks noChangeShapeType="1"/>
          </p:cNvSpPr>
          <p:nvPr/>
        </p:nvSpPr>
        <p:spPr bwMode="auto">
          <a:xfrm>
            <a:off x="1306513" y="2293938"/>
            <a:ext cx="287337" cy="574675"/>
          </a:xfrm>
          <a:prstGeom prst="line">
            <a:avLst/>
          </a:prstGeom>
          <a:noFill/>
          <a:ln w="28575">
            <a:solidFill>
              <a:schemeClr val="accent6"/>
            </a:solidFill>
            <a:round/>
            <a:headEnd/>
            <a:tailEnd/>
          </a:ln>
          <a:effectLst/>
        </p:spPr>
        <p:txBody>
          <a:bodyPr/>
          <a:lstStyle/>
          <a:p>
            <a:pPr defTabSz="1008035" fontAlgn="auto">
              <a:spcBef>
                <a:spcPts val="0"/>
              </a:spcBef>
              <a:spcAft>
                <a:spcPts val="0"/>
              </a:spcAft>
              <a:defRPr/>
            </a:pPr>
            <a:endParaRPr lang="en-ZA">
              <a:latin typeface="+mn-lt"/>
              <a:ea typeface="+mn-ea"/>
            </a:endParaRPr>
          </a:p>
        </p:txBody>
      </p:sp>
      <p:sp>
        <p:nvSpPr>
          <p:cNvPr id="278" name="Line 239"/>
          <p:cNvSpPr>
            <a:spLocks noChangeShapeType="1"/>
          </p:cNvSpPr>
          <p:nvPr/>
        </p:nvSpPr>
        <p:spPr bwMode="auto">
          <a:xfrm>
            <a:off x="1593850" y="2868613"/>
            <a:ext cx="144463" cy="73025"/>
          </a:xfrm>
          <a:prstGeom prst="line">
            <a:avLst/>
          </a:prstGeom>
          <a:noFill/>
          <a:ln w="28575">
            <a:solidFill>
              <a:schemeClr val="accent6"/>
            </a:solidFill>
            <a:round/>
            <a:headEnd/>
            <a:tailEnd/>
          </a:ln>
          <a:effectLst/>
        </p:spPr>
        <p:txBody>
          <a:bodyPr/>
          <a:lstStyle/>
          <a:p>
            <a:pPr defTabSz="1008035" fontAlgn="auto">
              <a:spcBef>
                <a:spcPts val="0"/>
              </a:spcBef>
              <a:spcAft>
                <a:spcPts val="0"/>
              </a:spcAft>
              <a:defRPr/>
            </a:pPr>
            <a:endParaRPr lang="en-ZA">
              <a:latin typeface="+mn-lt"/>
              <a:ea typeface="+mn-ea"/>
            </a:endParaRPr>
          </a:p>
        </p:txBody>
      </p:sp>
      <p:sp>
        <p:nvSpPr>
          <p:cNvPr id="279" name="Line 240"/>
          <p:cNvSpPr>
            <a:spLocks noChangeShapeType="1"/>
          </p:cNvSpPr>
          <p:nvPr/>
        </p:nvSpPr>
        <p:spPr bwMode="auto">
          <a:xfrm>
            <a:off x="1738313" y="2941638"/>
            <a:ext cx="7345362" cy="2162175"/>
          </a:xfrm>
          <a:prstGeom prst="line">
            <a:avLst/>
          </a:prstGeom>
          <a:noFill/>
          <a:ln w="28575">
            <a:solidFill>
              <a:schemeClr val="accent6"/>
            </a:solidFill>
            <a:round/>
            <a:headEnd/>
            <a:tailEnd/>
          </a:ln>
          <a:effectLst/>
        </p:spPr>
        <p:txBody>
          <a:bodyPr/>
          <a:lstStyle/>
          <a:p>
            <a:pPr defTabSz="1008035" fontAlgn="auto">
              <a:spcBef>
                <a:spcPts val="0"/>
              </a:spcBef>
              <a:spcAft>
                <a:spcPts val="0"/>
              </a:spcAft>
              <a:defRPr/>
            </a:pPr>
            <a:endParaRPr lang="en-ZA">
              <a:latin typeface="+mn-lt"/>
              <a:ea typeface="+mn-e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7"/>
          <p:cNvSpPr txBox="1">
            <a:spLocks noChangeArrowheads="1"/>
          </p:cNvSpPr>
          <p:nvPr/>
        </p:nvSpPr>
        <p:spPr bwMode="auto">
          <a:xfrm>
            <a:off x="284163" y="1333500"/>
            <a:ext cx="9144000" cy="414338"/>
          </a:xfrm>
          <a:prstGeom prst="rect">
            <a:avLst/>
          </a:prstGeom>
          <a:noFill/>
          <a:ln w="9525">
            <a:noFill/>
            <a:round/>
            <a:headEnd/>
            <a:tailEnd/>
          </a:ln>
        </p:spPr>
        <p:txBody>
          <a:bodyPr lIns="90000" tIns="45000" rIns="90000" bIns="45000"/>
          <a:lstStyle/>
          <a:p>
            <a:pPr marL="342900" indent="-342900">
              <a:lnSpc>
                <a:spcPct val="118000"/>
              </a:lnSpc>
              <a:spcBef>
                <a:spcPts val="1250"/>
              </a:spcBef>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ZA" sz="2400" b="1">
                <a:solidFill>
                  <a:srgbClr val="00B0F0"/>
                </a:solidFill>
                <a:latin typeface="Vitesse Bold" pitchFamily="50" charset="0"/>
              </a:rPr>
              <a:t>COMPARISON GRAPHS</a:t>
            </a:r>
          </a:p>
        </p:txBody>
      </p:sp>
      <p:graphicFrame>
        <p:nvGraphicFramePr>
          <p:cNvPr id="3" name="Group 426"/>
          <p:cNvGraphicFramePr>
            <a:graphicFrameLocks noGrp="1"/>
          </p:cNvGraphicFramePr>
          <p:nvPr/>
        </p:nvGraphicFramePr>
        <p:xfrm>
          <a:off x="2068513" y="2179638"/>
          <a:ext cx="6686550" cy="3806826"/>
        </p:xfrm>
        <a:graphic>
          <a:graphicData uri="http://schemas.openxmlformats.org/drawingml/2006/table">
            <a:tbl>
              <a:tblPr/>
              <a:tblGrid>
                <a:gridCol w="1114425"/>
                <a:gridCol w="1114425"/>
                <a:gridCol w="1114425"/>
                <a:gridCol w="1114425"/>
                <a:gridCol w="1114425"/>
                <a:gridCol w="1114425"/>
              </a:tblGrid>
              <a:tr h="381000">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400" b="1" i="0" u="none" strike="noStrike" cap="none" normalizeH="0" baseline="0" smtClean="0">
                        <a:ln>
                          <a:noFill/>
                        </a:ln>
                        <a:solidFill>
                          <a:srgbClr val="008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400" b="1" i="0" u="none" strike="noStrike" cap="none" normalizeH="0" baseline="0" smtClean="0">
                        <a:ln>
                          <a:noFill/>
                        </a:ln>
                        <a:solidFill>
                          <a:srgbClr val="008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400" b="1" i="0" u="none" strike="noStrike" cap="none" normalizeH="0" baseline="0" smtClean="0">
                        <a:ln>
                          <a:noFill/>
                        </a:ln>
                        <a:solidFill>
                          <a:srgbClr val="008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400" b="1" i="0" u="none" strike="noStrike" cap="none" normalizeH="0" baseline="0" smtClean="0">
                        <a:ln>
                          <a:noFill/>
                        </a:ln>
                        <a:solidFill>
                          <a:srgbClr val="008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400" b="1" i="0" u="none" strike="noStrike" cap="none" normalizeH="0" baseline="0" smtClean="0">
                        <a:ln>
                          <a:noFill/>
                        </a:ln>
                        <a:solidFill>
                          <a:srgbClr val="008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400" b="1" i="0" u="none" strike="noStrike" cap="none" normalizeH="0" baseline="0" smtClean="0">
                        <a:ln>
                          <a:noFill/>
                        </a:ln>
                        <a:solidFill>
                          <a:srgbClr val="008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457200" rtl="0" eaLnBrk="1" fontAlgn="base" latinLnBrk="0" hangingPunct="0">
                        <a:lnSpc>
                          <a:spcPct val="87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rgbClr val="000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rgbClr val="000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rgbClr val="000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rgbClr val="000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rgbClr val="000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9413">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rgbClr val="000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rgbClr val="000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rgbClr val="000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rgbClr val="000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4418" name="Line 86"/>
          <p:cNvSpPr>
            <a:spLocks noChangeShapeType="1"/>
          </p:cNvSpPr>
          <p:nvPr/>
        </p:nvSpPr>
        <p:spPr bwMode="auto">
          <a:xfrm flipH="1" flipV="1">
            <a:off x="4362450" y="2898775"/>
            <a:ext cx="4392613" cy="3175"/>
          </a:xfrm>
          <a:prstGeom prst="line">
            <a:avLst/>
          </a:prstGeom>
          <a:noFill/>
          <a:ln w="28575">
            <a:solidFill>
              <a:srgbClr val="00B0F0"/>
            </a:solidFill>
            <a:round/>
            <a:headEnd/>
            <a:tailEnd/>
          </a:ln>
        </p:spPr>
        <p:txBody>
          <a:bodyPr/>
          <a:lstStyle/>
          <a:p>
            <a:endParaRPr lang="nl-NL"/>
          </a:p>
        </p:txBody>
      </p:sp>
      <p:sp>
        <p:nvSpPr>
          <p:cNvPr id="14419" name="Text Box 88"/>
          <p:cNvSpPr txBox="1">
            <a:spLocks noChangeArrowheads="1"/>
          </p:cNvSpPr>
          <p:nvPr/>
        </p:nvSpPr>
        <p:spPr bwMode="auto">
          <a:xfrm>
            <a:off x="1481138" y="2781300"/>
            <a:ext cx="503237" cy="261938"/>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14.4</a:t>
            </a:r>
          </a:p>
        </p:txBody>
      </p:sp>
      <p:sp>
        <p:nvSpPr>
          <p:cNvPr id="14420" name="Text Box 90"/>
          <p:cNvSpPr txBox="1">
            <a:spLocks noChangeArrowheads="1"/>
          </p:cNvSpPr>
          <p:nvPr/>
        </p:nvSpPr>
        <p:spPr bwMode="auto">
          <a:xfrm>
            <a:off x="1481138" y="3548063"/>
            <a:ext cx="503237" cy="261937"/>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13.2</a:t>
            </a:r>
          </a:p>
        </p:txBody>
      </p:sp>
      <p:sp>
        <p:nvSpPr>
          <p:cNvPr id="14421" name="Text Box 92"/>
          <p:cNvSpPr txBox="1">
            <a:spLocks noChangeArrowheads="1"/>
          </p:cNvSpPr>
          <p:nvPr/>
        </p:nvSpPr>
        <p:spPr bwMode="auto">
          <a:xfrm>
            <a:off x="1481138" y="4294188"/>
            <a:ext cx="503237" cy="261937"/>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12.0</a:t>
            </a:r>
          </a:p>
        </p:txBody>
      </p:sp>
      <p:sp>
        <p:nvSpPr>
          <p:cNvPr id="14422" name="Text Box 94"/>
          <p:cNvSpPr txBox="1">
            <a:spLocks noChangeArrowheads="1"/>
          </p:cNvSpPr>
          <p:nvPr/>
        </p:nvSpPr>
        <p:spPr bwMode="auto">
          <a:xfrm>
            <a:off x="1481138" y="5059363"/>
            <a:ext cx="503237" cy="261937"/>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10.8</a:t>
            </a:r>
          </a:p>
        </p:txBody>
      </p:sp>
      <p:sp>
        <p:nvSpPr>
          <p:cNvPr id="14423" name="Text Box 96"/>
          <p:cNvSpPr txBox="1">
            <a:spLocks noChangeArrowheads="1"/>
          </p:cNvSpPr>
          <p:nvPr/>
        </p:nvSpPr>
        <p:spPr bwMode="auto">
          <a:xfrm>
            <a:off x="1843088" y="5995988"/>
            <a:ext cx="503237" cy="261937"/>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0</a:t>
            </a:r>
          </a:p>
        </p:txBody>
      </p:sp>
      <p:sp>
        <p:nvSpPr>
          <p:cNvPr id="14424" name="Text Box 97"/>
          <p:cNvSpPr txBox="1">
            <a:spLocks noChangeArrowheads="1"/>
          </p:cNvSpPr>
          <p:nvPr/>
        </p:nvSpPr>
        <p:spPr bwMode="auto">
          <a:xfrm>
            <a:off x="2924175" y="5995988"/>
            <a:ext cx="503238" cy="261937"/>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5</a:t>
            </a:r>
          </a:p>
        </p:txBody>
      </p:sp>
      <p:sp>
        <p:nvSpPr>
          <p:cNvPr id="14425" name="Text Box 98"/>
          <p:cNvSpPr txBox="1">
            <a:spLocks noChangeArrowheads="1"/>
          </p:cNvSpPr>
          <p:nvPr/>
        </p:nvSpPr>
        <p:spPr bwMode="auto">
          <a:xfrm>
            <a:off x="4003675" y="5995988"/>
            <a:ext cx="503238" cy="261937"/>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10</a:t>
            </a:r>
          </a:p>
        </p:txBody>
      </p:sp>
      <p:sp>
        <p:nvSpPr>
          <p:cNvPr id="14426" name="Text Box 99"/>
          <p:cNvSpPr txBox="1">
            <a:spLocks noChangeArrowheads="1"/>
          </p:cNvSpPr>
          <p:nvPr/>
        </p:nvSpPr>
        <p:spPr bwMode="auto">
          <a:xfrm>
            <a:off x="5156200" y="5995988"/>
            <a:ext cx="503238" cy="261937"/>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15</a:t>
            </a:r>
          </a:p>
        </p:txBody>
      </p:sp>
      <p:sp>
        <p:nvSpPr>
          <p:cNvPr id="14427" name="Text Box 100"/>
          <p:cNvSpPr txBox="1">
            <a:spLocks noChangeArrowheads="1"/>
          </p:cNvSpPr>
          <p:nvPr/>
        </p:nvSpPr>
        <p:spPr bwMode="auto">
          <a:xfrm>
            <a:off x="6235700" y="5995988"/>
            <a:ext cx="503238" cy="261937"/>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20</a:t>
            </a:r>
          </a:p>
        </p:txBody>
      </p:sp>
      <p:sp>
        <p:nvSpPr>
          <p:cNvPr id="14428" name="Text Box 101"/>
          <p:cNvSpPr txBox="1">
            <a:spLocks noChangeArrowheads="1"/>
          </p:cNvSpPr>
          <p:nvPr/>
        </p:nvSpPr>
        <p:spPr bwMode="auto">
          <a:xfrm>
            <a:off x="7388225" y="5995988"/>
            <a:ext cx="503238" cy="261937"/>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25</a:t>
            </a:r>
          </a:p>
        </p:txBody>
      </p:sp>
      <p:sp>
        <p:nvSpPr>
          <p:cNvPr id="14429" name="Text Box 102"/>
          <p:cNvSpPr txBox="1">
            <a:spLocks noChangeArrowheads="1"/>
          </p:cNvSpPr>
          <p:nvPr/>
        </p:nvSpPr>
        <p:spPr bwMode="auto">
          <a:xfrm>
            <a:off x="8467725" y="5995988"/>
            <a:ext cx="503238" cy="261937"/>
          </a:xfrm>
          <a:prstGeom prst="rect">
            <a:avLst/>
          </a:prstGeom>
          <a:noFill/>
          <a:ln w="9525">
            <a:noFill/>
            <a:miter lim="800000"/>
            <a:headEnd/>
            <a:tailEnd/>
          </a:ln>
        </p:spPr>
        <p:txBody>
          <a:bodyPr>
            <a:spAutoFit/>
          </a:bodyPr>
          <a:lstStyle/>
          <a:p>
            <a:pPr algn="ctr">
              <a:spcBef>
                <a:spcPct val="50000"/>
              </a:spcBef>
            </a:pPr>
            <a:r>
              <a:rPr lang="en-US" sz="1200">
                <a:latin typeface="Calibri" pitchFamily="34" charset="0"/>
              </a:rPr>
              <a:t>30</a:t>
            </a:r>
          </a:p>
        </p:txBody>
      </p:sp>
      <p:sp>
        <p:nvSpPr>
          <p:cNvPr id="14430" name="Text Box 113"/>
          <p:cNvSpPr txBox="1">
            <a:spLocks noChangeArrowheads="1"/>
          </p:cNvSpPr>
          <p:nvPr/>
        </p:nvSpPr>
        <p:spPr bwMode="auto">
          <a:xfrm>
            <a:off x="403225" y="1731963"/>
            <a:ext cx="1008063" cy="374650"/>
          </a:xfrm>
          <a:prstGeom prst="rect">
            <a:avLst/>
          </a:prstGeom>
          <a:noFill/>
          <a:ln w="9525">
            <a:noFill/>
            <a:miter lim="800000"/>
            <a:headEnd/>
            <a:tailEnd/>
          </a:ln>
        </p:spPr>
        <p:txBody>
          <a:bodyPr>
            <a:spAutoFit/>
          </a:bodyPr>
          <a:lstStyle/>
          <a:p>
            <a:pPr algn="ctr">
              <a:spcBef>
                <a:spcPct val="50000"/>
              </a:spcBef>
            </a:pPr>
            <a:r>
              <a:rPr lang="en-US" sz="1000" b="1">
                <a:latin typeface="Calibri" pitchFamily="34" charset="0"/>
              </a:rPr>
              <a:t>Charging</a:t>
            </a:r>
            <a:br>
              <a:rPr lang="en-US" sz="1000" b="1">
                <a:latin typeface="Calibri" pitchFamily="34" charset="0"/>
              </a:rPr>
            </a:br>
            <a:r>
              <a:rPr lang="en-US" sz="1000" b="1">
                <a:latin typeface="Calibri" pitchFamily="34" charset="0"/>
              </a:rPr>
              <a:t>Current (CA)</a:t>
            </a:r>
          </a:p>
        </p:txBody>
      </p:sp>
      <p:sp>
        <p:nvSpPr>
          <p:cNvPr id="14431" name="Text Box 114"/>
          <p:cNvSpPr txBox="1">
            <a:spLocks noChangeArrowheads="1"/>
          </p:cNvSpPr>
          <p:nvPr/>
        </p:nvSpPr>
        <p:spPr bwMode="auto">
          <a:xfrm>
            <a:off x="3211513" y="1816100"/>
            <a:ext cx="1368425" cy="290513"/>
          </a:xfrm>
          <a:prstGeom prst="rect">
            <a:avLst/>
          </a:prstGeom>
          <a:noFill/>
          <a:ln w="9525">
            <a:noFill/>
            <a:miter lim="800000"/>
            <a:headEnd/>
            <a:tailEnd/>
          </a:ln>
        </p:spPr>
        <p:txBody>
          <a:bodyPr>
            <a:spAutoFit/>
          </a:bodyPr>
          <a:lstStyle/>
          <a:p>
            <a:pPr algn="ctr">
              <a:spcBef>
                <a:spcPct val="50000"/>
              </a:spcBef>
            </a:pPr>
            <a:r>
              <a:rPr lang="en-US" sz="1400" b="1">
                <a:latin typeface="Calibri" pitchFamily="34" charset="0"/>
              </a:rPr>
              <a:t>Time (h)</a:t>
            </a:r>
          </a:p>
        </p:txBody>
      </p:sp>
      <p:sp>
        <p:nvSpPr>
          <p:cNvPr id="14432" name="Rectangle 115"/>
          <p:cNvSpPr>
            <a:spLocks noChangeArrowheads="1"/>
          </p:cNvSpPr>
          <p:nvPr/>
        </p:nvSpPr>
        <p:spPr bwMode="auto">
          <a:xfrm>
            <a:off x="5011738" y="1244600"/>
            <a:ext cx="142875" cy="142875"/>
          </a:xfrm>
          <a:prstGeom prst="rect">
            <a:avLst/>
          </a:prstGeom>
          <a:solidFill>
            <a:srgbClr val="00B0F0"/>
          </a:solidFill>
          <a:ln w="9525">
            <a:solidFill>
              <a:schemeClr val="tx1"/>
            </a:solidFill>
            <a:miter lim="800000"/>
            <a:headEnd/>
            <a:tailEnd/>
          </a:ln>
        </p:spPr>
        <p:txBody>
          <a:bodyPr wrap="none" anchor="ctr"/>
          <a:lstStyle/>
          <a:p>
            <a:endParaRPr lang="en-ZA">
              <a:latin typeface="Calibri" pitchFamily="34" charset="0"/>
            </a:endParaRPr>
          </a:p>
        </p:txBody>
      </p:sp>
      <p:sp>
        <p:nvSpPr>
          <p:cNvPr id="14433" name="Rectangle 116"/>
          <p:cNvSpPr>
            <a:spLocks noChangeArrowheads="1"/>
          </p:cNvSpPr>
          <p:nvPr/>
        </p:nvSpPr>
        <p:spPr bwMode="auto">
          <a:xfrm>
            <a:off x="5011738" y="1460500"/>
            <a:ext cx="142875" cy="142875"/>
          </a:xfrm>
          <a:prstGeom prst="rect">
            <a:avLst/>
          </a:prstGeom>
          <a:solidFill>
            <a:srgbClr val="FB052E"/>
          </a:solidFill>
          <a:ln w="9525">
            <a:solidFill>
              <a:schemeClr val="tx1"/>
            </a:solidFill>
            <a:miter lim="800000"/>
            <a:headEnd/>
            <a:tailEnd/>
          </a:ln>
        </p:spPr>
        <p:txBody>
          <a:bodyPr wrap="none" anchor="ctr"/>
          <a:lstStyle/>
          <a:p>
            <a:endParaRPr lang="en-ZA">
              <a:latin typeface="Calibri" pitchFamily="34" charset="0"/>
            </a:endParaRPr>
          </a:p>
        </p:txBody>
      </p:sp>
      <p:sp>
        <p:nvSpPr>
          <p:cNvPr id="14434" name="Rectangle 117"/>
          <p:cNvSpPr>
            <a:spLocks noChangeArrowheads="1"/>
          </p:cNvSpPr>
          <p:nvPr/>
        </p:nvSpPr>
        <p:spPr bwMode="auto">
          <a:xfrm>
            <a:off x="5011738" y="1677988"/>
            <a:ext cx="142875" cy="142875"/>
          </a:xfrm>
          <a:prstGeom prst="rect">
            <a:avLst/>
          </a:prstGeom>
          <a:solidFill>
            <a:schemeClr val="tx1"/>
          </a:solidFill>
          <a:ln w="9525">
            <a:solidFill>
              <a:schemeClr val="tx1"/>
            </a:solidFill>
            <a:miter lim="800000"/>
            <a:headEnd/>
            <a:tailEnd/>
          </a:ln>
        </p:spPr>
        <p:txBody>
          <a:bodyPr wrap="none" anchor="ctr"/>
          <a:lstStyle/>
          <a:p>
            <a:endParaRPr lang="en-ZA">
              <a:latin typeface="Calibri" pitchFamily="34" charset="0"/>
            </a:endParaRPr>
          </a:p>
        </p:txBody>
      </p:sp>
      <p:sp>
        <p:nvSpPr>
          <p:cNvPr id="21" name="Rectangle 118"/>
          <p:cNvSpPr>
            <a:spLocks noChangeArrowheads="1"/>
          </p:cNvSpPr>
          <p:nvPr/>
        </p:nvSpPr>
        <p:spPr bwMode="auto">
          <a:xfrm>
            <a:off x="5011738" y="1893888"/>
            <a:ext cx="142875" cy="142875"/>
          </a:xfrm>
          <a:prstGeom prst="rect">
            <a:avLst/>
          </a:prstGeom>
          <a:solidFill>
            <a:schemeClr val="accent6"/>
          </a:solidFill>
          <a:ln w="9525">
            <a:solidFill>
              <a:schemeClr val="tx1"/>
            </a:solidFill>
            <a:miter lim="800000"/>
            <a:headEnd/>
            <a:tailEnd/>
          </a:ln>
          <a:effectLst/>
        </p:spPr>
        <p:txBody>
          <a:bodyPr wrap="none" anchor="ctr"/>
          <a:lstStyle/>
          <a:p>
            <a:pPr defTabSz="1008035" fontAlgn="auto">
              <a:spcBef>
                <a:spcPts val="0"/>
              </a:spcBef>
              <a:spcAft>
                <a:spcPts val="0"/>
              </a:spcAft>
              <a:defRPr/>
            </a:pPr>
            <a:endParaRPr lang="en-ZA">
              <a:latin typeface="+mn-lt"/>
              <a:ea typeface="+mn-ea"/>
            </a:endParaRPr>
          </a:p>
        </p:txBody>
      </p:sp>
      <p:sp>
        <p:nvSpPr>
          <p:cNvPr id="14436" name="Text Box 119"/>
          <p:cNvSpPr txBox="1">
            <a:spLocks noChangeArrowheads="1"/>
          </p:cNvSpPr>
          <p:nvPr/>
        </p:nvSpPr>
        <p:spPr bwMode="auto">
          <a:xfrm>
            <a:off x="5156200" y="1171575"/>
            <a:ext cx="2305050" cy="290513"/>
          </a:xfrm>
          <a:prstGeom prst="rect">
            <a:avLst/>
          </a:prstGeom>
          <a:noFill/>
          <a:ln w="9525">
            <a:noFill/>
            <a:miter lim="800000"/>
            <a:headEnd/>
            <a:tailEnd/>
          </a:ln>
        </p:spPr>
        <p:txBody>
          <a:bodyPr>
            <a:spAutoFit/>
          </a:bodyPr>
          <a:lstStyle/>
          <a:p>
            <a:pPr>
              <a:spcBef>
                <a:spcPct val="50000"/>
              </a:spcBef>
            </a:pPr>
            <a:r>
              <a:rPr lang="en-US" sz="1400" b="1">
                <a:latin typeface="Calibri" pitchFamily="34" charset="0"/>
              </a:rPr>
              <a:t>Lead Crystal Battery </a:t>
            </a:r>
          </a:p>
        </p:txBody>
      </p:sp>
      <p:sp>
        <p:nvSpPr>
          <p:cNvPr id="14437" name="Text Box 120"/>
          <p:cNvSpPr txBox="1">
            <a:spLocks noChangeArrowheads="1"/>
          </p:cNvSpPr>
          <p:nvPr/>
        </p:nvSpPr>
        <p:spPr bwMode="auto">
          <a:xfrm>
            <a:off x="5156200" y="1387475"/>
            <a:ext cx="2305050" cy="290513"/>
          </a:xfrm>
          <a:prstGeom prst="rect">
            <a:avLst/>
          </a:prstGeom>
          <a:noFill/>
          <a:ln w="9525">
            <a:noFill/>
            <a:miter lim="800000"/>
            <a:headEnd/>
            <a:tailEnd/>
          </a:ln>
        </p:spPr>
        <p:txBody>
          <a:bodyPr>
            <a:spAutoFit/>
          </a:bodyPr>
          <a:lstStyle/>
          <a:p>
            <a:pPr>
              <a:spcBef>
                <a:spcPct val="50000"/>
              </a:spcBef>
            </a:pPr>
            <a:r>
              <a:rPr lang="en-US" sz="1400" b="1">
                <a:latin typeface="Calibri" pitchFamily="34" charset="0"/>
              </a:rPr>
              <a:t>Best in class Battery </a:t>
            </a:r>
          </a:p>
        </p:txBody>
      </p:sp>
      <p:sp>
        <p:nvSpPr>
          <p:cNvPr id="14438" name="Text Box 121"/>
          <p:cNvSpPr txBox="1">
            <a:spLocks noChangeArrowheads="1"/>
          </p:cNvSpPr>
          <p:nvPr/>
        </p:nvSpPr>
        <p:spPr bwMode="auto">
          <a:xfrm>
            <a:off x="5156200" y="1603375"/>
            <a:ext cx="2305050" cy="290513"/>
          </a:xfrm>
          <a:prstGeom prst="rect">
            <a:avLst/>
          </a:prstGeom>
          <a:noFill/>
          <a:ln w="9525">
            <a:noFill/>
            <a:miter lim="800000"/>
            <a:headEnd/>
            <a:tailEnd/>
          </a:ln>
        </p:spPr>
        <p:txBody>
          <a:bodyPr>
            <a:spAutoFit/>
          </a:bodyPr>
          <a:lstStyle/>
          <a:p>
            <a:pPr>
              <a:spcBef>
                <a:spcPct val="50000"/>
              </a:spcBef>
            </a:pPr>
            <a:r>
              <a:rPr lang="en-US" sz="1400" b="1">
                <a:latin typeface="Calibri" pitchFamily="34" charset="0"/>
              </a:rPr>
              <a:t>GEL Battery </a:t>
            </a:r>
          </a:p>
        </p:txBody>
      </p:sp>
      <p:sp>
        <p:nvSpPr>
          <p:cNvPr id="14439" name="Text Box 122"/>
          <p:cNvSpPr txBox="1">
            <a:spLocks noChangeArrowheads="1"/>
          </p:cNvSpPr>
          <p:nvPr/>
        </p:nvSpPr>
        <p:spPr bwMode="auto">
          <a:xfrm>
            <a:off x="5156200" y="1820863"/>
            <a:ext cx="2305050" cy="290512"/>
          </a:xfrm>
          <a:prstGeom prst="rect">
            <a:avLst/>
          </a:prstGeom>
          <a:noFill/>
          <a:ln w="9525">
            <a:noFill/>
            <a:miter lim="800000"/>
            <a:headEnd/>
            <a:tailEnd/>
          </a:ln>
        </p:spPr>
        <p:txBody>
          <a:bodyPr>
            <a:spAutoFit/>
          </a:bodyPr>
          <a:lstStyle/>
          <a:p>
            <a:pPr>
              <a:spcBef>
                <a:spcPct val="50000"/>
              </a:spcBef>
            </a:pPr>
            <a:r>
              <a:rPr lang="en-US" sz="1400" b="1">
                <a:latin typeface="Calibri" pitchFamily="34" charset="0"/>
              </a:rPr>
              <a:t>Lead-Acid Battery </a:t>
            </a:r>
          </a:p>
        </p:txBody>
      </p:sp>
      <p:graphicFrame>
        <p:nvGraphicFramePr>
          <p:cNvPr id="26" name="Group 376"/>
          <p:cNvGraphicFramePr>
            <a:graphicFrameLocks noGrp="1"/>
          </p:cNvGraphicFramePr>
          <p:nvPr/>
        </p:nvGraphicFramePr>
        <p:xfrm>
          <a:off x="1265238" y="2179638"/>
          <a:ext cx="217487" cy="3744916"/>
        </p:xfrm>
        <a:graphic>
          <a:graphicData uri="http://schemas.openxmlformats.org/drawingml/2006/table">
            <a:tbl>
              <a:tblPr/>
              <a:tblGrid>
                <a:gridCol w="217487"/>
              </a:tblGrid>
              <a:tr h="360363">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400" b="1" i="0" u="none" strike="noStrike" cap="none" normalizeH="0" baseline="0" smtClean="0">
                        <a:ln>
                          <a:noFill/>
                        </a:ln>
                        <a:solidFill>
                          <a:srgbClr val="008000"/>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ctr" defTabSz="457200" rtl="0" eaLnBrk="1" fontAlgn="base" latinLnBrk="0" hangingPunct="0">
                        <a:lnSpc>
                          <a:spcPct val="87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4650">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4650">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ctr" defTabSz="457200" rtl="0" eaLnBrk="1" fontAlgn="base" latinLnBrk="0" hangingPunct="0">
                        <a:lnSpc>
                          <a:spcPct val="93000"/>
                        </a:lnSpc>
                        <a:spcBef>
                          <a:spcPct val="0"/>
                        </a:spcBef>
                        <a:spcAft>
                          <a:spcPts val="1425"/>
                        </a:spcAft>
                        <a:buClr>
                          <a:srgbClr val="000000"/>
                        </a:buClr>
                        <a:buSzTx/>
                        <a:buFont typeface="Times New Roman" pitchFamily="18" charset="0"/>
                        <a:buNone/>
                        <a:tabLst/>
                      </a:pPr>
                      <a:endParaRPr kumimoji="0" lang="nl-NL" sz="1200" b="0" i="0" u="none" strike="noStrike" cap="none" normalizeH="0" baseline="0" smtClean="0">
                        <a:ln>
                          <a:noFill/>
                        </a:ln>
                        <a:solidFill>
                          <a:schemeClr val="bg2"/>
                        </a:solidFill>
                        <a:effectLst/>
                        <a:latin typeface="Arial"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4464" name="Text Box 363"/>
          <p:cNvSpPr txBox="1">
            <a:spLocks noChangeArrowheads="1"/>
          </p:cNvSpPr>
          <p:nvPr/>
        </p:nvSpPr>
        <p:spPr bwMode="auto">
          <a:xfrm>
            <a:off x="619125" y="2035175"/>
            <a:ext cx="503238" cy="261938"/>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0.20</a:t>
            </a:r>
          </a:p>
        </p:txBody>
      </p:sp>
      <p:sp>
        <p:nvSpPr>
          <p:cNvPr id="14465" name="Text Box 364"/>
          <p:cNvSpPr txBox="1">
            <a:spLocks noChangeArrowheads="1"/>
          </p:cNvSpPr>
          <p:nvPr/>
        </p:nvSpPr>
        <p:spPr bwMode="auto">
          <a:xfrm>
            <a:off x="617538" y="2422525"/>
            <a:ext cx="503237" cy="261938"/>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0.18</a:t>
            </a:r>
          </a:p>
        </p:txBody>
      </p:sp>
      <p:sp>
        <p:nvSpPr>
          <p:cNvPr id="14466" name="Text Box 365"/>
          <p:cNvSpPr txBox="1">
            <a:spLocks noChangeArrowheads="1"/>
          </p:cNvSpPr>
          <p:nvPr/>
        </p:nvSpPr>
        <p:spPr bwMode="auto">
          <a:xfrm>
            <a:off x="617538" y="2755900"/>
            <a:ext cx="503237" cy="261938"/>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0.16</a:t>
            </a:r>
          </a:p>
        </p:txBody>
      </p:sp>
      <p:sp>
        <p:nvSpPr>
          <p:cNvPr id="14467" name="Text Box 366"/>
          <p:cNvSpPr txBox="1">
            <a:spLocks noChangeArrowheads="1"/>
          </p:cNvSpPr>
          <p:nvPr/>
        </p:nvSpPr>
        <p:spPr bwMode="auto">
          <a:xfrm>
            <a:off x="617538" y="3116263"/>
            <a:ext cx="503237" cy="261937"/>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0.14</a:t>
            </a:r>
          </a:p>
        </p:txBody>
      </p:sp>
      <p:sp>
        <p:nvSpPr>
          <p:cNvPr id="14468" name="Text Box 367"/>
          <p:cNvSpPr txBox="1">
            <a:spLocks noChangeArrowheads="1"/>
          </p:cNvSpPr>
          <p:nvPr/>
        </p:nvSpPr>
        <p:spPr bwMode="auto">
          <a:xfrm>
            <a:off x="617538" y="3548063"/>
            <a:ext cx="503237" cy="261937"/>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0.12</a:t>
            </a:r>
          </a:p>
        </p:txBody>
      </p:sp>
      <p:sp>
        <p:nvSpPr>
          <p:cNvPr id="14469" name="Text Box 368"/>
          <p:cNvSpPr txBox="1">
            <a:spLocks noChangeArrowheads="1"/>
          </p:cNvSpPr>
          <p:nvPr/>
        </p:nvSpPr>
        <p:spPr bwMode="auto">
          <a:xfrm>
            <a:off x="617538" y="3933825"/>
            <a:ext cx="503237" cy="261938"/>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0.10</a:t>
            </a:r>
          </a:p>
        </p:txBody>
      </p:sp>
      <p:sp>
        <p:nvSpPr>
          <p:cNvPr id="14470" name="Text Box 369"/>
          <p:cNvSpPr txBox="1">
            <a:spLocks noChangeArrowheads="1"/>
          </p:cNvSpPr>
          <p:nvPr/>
        </p:nvSpPr>
        <p:spPr bwMode="auto">
          <a:xfrm>
            <a:off x="617538" y="4268788"/>
            <a:ext cx="503237" cy="261937"/>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0.08</a:t>
            </a:r>
          </a:p>
        </p:txBody>
      </p:sp>
      <p:sp>
        <p:nvSpPr>
          <p:cNvPr id="14471" name="Text Box 370"/>
          <p:cNvSpPr txBox="1">
            <a:spLocks noChangeArrowheads="1"/>
          </p:cNvSpPr>
          <p:nvPr/>
        </p:nvSpPr>
        <p:spPr bwMode="auto">
          <a:xfrm>
            <a:off x="617538" y="4654550"/>
            <a:ext cx="503237" cy="261938"/>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0.06</a:t>
            </a:r>
          </a:p>
        </p:txBody>
      </p:sp>
      <p:sp>
        <p:nvSpPr>
          <p:cNvPr id="14472" name="Text Box 371"/>
          <p:cNvSpPr txBox="1">
            <a:spLocks noChangeArrowheads="1"/>
          </p:cNvSpPr>
          <p:nvPr/>
        </p:nvSpPr>
        <p:spPr bwMode="auto">
          <a:xfrm>
            <a:off x="617538" y="5446713"/>
            <a:ext cx="503237" cy="261937"/>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0.02</a:t>
            </a:r>
          </a:p>
        </p:txBody>
      </p:sp>
      <p:sp>
        <p:nvSpPr>
          <p:cNvPr id="14473" name="Text Box 372"/>
          <p:cNvSpPr txBox="1">
            <a:spLocks noChangeArrowheads="1"/>
          </p:cNvSpPr>
          <p:nvPr/>
        </p:nvSpPr>
        <p:spPr bwMode="auto">
          <a:xfrm>
            <a:off x="619125" y="5060950"/>
            <a:ext cx="503238" cy="261938"/>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0.04</a:t>
            </a:r>
          </a:p>
        </p:txBody>
      </p:sp>
      <p:sp>
        <p:nvSpPr>
          <p:cNvPr id="14474" name="Text Box 373"/>
          <p:cNvSpPr txBox="1">
            <a:spLocks noChangeArrowheads="1"/>
          </p:cNvSpPr>
          <p:nvPr/>
        </p:nvSpPr>
        <p:spPr bwMode="auto">
          <a:xfrm>
            <a:off x="1266825" y="1731963"/>
            <a:ext cx="1008063" cy="374650"/>
          </a:xfrm>
          <a:prstGeom prst="rect">
            <a:avLst/>
          </a:prstGeom>
          <a:noFill/>
          <a:ln w="9525">
            <a:noFill/>
            <a:miter lim="800000"/>
            <a:headEnd/>
            <a:tailEnd/>
          </a:ln>
        </p:spPr>
        <p:txBody>
          <a:bodyPr>
            <a:spAutoFit/>
          </a:bodyPr>
          <a:lstStyle/>
          <a:p>
            <a:pPr algn="ctr">
              <a:spcBef>
                <a:spcPct val="50000"/>
              </a:spcBef>
            </a:pPr>
            <a:r>
              <a:rPr lang="en-US" sz="1000" b="1">
                <a:latin typeface="Calibri" pitchFamily="34" charset="0"/>
              </a:rPr>
              <a:t>Charging</a:t>
            </a:r>
            <a:br>
              <a:rPr lang="en-US" sz="1000" b="1">
                <a:latin typeface="Calibri" pitchFamily="34" charset="0"/>
              </a:rPr>
            </a:br>
            <a:r>
              <a:rPr lang="en-US" sz="1000" b="1">
                <a:latin typeface="Calibri" pitchFamily="34" charset="0"/>
              </a:rPr>
              <a:t>Voltage (V)</a:t>
            </a:r>
          </a:p>
        </p:txBody>
      </p:sp>
      <p:sp>
        <p:nvSpPr>
          <p:cNvPr id="14475" name="Text Box 392"/>
          <p:cNvSpPr txBox="1">
            <a:spLocks noChangeArrowheads="1"/>
          </p:cNvSpPr>
          <p:nvPr/>
        </p:nvSpPr>
        <p:spPr bwMode="auto">
          <a:xfrm>
            <a:off x="619125" y="5805488"/>
            <a:ext cx="503238" cy="261937"/>
          </a:xfrm>
          <a:prstGeom prst="rect">
            <a:avLst/>
          </a:prstGeom>
          <a:noFill/>
          <a:ln w="9525">
            <a:noFill/>
            <a:miter lim="800000"/>
            <a:headEnd/>
            <a:tailEnd/>
          </a:ln>
        </p:spPr>
        <p:txBody>
          <a:bodyPr>
            <a:spAutoFit/>
          </a:bodyPr>
          <a:lstStyle/>
          <a:p>
            <a:pPr>
              <a:spcBef>
                <a:spcPct val="50000"/>
              </a:spcBef>
            </a:pPr>
            <a:r>
              <a:rPr lang="en-US" sz="1200">
                <a:latin typeface="Calibri" pitchFamily="34" charset="0"/>
              </a:rPr>
              <a:t>0.00</a:t>
            </a:r>
          </a:p>
        </p:txBody>
      </p:sp>
      <p:sp>
        <p:nvSpPr>
          <p:cNvPr id="14476" name="Text Box 393"/>
          <p:cNvSpPr txBox="1">
            <a:spLocks noChangeArrowheads="1"/>
          </p:cNvSpPr>
          <p:nvPr/>
        </p:nvSpPr>
        <p:spPr bwMode="auto">
          <a:xfrm>
            <a:off x="8107363" y="1603375"/>
            <a:ext cx="1655762" cy="290513"/>
          </a:xfrm>
          <a:prstGeom prst="rect">
            <a:avLst/>
          </a:prstGeom>
          <a:noFill/>
          <a:ln w="9525">
            <a:noFill/>
            <a:miter lim="800000"/>
            <a:headEnd/>
            <a:tailEnd/>
          </a:ln>
        </p:spPr>
        <p:txBody>
          <a:bodyPr>
            <a:spAutoFit/>
          </a:bodyPr>
          <a:lstStyle/>
          <a:p>
            <a:pPr>
              <a:spcBef>
                <a:spcPct val="50000"/>
              </a:spcBef>
            </a:pPr>
            <a:r>
              <a:rPr lang="en-US" sz="1400" b="1">
                <a:latin typeface="Calibri" pitchFamily="34" charset="0"/>
              </a:rPr>
              <a:t>Charging Voltage </a:t>
            </a:r>
          </a:p>
        </p:txBody>
      </p:sp>
      <p:sp>
        <p:nvSpPr>
          <p:cNvPr id="14477" name="Text Box 394"/>
          <p:cNvSpPr txBox="1">
            <a:spLocks noChangeArrowheads="1"/>
          </p:cNvSpPr>
          <p:nvPr/>
        </p:nvSpPr>
        <p:spPr bwMode="auto">
          <a:xfrm>
            <a:off x="8107363" y="1820863"/>
            <a:ext cx="1655762" cy="290512"/>
          </a:xfrm>
          <a:prstGeom prst="rect">
            <a:avLst/>
          </a:prstGeom>
          <a:noFill/>
          <a:ln w="9525">
            <a:noFill/>
            <a:miter lim="800000"/>
            <a:headEnd/>
            <a:tailEnd/>
          </a:ln>
        </p:spPr>
        <p:txBody>
          <a:bodyPr>
            <a:spAutoFit/>
          </a:bodyPr>
          <a:lstStyle/>
          <a:p>
            <a:pPr>
              <a:spcBef>
                <a:spcPct val="50000"/>
              </a:spcBef>
            </a:pPr>
            <a:r>
              <a:rPr lang="en-US" sz="1400" b="1">
                <a:latin typeface="Calibri" pitchFamily="34" charset="0"/>
              </a:rPr>
              <a:t>Charging Current </a:t>
            </a:r>
          </a:p>
        </p:txBody>
      </p:sp>
      <p:sp>
        <p:nvSpPr>
          <p:cNvPr id="14478" name="Line 395"/>
          <p:cNvSpPr>
            <a:spLocks noChangeShapeType="1"/>
          </p:cNvSpPr>
          <p:nvPr/>
        </p:nvSpPr>
        <p:spPr bwMode="auto">
          <a:xfrm flipH="1">
            <a:off x="7027863" y="1747838"/>
            <a:ext cx="1079500" cy="0"/>
          </a:xfrm>
          <a:prstGeom prst="line">
            <a:avLst/>
          </a:prstGeom>
          <a:noFill/>
          <a:ln w="28575">
            <a:solidFill>
              <a:schemeClr val="bg2"/>
            </a:solidFill>
            <a:round/>
            <a:headEnd/>
            <a:tailEnd/>
          </a:ln>
        </p:spPr>
        <p:txBody>
          <a:bodyPr/>
          <a:lstStyle/>
          <a:p>
            <a:endParaRPr lang="nl-NL"/>
          </a:p>
        </p:txBody>
      </p:sp>
      <p:sp>
        <p:nvSpPr>
          <p:cNvPr id="14479" name="Line 396"/>
          <p:cNvSpPr>
            <a:spLocks noChangeShapeType="1"/>
          </p:cNvSpPr>
          <p:nvPr/>
        </p:nvSpPr>
        <p:spPr bwMode="auto">
          <a:xfrm flipH="1">
            <a:off x="7027863" y="1963738"/>
            <a:ext cx="1079500" cy="0"/>
          </a:xfrm>
          <a:prstGeom prst="line">
            <a:avLst/>
          </a:prstGeom>
          <a:noFill/>
          <a:ln w="28575">
            <a:solidFill>
              <a:schemeClr val="bg2"/>
            </a:solidFill>
            <a:prstDash val="dash"/>
            <a:round/>
            <a:headEnd/>
            <a:tailEnd/>
          </a:ln>
        </p:spPr>
        <p:txBody>
          <a:bodyPr/>
          <a:lstStyle/>
          <a:p>
            <a:endParaRPr lang="nl-NL"/>
          </a:p>
        </p:txBody>
      </p:sp>
      <p:sp>
        <p:nvSpPr>
          <p:cNvPr id="14480" name="Line 429"/>
          <p:cNvSpPr>
            <a:spLocks noChangeShapeType="1"/>
          </p:cNvSpPr>
          <p:nvPr/>
        </p:nvSpPr>
        <p:spPr bwMode="auto">
          <a:xfrm flipH="1">
            <a:off x="4075113" y="2898775"/>
            <a:ext cx="287337" cy="433388"/>
          </a:xfrm>
          <a:prstGeom prst="line">
            <a:avLst/>
          </a:prstGeom>
          <a:noFill/>
          <a:ln w="28575">
            <a:solidFill>
              <a:srgbClr val="00B0F0"/>
            </a:solidFill>
            <a:round/>
            <a:headEnd/>
            <a:tailEnd/>
          </a:ln>
        </p:spPr>
        <p:txBody>
          <a:bodyPr/>
          <a:lstStyle/>
          <a:p>
            <a:endParaRPr lang="nl-NL"/>
          </a:p>
        </p:txBody>
      </p:sp>
      <p:sp>
        <p:nvSpPr>
          <p:cNvPr id="14481" name="Line 431"/>
          <p:cNvSpPr>
            <a:spLocks noChangeShapeType="1"/>
          </p:cNvSpPr>
          <p:nvPr/>
        </p:nvSpPr>
        <p:spPr bwMode="auto">
          <a:xfrm flipH="1">
            <a:off x="3498850" y="3332163"/>
            <a:ext cx="576263" cy="503237"/>
          </a:xfrm>
          <a:prstGeom prst="line">
            <a:avLst/>
          </a:prstGeom>
          <a:noFill/>
          <a:ln w="28575">
            <a:solidFill>
              <a:srgbClr val="00B0F0"/>
            </a:solidFill>
            <a:round/>
            <a:headEnd/>
            <a:tailEnd/>
          </a:ln>
        </p:spPr>
        <p:txBody>
          <a:bodyPr/>
          <a:lstStyle/>
          <a:p>
            <a:endParaRPr lang="nl-NL"/>
          </a:p>
        </p:txBody>
      </p:sp>
      <p:sp>
        <p:nvSpPr>
          <p:cNvPr id="14482" name="Line 432"/>
          <p:cNvSpPr>
            <a:spLocks noChangeShapeType="1"/>
          </p:cNvSpPr>
          <p:nvPr/>
        </p:nvSpPr>
        <p:spPr bwMode="auto">
          <a:xfrm flipH="1">
            <a:off x="3067050" y="3835400"/>
            <a:ext cx="431800" cy="287338"/>
          </a:xfrm>
          <a:prstGeom prst="line">
            <a:avLst/>
          </a:prstGeom>
          <a:noFill/>
          <a:ln w="28575">
            <a:solidFill>
              <a:srgbClr val="00B0F0"/>
            </a:solidFill>
            <a:round/>
            <a:headEnd/>
            <a:tailEnd/>
          </a:ln>
        </p:spPr>
        <p:txBody>
          <a:bodyPr/>
          <a:lstStyle/>
          <a:p>
            <a:endParaRPr lang="nl-NL"/>
          </a:p>
        </p:txBody>
      </p:sp>
      <p:sp>
        <p:nvSpPr>
          <p:cNvPr id="14483" name="Line 433"/>
          <p:cNvSpPr>
            <a:spLocks noChangeShapeType="1"/>
          </p:cNvSpPr>
          <p:nvPr/>
        </p:nvSpPr>
        <p:spPr bwMode="auto">
          <a:xfrm flipH="1">
            <a:off x="2706688" y="4122738"/>
            <a:ext cx="360362" cy="217487"/>
          </a:xfrm>
          <a:prstGeom prst="line">
            <a:avLst/>
          </a:prstGeom>
          <a:noFill/>
          <a:ln w="28575">
            <a:solidFill>
              <a:srgbClr val="00B0F0"/>
            </a:solidFill>
            <a:round/>
            <a:headEnd/>
            <a:tailEnd/>
          </a:ln>
        </p:spPr>
        <p:txBody>
          <a:bodyPr/>
          <a:lstStyle/>
          <a:p>
            <a:endParaRPr lang="nl-NL"/>
          </a:p>
        </p:txBody>
      </p:sp>
      <p:sp>
        <p:nvSpPr>
          <p:cNvPr id="14484" name="Line 434"/>
          <p:cNvSpPr>
            <a:spLocks noChangeShapeType="1"/>
          </p:cNvSpPr>
          <p:nvPr/>
        </p:nvSpPr>
        <p:spPr bwMode="auto">
          <a:xfrm flipH="1">
            <a:off x="2058988" y="4340225"/>
            <a:ext cx="647700" cy="215900"/>
          </a:xfrm>
          <a:prstGeom prst="line">
            <a:avLst/>
          </a:prstGeom>
          <a:noFill/>
          <a:ln w="28575">
            <a:solidFill>
              <a:srgbClr val="00B0F0"/>
            </a:solidFill>
            <a:round/>
            <a:headEnd/>
            <a:tailEnd/>
          </a:ln>
        </p:spPr>
        <p:txBody>
          <a:bodyPr/>
          <a:lstStyle/>
          <a:p>
            <a:endParaRPr lang="nl-NL"/>
          </a:p>
        </p:txBody>
      </p:sp>
      <p:sp>
        <p:nvSpPr>
          <p:cNvPr id="14485" name="Line 435"/>
          <p:cNvSpPr>
            <a:spLocks noChangeShapeType="1"/>
          </p:cNvSpPr>
          <p:nvPr/>
        </p:nvSpPr>
        <p:spPr bwMode="auto">
          <a:xfrm flipH="1" flipV="1">
            <a:off x="4219575" y="2971800"/>
            <a:ext cx="4535488" cy="3175"/>
          </a:xfrm>
          <a:prstGeom prst="line">
            <a:avLst/>
          </a:prstGeom>
          <a:noFill/>
          <a:ln w="28575">
            <a:solidFill>
              <a:srgbClr val="FB052E"/>
            </a:solidFill>
            <a:round/>
            <a:headEnd/>
            <a:tailEnd/>
          </a:ln>
        </p:spPr>
        <p:txBody>
          <a:bodyPr/>
          <a:lstStyle/>
          <a:p>
            <a:endParaRPr lang="nl-NL"/>
          </a:p>
        </p:txBody>
      </p:sp>
      <p:sp>
        <p:nvSpPr>
          <p:cNvPr id="14486" name="Line 436"/>
          <p:cNvSpPr>
            <a:spLocks noChangeShapeType="1"/>
          </p:cNvSpPr>
          <p:nvPr/>
        </p:nvSpPr>
        <p:spPr bwMode="auto">
          <a:xfrm flipH="1">
            <a:off x="3930650" y="2971800"/>
            <a:ext cx="288925" cy="358775"/>
          </a:xfrm>
          <a:prstGeom prst="line">
            <a:avLst/>
          </a:prstGeom>
          <a:noFill/>
          <a:ln w="28575">
            <a:solidFill>
              <a:srgbClr val="FB052E"/>
            </a:solidFill>
            <a:round/>
            <a:headEnd/>
            <a:tailEnd/>
          </a:ln>
        </p:spPr>
        <p:txBody>
          <a:bodyPr/>
          <a:lstStyle/>
          <a:p>
            <a:endParaRPr lang="nl-NL"/>
          </a:p>
        </p:txBody>
      </p:sp>
      <p:sp>
        <p:nvSpPr>
          <p:cNvPr id="14487" name="Line 439"/>
          <p:cNvSpPr>
            <a:spLocks noChangeShapeType="1"/>
          </p:cNvSpPr>
          <p:nvPr/>
        </p:nvSpPr>
        <p:spPr bwMode="auto">
          <a:xfrm flipH="1">
            <a:off x="3067050" y="3332163"/>
            <a:ext cx="863600" cy="719137"/>
          </a:xfrm>
          <a:prstGeom prst="line">
            <a:avLst/>
          </a:prstGeom>
          <a:noFill/>
          <a:ln w="28575">
            <a:solidFill>
              <a:srgbClr val="FB052E"/>
            </a:solidFill>
            <a:round/>
            <a:headEnd/>
            <a:tailEnd/>
          </a:ln>
        </p:spPr>
        <p:txBody>
          <a:bodyPr/>
          <a:lstStyle/>
          <a:p>
            <a:endParaRPr lang="nl-NL"/>
          </a:p>
        </p:txBody>
      </p:sp>
      <p:sp>
        <p:nvSpPr>
          <p:cNvPr id="14488" name="Line 440"/>
          <p:cNvSpPr>
            <a:spLocks noChangeShapeType="1"/>
          </p:cNvSpPr>
          <p:nvPr/>
        </p:nvSpPr>
        <p:spPr bwMode="auto">
          <a:xfrm flipH="1">
            <a:off x="2706688" y="4051300"/>
            <a:ext cx="360362" cy="217488"/>
          </a:xfrm>
          <a:prstGeom prst="line">
            <a:avLst/>
          </a:prstGeom>
          <a:noFill/>
          <a:ln w="28575">
            <a:solidFill>
              <a:srgbClr val="FB052E"/>
            </a:solidFill>
            <a:round/>
            <a:headEnd/>
            <a:tailEnd/>
          </a:ln>
        </p:spPr>
        <p:txBody>
          <a:bodyPr/>
          <a:lstStyle/>
          <a:p>
            <a:endParaRPr lang="nl-NL"/>
          </a:p>
        </p:txBody>
      </p:sp>
      <p:sp>
        <p:nvSpPr>
          <p:cNvPr id="14489" name="Line 441"/>
          <p:cNvSpPr>
            <a:spLocks noChangeShapeType="1"/>
          </p:cNvSpPr>
          <p:nvPr/>
        </p:nvSpPr>
        <p:spPr bwMode="auto">
          <a:xfrm flipH="1">
            <a:off x="2058988" y="4267200"/>
            <a:ext cx="647700" cy="288925"/>
          </a:xfrm>
          <a:prstGeom prst="line">
            <a:avLst/>
          </a:prstGeom>
          <a:noFill/>
          <a:ln w="28575">
            <a:solidFill>
              <a:srgbClr val="FB052E"/>
            </a:solidFill>
            <a:round/>
            <a:headEnd/>
            <a:tailEnd/>
          </a:ln>
        </p:spPr>
        <p:txBody>
          <a:bodyPr/>
          <a:lstStyle/>
          <a:p>
            <a:endParaRPr lang="nl-NL"/>
          </a:p>
        </p:txBody>
      </p:sp>
      <p:sp>
        <p:nvSpPr>
          <p:cNvPr id="14490" name="Line 442"/>
          <p:cNvSpPr>
            <a:spLocks noChangeShapeType="1"/>
          </p:cNvSpPr>
          <p:nvPr/>
        </p:nvSpPr>
        <p:spPr bwMode="auto">
          <a:xfrm flipH="1" flipV="1">
            <a:off x="4219575" y="3043238"/>
            <a:ext cx="4535488" cy="3175"/>
          </a:xfrm>
          <a:prstGeom prst="line">
            <a:avLst/>
          </a:prstGeom>
          <a:noFill/>
          <a:ln w="28575">
            <a:solidFill>
              <a:schemeClr val="tx1"/>
            </a:solidFill>
            <a:round/>
            <a:headEnd/>
            <a:tailEnd/>
          </a:ln>
        </p:spPr>
        <p:txBody>
          <a:bodyPr/>
          <a:lstStyle/>
          <a:p>
            <a:endParaRPr lang="nl-NL"/>
          </a:p>
        </p:txBody>
      </p:sp>
      <p:sp>
        <p:nvSpPr>
          <p:cNvPr id="14491" name="Line 443"/>
          <p:cNvSpPr>
            <a:spLocks noChangeShapeType="1"/>
          </p:cNvSpPr>
          <p:nvPr/>
        </p:nvSpPr>
        <p:spPr bwMode="auto">
          <a:xfrm flipH="1">
            <a:off x="3786188" y="3043238"/>
            <a:ext cx="433387" cy="504825"/>
          </a:xfrm>
          <a:prstGeom prst="line">
            <a:avLst/>
          </a:prstGeom>
          <a:noFill/>
          <a:ln w="28575">
            <a:solidFill>
              <a:schemeClr val="tx1"/>
            </a:solidFill>
            <a:round/>
            <a:headEnd/>
            <a:tailEnd/>
          </a:ln>
        </p:spPr>
        <p:txBody>
          <a:bodyPr/>
          <a:lstStyle/>
          <a:p>
            <a:endParaRPr lang="nl-NL"/>
          </a:p>
        </p:txBody>
      </p:sp>
      <p:sp>
        <p:nvSpPr>
          <p:cNvPr id="14492" name="Line 444"/>
          <p:cNvSpPr>
            <a:spLocks noChangeShapeType="1"/>
          </p:cNvSpPr>
          <p:nvPr/>
        </p:nvSpPr>
        <p:spPr bwMode="auto">
          <a:xfrm flipH="1">
            <a:off x="3211513" y="3548063"/>
            <a:ext cx="574675" cy="431800"/>
          </a:xfrm>
          <a:prstGeom prst="line">
            <a:avLst/>
          </a:prstGeom>
          <a:noFill/>
          <a:ln w="28575">
            <a:solidFill>
              <a:schemeClr val="tx1"/>
            </a:solidFill>
            <a:round/>
            <a:headEnd/>
            <a:tailEnd/>
          </a:ln>
        </p:spPr>
        <p:txBody>
          <a:bodyPr/>
          <a:lstStyle/>
          <a:p>
            <a:endParaRPr lang="nl-NL"/>
          </a:p>
        </p:txBody>
      </p:sp>
      <p:sp>
        <p:nvSpPr>
          <p:cNvPr id="14493" name="Line 445"/>
          <p:cNvSpPr>
            <a:spLocks noChangeShapeType="1"/>
          </p:cNvSpPr>
          <p:nvPr/>
        </p:nvSpPr>
        <p:spPr bwMode="auto">
          <a:xfrm flipH="1">
            <a:off x="2778125" y="3979863"/>
            <a:ext cx="433388" cy="287337"/>
          </a:xfrm>
          <a:prstGeom prst="line">
            <a:avLst/>
          </a:prstGeom>
          <a:noFill/>
          <a:ln w="28575">
            <a:solidFill>
              <a:schemeClr val="tx1"/>
            </a:solidFill>
            <a:round/>
            <a:headEnd/>
            <a:tailEnd/>
          </a:ln>
        </p:spPr>
        <p:txBody>
          <a:bodyPr/>
          <a:lstStyle/>
          <a:p>
            <a:endParaRPr lang="nl-NL"/>
          </a:p>
        </p:txBody>
      </p:sp>
      <p:sp>
        <p:nvSpPr>
          <p:cNvPr id="14494" name="Line 446"/>
          <p:cNvSpPr>
            <a:spLocks noChangeShapeType="1"/>
          </p:cNvSpPr>
          <p:nvPr/>
        </p:nvSpPr>
        <p:spPr bwMode="auto">
          <a:xfrm flipH="1">
            <a:off x="2058988" y="4267200"/>
            <a:ext cx="719137" cy="288925"/>
          </a:xfrm>
          <a:prstGeom prst="line">
            <a:avLst/>
          </a:prstGeom>
          <a:noFill/>
          <a:ln w="28575">
            <a:solidFill>
              <a:schemeClr val="tx1"/>
            </a:solidFill>
            <a:round/>
            <a:headEnd/>
            <a:tailEnd/>
          </a:ln>
        </p:spPr>
        <p:txBody>
          <a:bodyPr/>
          <a:lstStyle/>
          <a:p>
            <a:endParaRPr lang="nl-NL"/>
          </a:p>
        </p:txBody>
      </p:sp>
      <p:sp>
        <p:nvSpPr>
          <p:cNvPr id="58" name="Line 447"/>
          <p:cNvSpPr>
            <a:spLocks noChangeShapeType="1"/>
          </p:cNvSpPr>
          <p:nvPr/>
        </p:nvSpPr>
        <p:spPr bwMode="auto">
          <a:xfrm flipH="1" flipV="1">
            <a:off x="4219575" y="3332163"/>
            <a:ext cx="4535488" cy="3175"/>
          </a:xfrm>
          <a:prstGeom prst="line">
            <a:avLst/>
          </a:prstGeom>
          <a:noFill/>
          <a:ln w="28575">
            <a:solidFill>
              <a:schemeClr val="accent6"/>
            </a:solidFill>
            <a:round/>
            <a:headEnd/>
            <a:tailEnd/>
          </a:ln>
          <a:effectLst/>
        </p:spPr>
        <p:txBody>
          <a:bodyPr/>
          <a:lstStyle/>
          <a:p>
            <a:pPr defTabSz="1008035" fontAlgn="auto">
              <a:spcBef>
                <a:spcPts val="0"/>
              </a:spcBef>
              <a:spcAft>
                <a:spcPts val="0"/>
              </a:spcAft>
              <a:defRPr/>
            </a:pPr>
            <a:endParaRPr lang="en-ZA">
              <a:latin typeface="+mn-lt"/>
              <a:ea typeface="+mn-ea"/>
            </a:endParaRPr>
          </a:p>
        </p:txBody>
      </p:sp>
      <p:sp>
        <p:nvSpPr>
          <p:cNvPr id="59" name="Line 448"/>
          <p:cNvSpPr>
            <a:spLocks noChangeShapeType="1"/>
          </p:cNvSpPr>
          <p:nvPr/>
        </p:nvSpPr>
        <p:spPr bwMode="auto">
          <a:xfrm flipH="1">
            <a:off x="4003675" y="3332163"/>
            <a:ext cx="215900" cy="215900"/>
          </a:xfrm>
          <a:prstGeom prst="line">
            <a:avLst/>
          </a:prstGeom>
          <a:noFill/>
          <a:ln w="28575">
            <a:solidFill>
              <a:schemeClr val="accent6"/>
            </a:solidFill>
            <a:round/>
            <a:headEnd/>
            <a:tailEnd/>
          </a:ln>
          <a:effectLst/>
        </p:spPr>
        <p:txBody>
          <a:bodyPr/>
          <a:lstStyle/>
          <a:p>
            <a:pPr defTabSz="1008035" fontAlgn="auto">
              <a:spcBef>
                <a:spcPts val="0"/>
              </a:spcBef>
              <a:spcAft>
                <a:spcPts val="0"/>
              </a:spcAft>
              <a:defRPr/>
            </a:pPr>
            <a:endParaRPr lang="en-ZA">
              <a:latin typeface="+mn-lt"/>
              <a:ea typeface="+mn-ea"/>
            </a:endParaRPr>
          </a:p>
        </p:txBody>
      </p:sp>
      <p:sp>
        <p:nvSpPr>
          <p:cNvPr id="60" name="Line 449"/>
          <p:cNvSpPr>
            <a:spLocks noChangeShapeType="1"/>
          </p:cNvSpPr>
          <p:nvPr/>
        </p:nvSpPr>
        <p:spPr bwMode="auto">
          <a:xfrm flipH="1">
            <a:off x="3786188" y="3548063"/>
            <a:ext cx="217487" cy="142875"/>
          </a:xfrm>
          <a:prstGeom prst="line">
            <a:avLst/>
          </a:prstGeom>
          <a:noFill/>
          <a:ln w="28575">
            <a:solidFill>
              <a:schemeClr val="accent6"/>
            </a:solidFill>
            <a:round/>
            <a:headEnd/>
            <a:tailEnd/>
          </a:ln>
          <a:effectLst/>
        </p:spPr>
        <p:txBody>
          <a:bodyPr/>
          <a:lstStyle/>
          <a:p>
            <a:pPr defTabSz="1008035" fontAlgn="auto">
              <a:spcBef>
                <a:spcPts val="0"/>
              </a:spcBef>
              <a:spcAft>
                <a:spcPts val="0"/>
              </a:spcAft>
              <a:defRPr/>
            </a:pPr>
            <a:endParaRPr lang="en-ZA">
              <a:latin typeface="+mn-lt"/>
              <a:ea typeface="+mn-ea"/>
            </a:endParaRPr>
          </a:p>
        </p:txBody>
      </p:sp>
      <p:sp>
        <p:nvSpPr>
          <p:cNvPr id="61" name="Line 450"/>
          <p:cNvSpPr>
            <a:spLocks noChangeShapeType="1"/>
          </p:cNvSpPr>
          <p:nvPr/>
        </p:nvSpPr>
        <p:spPr bwMode="auto">
          <a:xfrm flipH="1">
            <a:off x="3354388" y="3690938"/>
            <a:ext cx="431800" cy="215900"/>
          </a:xfrm>
          <a:prstGeom prst="line">
            <a:avLst/>
          </a:prstGeom>
          <a:noFill/>
          <a:ln w="28575">
            <a:solidFill>
              <a:schemeClr val="accent6"/>
            </a:solidFill>
            <a:round/>
            <a:headEnd/>
            <a:tailEnd/>
          </a:ln>
          <a:effectLst/>
        </p:spPr>
        <p:txBody>
          <a:bodyPr/>
          <a:lstStyle/>
          <a:p>
            <a:pPr defTabSz="1008035" fontAlgn="auto">
              <a:spcBef>
                <a:spcPts val="0"/>
              </a:spcBef>
              <a:spcAft>
                <a:spcPts val="0"/>
              </a:spcAft>
              <a:defRPr/>
            </a:pPr>
            <a:endParaRPr lang="en-ZA">
              <a:latin typeface="+mn-lt"/>
              <a:ea typeface="+mn-ea"/>
            </a:endParaRPr>
          </a:p>
        </p:txBody>
      </p:sp>
      <p:sp>
        <p:nvSpPr>
          <p:cNvPr id="62" name="Line 451"/>
          <p:cNvSpPr>
            <a:spLocks noChangeShapeType="1"/>
          </p:cNvSpPr>
          <p:nvPr/>
        </p:nvSpPr>
        <p:spPr bwMode="auto">
          <a:xfrm flipH="1">
            <a:off x="2995613" y="3906838"/>
            <a:ext cx="358775" cy="215900"/>
          </a:xfrm>
          <a:prstGeom prst="line">
            <a:avLst/>
          </a:prstGeom>
          <a:noFill/>
          <a:ln w="28575">
            <a:solidFill>
              <a:schemeClr val="accent6"/>
            </a:solidFill>
            <a:round/>
            <a:headEnd/>
            <a:tailEnd/>
          </a:ln>
          <a:effectLst/>
        </p:spPr>
        <p:txBody>
          <a:bodyPr/>
          <a:lstStyle/>
          <a:p>
            <a:pPr defTabSz="1008035" fontAlgn="auto">
              <a:spcBef>
                <a:spcPts val="0"/>
              </a:spcBef>
              <a:spcAft>
                <a:spcPts val="0"/>
              </a:spcAft>
              <a:defRPr/>
            </a:pPr>
            <a:endParaRPr lang="en-ZA">
              <a:latin typeface="+mn-lt"/>
              <a:ea typeface="+mn-ea"/>
            </a:endParaRPr>
          </a:p>
        </p:txBody>
      </p:sp>
      <p:sp>
        <p:nvSpPr>
          <p:cNvPr id="63" name="Line 452"/>
          <p:cNvSpPr>
            <a:spLocks noChangeShapeType="1"/>
          </p:cNvSpPr>
          <p:nvPr/>
        </p:nvSpPr>
        <p:spPr bwMode="auto">
          <a:xfrm flipH="1">
            <a:off x="2635250" y="4122738"/>
            <a:ext cx="360363" cy="217487"/>
          </a:xfrm>
          <a:prstGeom prst="line">
            <a:avLst/>
          </a:prstGeom>
          <a:noFill/>
          <a:ln w="28575">
            <a:solidFill>
              <a:schemeClr val="accent6"/>
            </a:solidFill>
            <a:round/>
            <a:headEnd/>
            <a:tailEnd/>
          </a:ln>
          <a:effectLst/>
        </p:spPr>
        <p:txBody>
          <a:bodyPr/>
          <a:lstStyle/>
          <a:p>
            <a:pPr defTabSz="1008035" fontAlgn="auto">
              <a:spcBef>
                <a:spcPts val="0"/>
              </a:spcBef>
              <a:spcAft>
                <a:spcPts val="0"/>
              </a:spcAft>
              <a:defRPr/>
            </a:pPr>
            <a:endParaRPr lang="en-ZA">
              <a:latin typeface="+mn-lt"/>
              <a:ea typeface="+mn-ea"/>
            </a:endParaRPr>
          </a:p>
        </p:txBody>
      </p:sp>
      <p:sp>
        <p:nvSpPr>
          <p:cNvPr id="64" name="Line 453"/>
          <p:cNvSpPr>
            <a:spLocks noChangeShapeType="1"/>
          </p:cNvSpPr>
          <p:nvPr/>
        </p:nvSpPr>
        <p:spPr bwMode="auto">
          <a:xfrm flipH="1">
            <a:off x="2058988" y="4340225"/>
            <a:ext cx="576262" cy="215900"/>
          </a:xfrm>
          <a:prstGeom prst="line">
            <a:avLst/>
          </a:prstGeom>
          <a:noFill/>
          <a:ln w="28575">
            <a:solidFill>
              <a:schemeClr val="accent6"/>
            </a:solidFill>
            <a:round/>
            <a:headEnd/>
            <a:tailEnd/>
          </a:ln>
          <a:effectLst/>
        </p:spPr>
        <p:txBody>
          <a:bodyPr/>
          <a:lstStyle/>
          <a:p>
            <a:pPr defTabSz="1008035" fontAlgn="auto">
              <a:spcBef>
                <a:spcPts val="0"/>
              </a:spcBef>
              <a:spcAft>
                <a:spcPts val="0"/>
              </a:spcAft>
              <a:defRPr/>
            </a:pPr>
            <a:endParaRPr lang="en-ZA">
              <a:latin typeface="+mn-lt"/>
              <a:ea typeface="+mn-ea"/>
            </a:endParaRPr>
          </a:p>
        </p:txBody>
      </p:sp>
      <p:sp>
        <p:nvSpPr>
          <p:cNvPr id="14502" name="Line 456"/>
          <p:cNvSpPr>
            <a:spLocks noChangeShapeType="1"/>
          </p:cNvSpPr>
          <p:nvPr/>
        </p:nvSpPr>
        <p:spPr bwMode="auto">
          <a:xfrm>
            <a:off x="2058988" y="3114675"/>
            <a:ext cx="2447925" cy="0"/>
          </a:xfrm>
          <a:prstGeom prst="line">
            <a:avLst/>
          </a:prstGeom>
          <a:noFill/>
          <a:ln w="28575">
            <a:solidFill>
              <a:srgbClr val="00B0F0"/>
            </a:solidFill>
            <a:prstDash val="dash"/>
            <a:round/>
            <a:headEnd/>
            <a:tailEnd/>
          </a:ln>
        </p:spPr>
        <p:txBody>
          <a:bodyPr/>
          <a:lstStyle/>
          <a:p>
            <a:endParaRPr lang="nl-NL"/>
          </a:p>
        </p:txBody>
      </p:sp>
      <p:sp>
        <p:nvSpPr>
          <p:cNvPr id="14503" name="Line 458"/>
          <p:cNvSpPr>
            <a:spLocks noChangeShapeType="1"/>
          </p:cNvSpPr>
          <p:nvPr/>
        </p:nvSpPr>
        <p:spPr bwMode="auto">
          <a:xfrm>
            <a:off x="4506913" y="3114675"/>
            <a:ext cx="360362" cy="1800225"/>
          </a:xfrm>
          <a:prstGeom prst="line">
            <a:avLst/>
          </a:prstGeom>
          <a:noFill/>
          <a:ln w="28575">
            <a:solidFill>
              <a:srgbClr val="00B0F0"/>
            </a:solidFill>
            <a:prstDash val="dash"/>
            <a:round/>
            <a:headEnd/>
            <a:tailEnd/>
          </a:ln>
        </p:spPr>
        <p:txBody>
          <a:bodyPr/>
          <a:lstStyle/>
          <a:p>
            <a:endParaRPr lang="nl-NL"/>
          </a:p>
        </p:txBody>
      </p:sp>
      <p:sp>
        <p:nvSpPr>
          <p:cNvPr id="14504" name="Line 459"/>
          <p:cNvSpPr>
            <a:spLocks noChangeShapeType="1"/>
          </p:cNvSpPr>
          <p:nvPr/>
        </p:nvSpPr>
        <p:spPr bwMode="auto">
          <a:xfrm>
            <a:off x="4867275" y="4914900"/>
            <a:ext cx="71438" cy="217488"/>
          </a:xfrm>
          <a:prstGeom prst="line">
            <a:avLst/>
          </a:prstGeom>
          <a:noFill/>
          <a:ln w="28575">
            <a:solidFill>
              <a:srgbClr val="00B0F0"/>
            </a:solidFill>
            <a:prstDash val="dash"/>
            <a:round/>
            <a:headEnd/>
            <a:tailEnd/>
          </a:ln>
        </p:spPr>
        <p:txBody>
          <a:bodyPr/>
          <a:lstStyle/>
          <a:p>
            <a:endParaRPr lang="nl-NL"/>
          </a:p>
        </p:txBody>
      </p:sp>
      <p:sp>
        <p:nvSpPr>
          <p:cNvPr id="14505" name="Line 460"/>
          <p:cNvSpPr>
            <a:spLocks noChangeShapeType="1"/>
          </p:cNvSpPr>
          <p:nvPr/>
        </p:nvSpPr>
        <p:spPr bwMode="auto">
          <a:xfrm>
            <a:off x="4938713" y="5132388"/>
            <a:ext cx="144462" cy="215900"/>
          </a:xfrm>
          <a:prstGeom prst="line">
            <a:avLst/>
          </a:prstGeom>
          <a:noFill/>
          <a:ln w="28575">
            <a:solidFill>
              <a:srgbClr val="00B0F0"/>
            </a:solidFill>
            <a:prstDash val="dash"/>
            <a:round/>
            <a:headEnd/>
            <a:tailEnd/>
          </a:ln>
        </p:spPr>
        <p:txBody>
          <a:bodyPr/>
          <a:lstStyle/>
          <a:p>
            <a:endParaRPr lang="nl-NL"/>
          </a:p>
        </p:txBody>
      </p:sp>
      <p:sp>
        <p:nvSpPr>
          <p:cNvPr id="14506" name="Line 461"/>
          <p:cNvSpPr>
            <a:spLocks noChangeShapeType="1"/>
          </p:cNvSpPr>
          <p:nvPr/>
        </p:nvSpPr>
        <p:spPr bwMode="auto">
          <a:xfrm>
            <a:off x="5083175" y="5348288"/>
            <a:ext cx="144463" cy="142875"/>
          </a:xfrm>
          <a:prstGeom prst="line">
            <a:avLst/>
          </a:prstGeom>
          <a:noFill/>
          <a:ln w="28575">
            <a:solidFill>
              <a:srgbClr val="00B0F0"/>
            </a:solidFill>
            <a:prstDash val="dash"/>
            <a:round/>
            <a:headEnd/>
            <a:tailEnd/>
          </a:ln>
        </p:spPr>
        <p:txBody>
          <a:bodyPr/>
          <a:lstStyle/>
          <a:p>
            <a:endParaRPr lang="nl-NL"/>
          </a:p>
        </p:txBody>
      </p:sp>
      <p:sp>
        <p:nvSpPr>
          <p:cNvPr id="14507" name="Line 462"/>
          <p:cNvSpPr>
            <a:spLocks noChangeShapeType="1"/>
          </p:cNvSpPr>
          <p:nvPr/>
        </p:nvSpPr>
        <p:spPr bwMode="auto">
          <a:xfrm>
            <a:off x="5154613" y="5419725"/>
            <a:ext cx="288925" cy="144463"/>
          </a:xfrm>
          <a:prstGeom prst="line">
            <a:avLst/>
          </a:prstGeom>
          <a:noFill/>
          <a:ln w="28575">
            <a:solidFill>
              <a:srgbClr val="00B0F0"/>
            </a:solidFill>
            <a:prstDash val="dash"/>
            <a:round/>
            <a:headEnd/>
            <a:tailEnd/>
          </a:ln>
        </p:spPr>
        <p:txBody>
          <a:bodyPr/>
          <a:lstStyle/>
          <a:p>
            <a:endParaRPr lang="nl-NL"/>
          </a:p>
        </p:txBody>
      </p:sp>
      <p:sp>
        <p:nvSpPr>
          <p:cNvPr id="14508" name="Line 463"/>
          <p:cNvSpPr>
            <a:spLocks noChangeShapeType="1"/>
          </p:cNvSpPr>
          <p:nvPr/>
        </p:nvSpPr>
        <p:spPr bwMode="auto">
          <a:xfrm>
            <a:off x="5443538" y="5564188"/>
            <a:ext cx="3311525" cy="215900"/>
          </a:xfrm>
          <a:prstGeom prst="line">
            <a:avLst/>
          </a:prstGeom>
          <a:noFill/>
          <a:ln w="28575">
            <a:solidFill>
              <a:srgbClr val="00B0F0"/>
            </a:solidFill>
            <a:prstDash val="dash"/>
            <a:round/>
            <a:headEnd/>
            <a:tailEnd/>
          </a:ln>
        </p:spPr>
        <p:txBody>
          <a:bodyPr/>
          <a:lstStyle/>
          <a:p>
            <a:endParaRPr lang="nl-NL"/>
          </a:p>
        </p:txBody>
      </p:sp>
      <p:sp>
        <p:nvSpPr>
          <p:cNvPr id="14509" name="Line 464"/>
          <p:cNvSpPr>
            <a:spLocks noChangeShapeType="1"/>
          </p:cNvSpPr>
          <p:nvPr/>
        </p:nvSpPr>
        <p:spPr bwMode="auto">
          <a:xfrm flipV="1">
            <a:off x="2058988" y="3546475"/>
            <a:ext cx="2232025" cy="1588"/>
          </a:xfrm>
          <a:prstGeom prst="line">
            <a:avLst/>
          </a:prstGeom>
          <a:noFill/>
          <a:ln w="28575">
            <a:solidFill>
              <a:srgbClr val="FB052E"/>
            </a:solidFill>
            <a:prstDash val="dash"/>
            <a:round/>
            <a:headEnd/>
            <a:tailEnd/>
          </a:ln>
        </p:spPr>
        <p:txBody>
          <a:bodyPr/>
          <a:lstStyle/>
          <a:p>
            <a:endParaRPr lang="nl-NL"/>
          </a:p>
        </p:txBody>
      </p:sp>
      <p:sp>
        <p:nvSpPr>
          <p:cNvPr id="14510" name="Line 465"/>
          <p:cNvSpPr>
            <a:spLocks noChangeShapeType="1"/>
          </p:cNvSpPr>
          <p:nvPr/>
        </p:nvSpPr>
        <p:spPr bwMode="auto">
          <a:xfrm>
            <a:off x="4291013" y="3546475"/>
            <a:ext cx="287337" cy="1368425"/>
          </a:xfrm>
          <a:prstGeom prst="line">
            <a:avLst/>
          </a:prstGeom>
          <a:noFill/>
          <a:ln w="28575">
            <a:solidFill>
              <a:srgbClr val="FB052E"/>
            </a:solidFill>
            <a:prstDash val="dash"/>
            <a:round/>
            <a:headEnd/>
            <a:tailEnd/>
          </a:ln>
        </p:spPr>
        <p:txBody>
          <a:bodyPr/>
          <a:lstStyle/>
          <a:p>
            <a:endParaRPr lang="nl-NL"/>
          </a:p>
        </p:txBody>
      </p:sp>
      <p:sp>
        <p:nvSpPr>
          <p:cNvPr id="14511" name="Line 466"/>
          <p:cNvSpPr>
            <a:spLocks noChangeShapeType="1"/>
          </p:cNvSpPr>
          <p:nvPr/>
        </p:nvSpPr>
        <p:spPr bwMode="auto">
          <a:xfrm>
            <a:off x="4578350" y="4843463"/>
            <a:ext cx="144463" cy="360362"/>
          </a:xfrm>
          <a:prstGeom prst="line">
            <a:avLst/>
          </a:prstGeom>
          <a:noFill/>
          <a:ln w="28575">
            <a:solidFill>
              <a:srgbClr val="FB052E"/>
            </a:solidFill>
            <a:prstDash val="dash"/>
            <a:round/>
            <a:headEnd/>
            <a:tailEnd/>
          </a:ln>
        </p:spPr>
        <p:txBody>
          <a:bodyPr/>
          <a:lstStyle/>
          <a:p>
            <a:endParaRPr lang="nl-NL"/>
          </a:p>
        </p:txBody>
      </p:sp>
      <p:sp>
        <p:nvSpPr>
          <p:cNvPr id="14512" name="Line 467"/>
          <p:cNvSpPr>
            <a:spLocks noChangeShapeType="1"/>
          </p:cNvSpPr>
          <p:nvPr/>
        </p:nvSpPr>
        <p:spPr bwMode="auto">
          <a:xfrm>
            <a:off x="4722813" y="5203825"/>
            <a:ext cx="144462" cy="215900"/>
          </a:xfrm>
          <a:prstGeom prst="line">
            <a:avLst/>
          </a:prstGeom>
          <a:noFill/>
          <a:ln w="28575">
            <a:solidFill>
              <a:srgbClr val="FB052E"/>
            </a:solidFill>
            <a:prstDash val="dash"/>
            <a:round/>
            <a:headEnd/>
            <a:tailEnd/>
          </a:ln>
        </p:spPr>
        <p:txBody>
          <a:bodyPr/>
          <a:lstStyle/>
          <a:p>
            <a:endParaRPr lang="nl-NL"/>
          </a:p>
        </p:txBody>
      </p:sp>
      <p:sp>
        <p:nvSpPr>
          <p:cNvPr id="14513" name="Line 468"/>
          <p:cNvSpPr>
            <a:spLocks noChangeShapeType="1"/>
          </p:cNvSpPr>
          <p:nvPr/>
        </p:nvSpPr>
        <p:spPr bwMode="auto">
          <a:xfrm>
            <a:off x="4938713" y="5491163"/>
            <a:ext cx="288925" cy="144462"/>
          </a:xfrm>
          <a:prstGeom prst="line">
            <a:avLst/>
          </a:prstGeom>
          <a:noFill/>
          <a:ln w="28575">
            <a:solidFill>
              <a:srgbClr val="FB052E"/>
            </a:solidFill>
            <a:prstDash val="dash"/>
            <a:round/>
            <a:headEnd/>
            <a:tailEnd/>
          </a:ln>
        </p:spPr>
        <p:txBody>
          <a:bodyPr/>
          <a:lstStyle/>
          <a:p>
            <a:endParaRPr lang="nl-NL"/>
          </a:p>
        </p:txBody>
      </p:sp>
      <p:sp>
        <p:nvSpPr>
          <p:cNvPr id="14514" name="Line 469"/>
          <p:cNvSpPr>
            <a:spLocks noChangeShapeType="1"/>
          </p:cNvSpPr>
          <p:nvPr/>
        </p:nvSpPr>
        <p:spPr bwMode="auto">
          <a:xfrm>
            <a:off x="5227638" y="5635625"/>
            <a:ext cx="3527425" cy="215900"/>
          </a:xfrm>
          <a:prstGeom prst="line">
            <a:avLst/>
          </a:prstGeom>
          <a:noFill/>
          <a:ln w="28575">
            <a:solidFill>
              <a:srgbClr val="FB052E"/>
            </a:solidFill>
            <a:prstDash val="dash"/>
            <a:round/>
            <a:headEnd/>
            <a:tailEnd/>
          </a:ln>
        </p:spPr>
        <p:txBody>
          <a:bodyPr/>
          <a:lstStyle/>
          <a:p>
            <a:endParaRPr lang="nl-NL"/>
          </a:p>
        </p:txBody>
      </p:sp>
      <p:sp>
        <p:nvSpPr>
          <p:cNvPr id="14515" name="Line 470"/>
          <p:cNvSpPr>
            <a:spLocks noChangeShapeType="1"/>
          </p:cNvSpPr>
          <p:nvPr/>
        </p:nvSpPr>
        <p:spPr bwMode="auto">
          <a:xfrm flipV="1">
            <a:off x="2058988" y="3690938"/>
            <a:ext cx="2160587" cy="0"/>
          </a:xfrm>
          <a:prstGeom prst="line">
            <a:avLst/>
          </a:prstGeom>
          <a:noFill/>
          <a:ln w="28575">
            <a:solidFill>
              <a:schemeClr val="tx1"/>
            </a:solidFill>
            <a:prstDash val="dash"/>
            <a:round/>
            <a:headEnd/>
            <a:tailEnd/>
          </a:ln>
        </p:spPr>
        <p:txBody>
          <a:bodyPr/>
          <a:lstStyle/>
          <a:p>
            <a:endParaRPr lang="nl-NL"/>
          </a:p>
        </p:txBody>
      </p:sp>
      <p:sp>
        <p:nvSpPr>
          <p:cNvPr id="14516" name="Line 471"/>
          <p:cNvSpPr>
            <a:spLocks noChangeShapeType="1"/>
          </p:cNvSpPr>
          <p:nvPr/>
        </p:nvSpPr>
        <p:spPr bwMode="auto">
          <a:xfrm>
            <a:off x="4219575" y="3690938"/>
            <a:ext cx="287338" cy="1368425"/>
          </a:xfrm>
          <a:prstGeom prst="line">
            <a:avLst/>
          </a:prstGeom>
          <a:noFill/>
          <a:ln w="28575">
            <a:solidFill>
              <a:schemeClr val="tx1"/>
            </a:solidFill>
            <a:prstDash val="dash"/>
            <a:round/>
            <a:headEnd/>
            <a:tailEnd/>
          </a:ln>
        </p:spPr>
        <p:txBody>
          <a:bodyPr/>
          <a:lstStyle/>
          <a:p>
            <a:endParaRPr lang="nl-NL"/>
          </a:p>
        </p:txBody>
      </p:sp>
      <p:sp>
        <p:nvSpPr>
          <p:cNvPr id="14517" name="Line 472"/>
          <p:cNvSpPr>
            <a:spLocks noChangeShapeType="1"/>
          </p:cNvSpPr>
          <p:nvPr/>
        </p:nvSpPr>
        <p:spPr bwMode="auto">
          <a:xfrm>
            <a:off x="4506913" y="4987925"/>
            <a:ext cx="144462" cy="360363"/>
          </a:xfrm>
          <a:prstGeom prst="line">
            <a:avLst/>
          </a:prstGeom>
          <a:noFill/>
          <a:ln w="28575">
            <a:solidFill>
              <a:schemeClr val="tx1"/>
            </a:solidFill>
            <a:prstDash val="dash"/>
            <a:round/>
            <a:headEnd/>
            <a:tailEnd/>
          </a:ln>
        </p:spPr>
        <p:txBody>
          <a:bodyPr/>
          <a:lstStyle/>
          <a:p>
            <a:endParaRPr lang="nl-NL"/>
          </a:p>
        </p:txBody>
      </p:sp>
      <p:sp>
        <p:nvSpPr>
          <p:cNvPr id="14518" name="Line 473"/>
          <p:cNvSpPr>
            <a:spLocks noChangeShapeType="1"/>
          </p:cNvSpPr>
          <p:nvPr/>
        </p:nvSpPr>
        <p:spPr bwMode="auto">
          <a:xfrm>
            <a:off x="4651375" y="5348288"/>
            <a:ext cx="144463" cy="215900"/>
          </a:xfrm>
          <a:prstGeom prst="line">
            <a:avLst/>
          </a:prstGeom>
          <a:noFill/>
          <a:ln w="28575">
            <a:solidFill>
              <a:schemeClr val="tx1"/>
            </a:solidFill>
            <a:prstDash val="dash"/>
            <a:round/>
            <a:headEnd/>
            <a:tailEnd/>
          </a:ln>
        </p:spPr>
        <p:txBody>
          <a:bodyPr/>
          <a:lstStyle/>
          <a:p>
            <a:endParaRPr lang="nl-NL"/>
          </a:p>
        </p:txBody>
      </p:sp>
      <p:sp>
        <p:nvSpPr>
          <p:cNvPr id="14519" name="Line 474"/>
          <p:cNvSpPr>
            <a:spLocks noChangeShapeType="1"/>
          </p:cNvSpPr>
          <p:nvPr/>
        </p:nvSpPr>
        <p:spPr bwMode="auto">
          <a:xfrm>
            <a:off x="4867275" y="5635625"/>
            <a:ext cx="288925" cy="144463"/>
          </a:xfrm>
          <a:prstGeom prst="line">
            <a:avLst/>
          </a:prstGeom>
          <a:noFill/>
          <a:ln w="28575">
            <a:solidFill>
              <a:schemeClr val="tx1"/>
            </a:solidFill>
            <a:prstDash val="dash"/>
            <a:round/>
            <a:headEnd/>
            <a:tailEnd/>
          </a:ln>
        </p:spPr>
        <p:txBody>
          <a:bodyPr/>
          <a:lstStyle/>
          <a:p>
            <a:endParaRPr lang="nl-NL"/>
          </a:p>
        </p:txBody>
      </p:sp>
      <p:sp>
        <p:nvSpPr>
          <p:cNvPr id="14520" name="Line 475"/>
          <p:cNvSpPr>
            <a:spLocks noChangeShapeType="1"/>
          </p:cNvSpPr>
          <p:nvPr/>
        </p:nvSpPr>
        <p:spPr bwMode="auto">
          <a:xfrm>
            <a:off x="5156200" y="5780088"/>
            <a:ext cx="3598863" cy="142875"/>
          </a:xfrm>
          <a:prstGeom prst="line">
            <a:avLst/>
          </a:prstGeom>
          <a:noFill/>
          <a:ln w="28575">
            <a:solidFill>
              <a:schemeClr val="tx1"/>
            </a:solidFill>
            <a:prstDash val="dash"/>
            <a:round/>
            <a:headEnd/>
            <a:tailEnd/>
          </a:ln>
        </p:spPr>
        <p:txBody>
          <a:bodyPr/>
          <a:lstStyle/>
          <a:p>
            <a:endParaRPr lang="nl-NL"/>
          </a:p>
        </p:txBody>
      </p:sp>
      <p:sp>
        <p:nvSpPr>
          <p:cNvPr id="84" name="Line 476"/>
          <p:cNvSpPr>
            <a:spLocks noChangeShapeType="1"/>
          </p:cNvSpPr>
          <p:nvPr/>
        </p:nvSpPr>
        <p:spPr bwMode="auto">
          <a:xfrm flipV="1">
            <a:off x="2058988" y="4051300"/>
            <a:ext cx="2160587" cy="0"/>
          </a:xfrm>
          <a:prstGeom prst="line">
            <a:avLst/>
          </a:prstGeom>
          <a:noFill/>
          <a:ln w="28575">
            <a:solidFill>
              <a:schemeClr val="accent6"/>
            </a:solidFill>
            <a:prstDash val="dash"/>
            <a:round/>
            <a:headEnd/>
            <a:tailEnd/>
          </a:ln>
          <a:effectLst/>
        </p:spPr>
        <p:txBody>
          <a:bodyPr/>
          <a:lstStyle/>
          <a:p>
            <a:pPr defTabSz="1008035" fontAlgn="auto">
              <a:spcBef>
                <a:spcPts val="0"/>
              </a:spcBef>
              <a:spcAft>
                <a:spcPts val="0"/>
              </a:spcAft>
              <a:defRPr/>
            </a:pPr>
            <a:endParaRPr lang="en-ZA">
              <a:latin typeface="+mn-lt"/>
              <a:ea typeface="+mn-ea"/>
            </a:endParaRPr>
          </a:p>
        </p:txBody>
      </p:sp>
      <p:sp>
        <p:nvSpPr>
          <p:cNvPr id="85" name="Line 477"/>
          <p:cNvSpPr>
            <a:spLocks noChangeShapeType="1"/>
          </p:cNvSpPr>
          <p:nvPr/>
        </p:nvSpPr>
        <p:spPr bwMode="auto">
          <a:xfrm>
            <a:off x="4219575" y="4051300"/>
            <a:ext cx="215900" cy="1081088"/>
          </a:xfrm>
          <a:prstGeom prst="line">
            <a:avLst/>
          </a:prstGeom>
          <a:noFill/>
          <a:ln w="28575">
            <a:solidFill>
              <a:schemeClr val="accent6"/>
            </a:solidFill>
            <a:prstDash val="dash"/>
            <a:round/>
            <a:headEnd/>
            <a:tailEnd/>
          </a:ln>
          <a:effectLst/>
        </p:spPr>
        <p:txBody>
          <a:bodyPr/>
          <a:lstStyle/>
          <a:p>
            <a:pPr defTabSz="1008035" fontAlgn="auto">
              <a:spcBef>
                <a:spcPts val="0"/>
              </a:spcBef>
              <a:spcAft>
                <a:spcPts val="0"/>
              </a:spcAft>
              <a:defRPr/>
            </a:pPr>
            <a:endParaRPr lang="en-ZA">
              <a:latin typeface="+mn-lt"/>
              <a:ea typeface="+mn-ea"/>
            </a:endParaRPr>
          </a:p>
        </p:txBody>
      </p:sp>
      <p:sp>
        <p:nvSpPr>
          <p:cNvPr id="86" name="Line 478"/>
          <p:cNvSpPr>
            <a:spLocks noChangeShapeType="1"/>
          </p:cNvSpPr>
          <p:nvPr/>
        </p:nvSpPr>
        <p:spPr bwMode="auto">
          <a:xfrm>
            <a:off x="4435475" y="5132388"/>
            <a:ext cx="144463" cy="358775"/>
          </a:xfrm>
          <a:prstGeom prst="line">
            <a:avLst/>
          </a:prstGeom>
          <a:noFill/>
          <a:ln w="28575">
            <a:solidFill>
              <a:schemeClr val="accent6"/>
            </a:solidFill>
            <a:prstDash val="dash"/>
            <a:round/>
            <a:headEnd/>
            <a:tailEnd/>
          </a:ln>
          <a:effectLst/>
        </p:spPr>
        <p:txBody>
          <a:bodyPr/>
          <a:lstStyle/>
          <a:p>
            <a:pPr defTabSz="1008035" fontAlgn="auto">
              <a:spcBef>
                <a:spcPts val="0"/>
              </a:spcBef>
              <a:spcAft>
                <a:spcPts val="0"/>
              </a:spcAft>
              <a:defRPr/>
            </a:pPr>
            <a:endParaRPr lang="en-ZA">
              <a:latin typeface="+mn-lt"/>
              <a:ea typeface="+mn-ea"/>
            </a:endParaRPr>
          </a:p>
        </p:txBody>
      </p:sp>
      <p:sp>
        <p:nvSpPr>
          <p:cNvPr id="87" name="Line 479"/>
          <p:cNvSpPr>
            <a:spLocks noChangeShapeType="1"/>
          </p:cNvSpPr>
          <p:nvPr/>
        </p:nvSpPr>
        <p:spPr bwMode="auto">
          <a:xfrm>
            <a:off x="4579938" y="5491163"/>
            <a:ext cx="215900" cy="288925"/>
          </a:xfrm>
          <a:prstGeom prst="line">
            <a:avLst/>
          </a:prstGeom>
          <a:noFill/>
          <a:ln w="28575">
            <a:solidFill>
              <a:schemeClr val="accent6"/>
            </a:solidFill>
            <a:prstDash val="dash"/>
            <a:round/>
            <a:headEnd/>
            <a:tailEnd/>
          </a:ln>
          <a:effectLst/>
        </p:spPr>
        <p:txBody>
          <a:bodyPr/>
          <a:lstStyle/>
          <a:p>
            <a:pPr defTabSz="1008035" fontAlgn="auto">
              <a:spcBef>
                <a:spcPts val="0"/>
              </a:spcBef>
              <a:spcAft>
                <a:spcPts val="0"/>
              </a:spcAft>
              <a:defRPr/>
            </a:pPr>
            <a:endParaRPr lang="en-ZA">
              <a:latin typeface="+mn-lt"/>
              <a:ea typeface="+mn-ea"/>
            </a:endParaRPr>
          </a:p>
        </p:txBody>
      </p:sp>
      <p:sp>
        <p:nvSpPr>
          <p:cNvPr id="88" name="Line 480"/>
          <p:cNvSpPr>
            <a:spLocks noChangeShapeType="1"/>
          </p:cNvSpPr>
          <p:nvPr/>
        </p:nvSpPr>
        <p:spPr bwMode="auto">
          <a:xfrm>
            <a:off x="4795838" y="5780088"/>
            <a:ext cx="358775" cy="142875"/>
          </a:xfrm>
          <a:prstGeom prst="line">
            <a:avLst/>
          </a:prstGeom>
          <a:noFill/>
          <a:ln w="28575">
            <a:solidFill>
              <a:schemeClr val="accent6"/>
            </a:solidFill>
            <a:prstDash val="dash"/>
            <a:round/>
            <a:headEnd/>
            <a:tailEnd/>
          </a:ln>
          <a:effectLst/>
        </p:spPr>
        <p:txBody>
          <a:bodyPr/>
          <a:lstStyle/>
          <a:p>
            <a:pPr defTabSz="1008035" fontAlgn="auto">
              <a:spcBef>
                <a:spcPts val="0"/>
              </a:spcBef>
              <a:spcAft>
                <a:spcPts val="0"/>
              </a:spcAft>
              <a:defRPr/>
            </a:pPr>
            <a:endParaRPr lang="en-ZA">
              <a:latin typeface="+mn-lt"/>
              <a:ea typeface="+mn-ea"/>
            </a:endParaRPr>
          </a:p>
        </p:txBody>
      </p:sp>
      <p:sp>
        <p:nvSpPr>
          <p:cNvPr id="89" name="Line 481"/>
          <p:cNvSpPr>
            <a:spLocks noChangeShapeType="1"/>
          </p:cNvSpPr>
          <p:nvPr/>
        </p:nvSpPr>
        <p:spPr bwMode="auto">
          <a:xfrm>
            <a:off x="5154613" y="5922963"/>
            <a:ext cx="3600450" cy="0"/>
          </a:xfrm>
          <a:prstGeom prst="line">
            <a:avLst/>
          </a:prstGeom>
          <a:noFill/>
          <a:ln w="28575">
            <a:solidFill>
              <a:schemeClr val="accent6"/>
            </a:solidFill>
            <a:prstDash val="dash"/>
            <a:round/>
            <a:headEnd/>
            <a:tailEnd/>
          </a:ln>
          <a:effectLst/>
        </p:spPr>
        <p:txBody>
          <a:bodyPr/>
          <a:lstStyle/>
          <a:p>
            <a:pPr defTabSz="1008035" fontAlgn="auto">
              <a:spcBef>
                <a:spcPts val="0"/>
              </a:spcBef>
              <a:spcAft>
                <a:spcPts val="0"/>
              </a:spcAft>
              <a:defRPr/>
            </a:pPr>
            <a:endParaRPr lang="en-ZA">
              <a:latin typeface="+mn-lt"/>
              <a:ea typeface="+mn-e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1"/>
          <p:cNvSpPr txBox="1">
            <a:spLocks noChangeArrowheads="1"/>
          </p:cNvSpPr>
          <p:nvPr/>
        </p:nvSpPr>
        <p:spPr bwMode="auto">
          <a:xfrm>
            <a:off x="1839913" y="1493838"/>
            <a:ext cx="6553200" cy="2000548"/>
          </a:xfrm>
          <a:prstGeom prst="rect">
            <a:avLst/>
          </a:prstGeom>
          <a:noFill/>
          <a:ln w="9525">
            <a:noFill/>
            <a:miter lim="800000"/>
            <a:headEnd/>
            <a:tailEnd/>
          </a:ln>
        </p:spPr>
        <p:txBody>
          <a:bodyPr>
            <a:spAutoFit/>
          </a:bodyPr>
          <a:lstStyle/>
          <a:p>
            <a:pPr algn="ctr"/>
            <a:r>
              <a:rPr lang="en-ZA" sz="8800" b="1" dirty="0">
                <a:solidFill>
                  <a:srgbClr val="00B0F0"/>
                </a:solidFill>
                <a:latin typeface="Vitesse Bold" pitchFamily="50" charset="0"/>
              </a:rPr>
              <a:t>THANK </a:t>
            </a:r>
            <a:r>
              <a:rPr lang="en-ZA" sz="8800" b="1" dirty="0" smtClean="0">
                <a:solidFill>
                  <a:srgbClr val="00B0F0"/>
                </a:solidFill>
                <a:latin typeface="Vitesse Bold" pitchFamily="50" charset="0"/>
              </a:rPr>
              <a:t>YOU</a:t>
            </a:r>
          </a:p>
          <a:p>
            <a:pPr algn="ctr"/>
            <a:r>
              <a:rPr lang="en-ZA" sz="3600" b="1" dirty="0" smtClean="0">
                <a:latin typeface="Vitesse Book" pitchFamily="50" charset="0"/>
              </a:rPr>
              <a:t>UMC Groningen</a:t>
            </a:r>
            <a:endParaRPr lang="en-ZA" sz="3600" b="1" dirty="0">
              <a:latin typeface="Vitesse Book" pitchFamily="50"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1"/>
          <p:cNvSpPr txBox="1">
            <a:spLocks noChangeArrowheads="1"/>
          </p:cNvSpPr>
          <p:nvPr/>
        </p:nvSpPr>
        <p:spPr bwMode="auto">
          <a:xfrm>
            <a:off x="503238" y="671513"/>
            <a:ext cx="9074150" cy="4970462"/>
          </a:xfrm>
          <a:prstGeom prst="rect">
            <a:avLst/>
          </a:prstGeom>
          <a:noFill/>
          <a:ln w="9525">
            <a:noFill/>
            <a:miter lim="800000"/>
            <a:headEnd/>
            <a:tailEnd/>
          </a:ln>
        </p:spPr>
        <p:txBody>
          <a:bodyPr lIns="100803" tIns="50402" rIns="100803" bIns="50402">
            <a:spAutoFit/>
          </a:bodyPr>
          <a:lstStyle/>
          <a:p>
            <a:pPr>
              <a:lnSpc>
                <a:spcPct val="118000"/>
              </a:lnSpc>
              <a:spcBef>
                <a:spcPts val="1375"/>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sz="2600" b="1">
                <a:solidFill>
                  <a:srgbClr val="00B0F0"/>
                </a:solidFill>
                <a:latin typeface="Vitesse Bold" pitchFamily="50" charset="0"/>
              </a:rPr>
              <a:t>INTRODUCTION: LEAD CRYSTAL BATTERIES</a:t>
            </a:r>
          </a:p>
          <a:p>
            <a:pPr>
              <a:lnSpc>
                <a:spcPct val="118000"/>
              </a:lnSpc>
              <a:spcBef>
                <a:spcPts val="1375"/>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sz="1000" b="1">
                <a:solidFill>
                  <a:srgbClr val="000000"/>
                </a:solidFill>
                <a:latin typeface="Calibri" pitchFamily="34" charset="0"/>
              </a:rPr>
              <a:t/>
            </a:r>
            <a:br>
              <a:rPr lang="en-ZA" sz="1000" b="1">
                <a:solidFill>
                  <a:srgbClr val="000000"/>
                </a:solidFill>
                <a:latin typeface="Calibri" pitchFamily="34" charset="0"/>
              </a:rPr>
            </a:br>
            <a:r>
              <a:rPr lang="en-ZA" b="1">
                <a:solidFill>
                  <a:srgbClr val="000000"/>
                </a:solidFill>
                <a:cs typeface="Arial" pitchFamily="34" charset="0"/>
              </a:rPr>
              <a:t>W</a:t>
            </a:r>
            <a:r>
              <a:rPr lang="en-ZA" b="1">
                <a:solidFill>
                  <a:srgbClr val="333333"/>
                </a:solidFill>
                <a:cs typeface="Arial" pitchFamily="34" charset="0"/>
              </a:rPr>
              <a:t>orldwide there is an increased demand for greener longer lasting, sustainable batteries.</a:t>
            </a:r>
          </a:p>
          <a:p>
            <a:pPr>
              <a:spcBef>
                <a:spcPts val="1375"/>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b="1">
                <a:solidFill>
                  <a:srgbClr val="333333"/>
                </a:solidFill>
                <a:cs typeface="Arial" pitchFamily="34" charset="0"/>
              </a:rPr>
              <a:t>Why?</a:t>
            </a:r>
          </a:p>
          <a:p>
            <a:pPr marL="474663" lvl="1" indent="-236538" algn="just">
              <a:spcBef>
                <a:spcPts val="137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333333"/>
                </a:solidFill>
                <a:cs typeface="Arial" pitchFamily="34" charset="0"/>
              </a:rPr>
              <a:t>Lead-Acid Batteries are fast becoming unacceptable to the growing number of environmentally aware and technologically advanced communities the world over.</a:t>
            </a:r>
          </a:p>
          <a:p>
            <a:pPr marL="474663" lvl="1" indent="-236538" algn="just">
              <a:spcBef>
                <a:spcPts val="137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333333"/>
                </a:solidFill>
                <a:cs typeface="Arial" pitchFamily="34" charset="0"/>
              </a:rPr>
              <a:t>The process of manufacturing and producing Lead-Acid Batteries has major environmental impacts like, waste, pollutant emissions and effluents during and after manufacture. Also after the battery life there is a problem to dispose these batteries.</a:t>
            </a:r>
          </a:p>
          <a:p>
            <a:pP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endParaRPr lang="en-ZA">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1"/>
          <p:cNvSpPr txBox="1">
            <a:spLocks noChangeArrowheads="1"/>
          </p:cNvSpPr>
          <p:nvPr/>
        </p:nvSpPr>
        <p:spPr bwMode="auto">
          <a:xfrm>
            <a:off x="503238" y="671513"/>
            <a:ext cx="9074150" cy="5178425"/>
          </a:xfrm>
          <a:prstGeom prst="rect">
            <a:avLst/>
          </a:prstGeom>
          <a:noFill/>
          <a:ln w="9525">
            <a:noFill/>
            <a:miter lim="800000"/>
            <a:headEnd/>
            <a:tailEnd/>
          </a:ln>
        </p:spPr>
        <p:txBody>
          <a:bodyPr lIns="100803" tIns="50402" rIns="100803" bIns="50402">
            <a:spAutoFit/>
          </a:bodyPr>
          <a:lstStyle/>
          <a:p>
            <a:pPr algn="just">
              <a:lnSpc>
                <a:spcPct val="118000"/>
              </a:lnSpc>
              <a:spcBef>
                <a:spcPts val="1375"/>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sz="2600" b="1">
                <a:solidFill>
                  <a:srgbClr val="00B0F0"/>
                </a:solidFill>
                <a:latin typeface="Vitesse Bold" pitchFamily="50" charset="0"/>
              </a:rPr>
              <a:t>INTRODUCTION: LEAD CRYSTAL BATTERIES</a:t>
            </a:r>
          </a:p>
          <a:p>
            <a:pPr algn="just">
              <a:spcBef>
                <a:spcPts val="1375"/>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sz="1000" b="1">
                <a:solidFill>
                  <a:srgbClr val="000000"/>
                </a:solidFill>
                <a:latin typeface="Calibri" pitchFamily="34" charset="0"/>
              </a:rPr>
              <a:t/>
            </a:r>
            <a:br>
              <a:rPr lang="en-ZA" sz="1000" b="1">
                <a:solidFill>
                  <a:srgbClr val="000000"/>
                </a:solidFill>
                <a:latin typeface="Calibri" pitchFamily="34" charset="0"/>
              </a:rPr>
            </a:br>
            <a:r>
              <a:rPr lang="en-ZA" b="1">
                <a:solidFill>
                  <a:srgbClr val="333333"/>
                </a:solidFill>
                <a:cs typeface="Arial" pitchFamily="34" charset="0"/>
              </a:rPr>
              <a:t>Answer</a:t>
            </a:r>
          </a:p>
          <a:p>
            <a:pPr marL="474663" lvl="1" indent="-236538" algn="just">
              <a:spcBef>
                <a:spcPts val="137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To meet the new market requirements, extensive R &amp; D expenditure over the past 10 years produced the Lead Crystal Battery.</a:t>
            </a:r>
          </a:p>
          <a:p>
            <a:pPr marL="474663" lvl="1" indent="-236538" algn="just">
              <a:spcBef>
                <a:spcPts val="137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A Greener Longer Lasting, Sustainable Battery.</a:t>
            </a:r>
          </a:p>
          <a:p>
            <a:pPr marL="474663" lvl="1" indent="-236538" algn="just">
              <a:spcBef>
                <a:spcPts val="137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The lead-crystal battery technology has exclusive patents. The Lead Crystal Battery is manufactured in accordance with environmental protection standards ISO 14001 and Occupational Health and Safety Act.</a:t>
            </a:r>
          </a:p>
          <a:p>
            <a:pPr marL="474663" lvl="1" indent="-236538" algn="just">
              <a:spcBef>
                <a:spcPts val="137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The Lead Crystal Battery is ideally suited for numerous global industries such as Telecommunications, automotive, electricity (solar &amp; wind), health, transportation, computer and other industries. </a:t>
            </a:r>
          </a:p>
          <a:p>
            <a:pPr algn="just">
              <a:lnSpc>
                <a:spcPct val="118000"/>
              </a:lnSpc>
              <a:spcBef>
                <a:spcPts val="1375"/>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endParaRPr lang="en-ZA">
              <a:latin typeface="Calibri"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Box 1"/>
          <p:cNvSpPr txBox="1">
            <a:spLocks noChangeArrowheads="1"/>
          </p:cNvSpPr>
          <p:nvPr/>
        </p:nvSpPr>
        <p:spPr bwMode="auto">
          <a:xfrm>
            <a:off x="503238" y="274638"/>
            <a:ext cx="9074150" cy="6488112"/>
          </a:xfrm>
          <a:prstGeom prst="rect">
            <a:avLst/>
          </a:prstGeom>
          <a:noFill/>
          <a:ln w="9525">
            <a:noFill/>
            <a:miter lim="800000"/>
            <a:headEnd/>
            <a:tailEnd/>
          </a:ln>
        </p:spPr>
        <p:txBody>
          <a:bodyPr lIns="100803" tIns="50402" rIns="100803" bIns="50402">
            <a:spAutoFit/>
          </a:bodyPr>
          <a:lstStyle/>
          <a:p>
            <a:pPr>
              <a:lnSpc>
                <a:spcPct val="118000"/>
              </a:lnSpc>
              <a:spcBef>
                <a:spcPts val="1375"/>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sz="2600" b="1">
                <a:solidFill>
                  <a:srgbClr val="00B0F0"/>
                </a:solidFill>
                <a:latin typeface="Vitesse Bold" pitchFamily="50" charset="0"/>
              </a:rPr>
              <a:t>DESIGN CHARACTERISTICS</a:t>
            </a:r>
          </a:p>
          <a:p>
            <a:pPr algn="just">
              <a:spcBef>
                <a:spcPts val="1200"/>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The Lead Crystal Battery uses a new Electrolyte, Non Corrosive acidic SiO2 solution. The first few charge/discharge cycles causes the electrolyte to solidify and form a non toxic crystalline substance. This results in a safe, fluid-less, high performance and environmentally friendlier battery.</a:t>
            </a:r>
          </a:p>
          <a:p>
            <a:pPr marL="474663" lvl="1" indent="-236538" algn="just">
              <a:spcBef>
                <a:spcPts val="1200"/>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sz="1900">
                <a:solidFill>
                  <a:srgbClr val="000000"/>
                </a:solidFill>
                <a:cs typeface="Arial" pitchFamily="34" charset="0"/>
              </a:rPr>
              <a:t>Flame retardant (UL 94 VO) PC-ABS smoulder free plastic case and cover.</a:t>
            </a:r>
          </a:p>
          <a:p>
            <a:pPr marL="474663" lvl="1" indent="-236538" algn="just">
              <a:spcBef>
                <a:spcPts val="1200"/>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sz="1900">
                <a:solidFill>
                  <a:srgbClr val="000000"/>
                </a:solidFill>
                <a:cs typeface="Arial" pitchFamily="34" charset="0"/>
              </a:rPr>
              <a:t>Compliant with 48cm (19</a:t>
            </a:r>
            <a:r>
              <a:rPr lang="en-ZA" altLang="en-US" sz="1900">
                <a:solidFill>
                  <a:srgbClr val="000000"/>
                </a:solidFill>
                <a:cs typeface="Arial" pitchFamily="34" charset="0"/>
              </a:rPr>
              <a:t>”</a:t>
            </a:r>
            <a:r>
              <a:rPr lang="en-ZA" sz="1900">
                <a:solidFill>
                  <a:srgbClr val="000000"/>
                </a:solidFill>
                <a:cs typeface="Arial" pitchFamily="34" charset="0"/>
              </a:rPr>
              <a:t>) &amp; 58cm (23</a:t>
            </a:r>
            <a:r>
              <a:rPr lang="en-ZA" altLang="en-US" sz="1900">
                <a:solidFill>
                  <a:srgbClr val="000000"/>
                </a:solidFill>
                <a:cs typeface="Arial" pitchFamily="34" charset="0"/>
              </a:rPr>
              <a:t>”</a:t>
            </a:r>
            <a:r>
              <a:rPr lang="en-ZA" sz="1900">
                <a:solidFill>
                  <a:srgbClr val="000000"/>
                </a:solidFill>
                <a:cs typeface="Arial" pitchFamily="34" charset="0"/>
              </a:rPr>
              <a:t>) and ETSI racking dimensions, can also be mounted on side with no effect to life or risk of spillage due to fluid less design.</a:t>
            </a:r>
          </a:p>
          <a:p>
            <a:pPr marL="474663" lvl="1" indent="-236538" algn="just">
              <a:spcBef>
                <a:spcPts val="1200"/>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sz="1900">
                <a:solidFill>
                  <a:srgbClr val="000000"/>
                </a:solidFill>
                <a:cs typeface="Arial" pitchFamily="34" charset="0"/>
              </a:rPr>
              <a:t>Extreme temperature range -40ºC to +65ºC. (-50ºC can be obtained by applying readily available insulation materials around the battery). Out perform any other battery at extreme temperatures due to no fluid that can freeze and expand causing bending of plates.</a:t>
            </a:r>
          </a:p>
          <a:p>
            <a:pPr marL="474663" lvl="1" indent="-236538" algn="just">
              <a:spcBef>
                <a:spcPts val="1200"/>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sz="1900">
                <a:solidFill>
                  <a:srgbClr val="000000"/>
                </a:solidFill>
                <a:cs typeface="Arial" pitchFamily="34" charset="0"/>
              </a:rPr>
              <a:t>Electrolyte is not adversely affected by internal temperature generated during Charge and Discharge cycles.</a:t>
            </a:r>
          </a:p>
          <a:p>
            <a:pPr marL="474663" lvl="1" indent="-236538" algn="just">
              <a:spcBef>
                <a:spcPts val="1200"/>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sz="1900">
                <a:solidFill>
                  <a:srgbClr val="000000"/>
                </a:solidFill>
                <a:cs typeface="Arial" pitchFamily="34" charset="0"/>
              </a:rPr>
              <a:t>3 step terminal seal design, No liquid inside so no risk of leakage.</a:t>
            </a:r>
          </a:p>
          <a:p>
            <a:pPr algn="just">
              <a:lnSpc>
                <a:spcPct val="118000"/>
              </a:lnSpc>
              <a:spcBef>
                <a:spcPts val="1375"/>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endParaRPr lang="en-ZA">
              <a:latin typeface="Calibri"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Box 1"/>
          <p:cNvSpPr txBox="1">
            <a:spLocks noChangeArrowheads="1"/>
          </p:cNvSpPr>
          <p:nvPr/>
        </p:nvSpPr>
        <p:spPr bwMode="auto">
          <a:xfrm>
            <a:off x="503238" y="671513"/>
            <a:ext cx="9074150" cy="5964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100803" tIns="50402" rIns="100803" bIns="50402">
            <a:spAutoFit/>
          </a:bodyPr>
          <a:lstStyle>
            <a:lvl1pPr eaLnBrk="0" hangingPunct="0">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defRPr sz="2000">
                <a:solidFill>
                  <a:schemeClr val="tx1"/>
                </a:solidFill>
                <a:latin typeface="Arial" pitchFamily="34" charset="0"/>
                <a:ea typeface="ＭＳ Ｐゴシック" pitchFamily="34" charset="-128"/>
              </a:defRPr>
            </a:lvl1pPr>
            <a:lvl2pPr marL="474663" indent="-236538" eaLnBrk="0" hangingPunct="0">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defRPr sz="2000">
                <a:solidFill>
                  <a:schemeClr val="tx1"/>
                </a:solidFill>
                <a:latin typeface="Arial" pitchFamily="34" charset="0"/>
                <a:ea typeface="ＭＳ Ｐゴシック" pitchFamily="34" charset="-128"/>
              </a:defRPr>
            </a:lvl2pPr>
            <a:lvl3pPr marL="1143000" indent="-228600" eaLnBrk="0" hangingPunct="0">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defRPr sz="2000">
                <a:solidFill>
                  <a:schemeClr val="tx1"/>
                </a:solidFill>
                <a:latin typeface="Arial" pitchFamily="34" charset="0"/>
                <a:ea typeface="ＭＳ Ｐゴシック" pitchFamily="34" charset="-128"/>
              </a:defRPr>
            </a:lvl3pPr>
            <a:lvl4pPr marL="1600200" indent="-228600" eaLnBrk="0" hangingPunct="0">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defRPr sz="2000">
                <a:solidFill>
                  <a:schemeClr val="tx1"/>
                </a:solidFill>
                <a:latin typeface="Arial" pitchFamily="34" charset="0"/>
                <a:ea typeface="ＭＳ Ｐゴシック" pitchFamily="34" charset="-128"/>
              </a:defRPr>
            </a:lvl4pPr>
            <a:lvl5pPr marL="2057400" indent="-228600" eaLnBrk="0" hangingPunct="0">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defRPr sz="2000">
                <a:solidFill>
                  <a:schemeClr val="tx1"/>
                </a:solidFill>
                <a:latin typeface="Arial" pitchFamily="34" charset="0"/>
                <a:ea typeface="ＭＳ Ｐゴシック" pitchFamily="34" charset="-128"/>
              </a:defRPr>
            </a:lvl5pPr>
            <a:lvl6pPr marL="2514600" indent="-228600" defTabSz="1006475" eaLnBrk="0" fontAlgn="base" hangingPunct="0">
              <a:spcBef>
                <a:spcPct val="0"/>
              </a:spcBef>
              <a:spcAft>
                <a:spcPct val="0"/>
              </a:spcAft>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defRPr sz="2000">
                <a:solidFill>
                  <a:schemeClr val="tx1"/>
                </a:solidFill>
                <a:latin typeface="Arial" pitchFamily="34" charset="0"/>
                <a:ea typeface="ＭＳ Ｐゴシック" pitchFamily="34" charset="-128"/>
              </a:defRPr>
            </a:lvl6pPr>
            <a:lvl7pPr marL="2971800" indent="-228600" defTabSz="1006475" eaLnBrk="0" fontAlgn="base" hangingPunct="0">
              <a:spcBef>
                <a:spcPct val="0"/>
              </a:spcBef>
              <a:spcAft>
                <a:spcPct val="0"/>
              </a:spcAft>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defRPr sz="2000">
                <a:solidFill>
                  <a:schemeClr val="tx1"/>
                </a:solidFill>
                <a:latin typeface="Arial" pitchFamily="34" charset="0"/>
                <a:ea typeface="ＭＳ Ｐゴシック" pitchFamily="34" charset="-128"/>
              </a:defRPr>
            </a:lvl7pPr>
            <a:lvl8pPr marL="3429000" indent="-228600" defTabSz="1006475" eaLnBrk="0" fontAlgn="base" hangingPunct="0">
              <a:spcBef>
                <a:spcPct val="0"/>
              </a:spcBef>
              <a:spcAft>
                <a:spcPct val="0"/>
              </a:spcAft>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defRPr sz="2000">
                <a:solidFill>
                  <a:schemeClr val="tx1"/>
                </a:solidFill>
                <a:latin typeface="Arial" pitchFamily="34" charset="0"/>
                <a:ea typeface="ＭＳ Ｐゴシック" pitchFamily="34" charset="-128"/>
              </a:defRPr>
            </a:lvl8pPr>
            <a:lvl9pPr marL="3886200" indent="-228600" defTabSz="1006475" eaLnBrk="0" fontAlgn="base" hangingPunct="0">
              <a:spcBef>
                <a:spcPct val="0"/>
              </a:spcBef>
              <a:spcAft>
                <a:spcPct val="0"/>
              </a:spcAft>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defRPr sz="2000">
                <a:solidFill>
                  <a:schemeClr val="tx1"/>
                </a:solidFill>
                <a:latin typeface="Arial" pitchFamily="34" charset="0"/>
                <a:ea typeface="ＭＳ Ｐゴシック" pitchFamily="34" charset="-128"/>
              </a:defRPr>
            </a:lvl9pPr>
          </a:lstStyle>
          <a:p>
            <a:pPr eaLnBrk="1" hangingPunct="1">
              <a:lnSpc>
                <a:spcPct val="118000"/>
              </a:lnSpc>
              <a:spcBef>
                <a:spcPts val="1375"/>
              </a:spcBef>
              <a:defRPr/>
            </a:pPr>
            <a:r>
              <a:rPr lang="en-ZA" sz="2600" b="1" dirty="0" smtClean="0">
                <a:solidFill>
                  <a:srgbClr val="00B0F0"/>
                </a:solidFill>
                <a:latin typeface="Vitesse Bold" pitchFamily="50" charset="0"/>
              </a:rPr>
              <a:t>DESIGN CHARACTERISTICS</a:t>
            </a:r>
          </a:p>
          <a:p>
            <a:pPr lvl="1" algn="just" eaLnBrk="1" hangingPunct="1">
              <a:spcBef>
                <a:spcPts val="1375"/>
              </a:spcBef>
              <a:buSzPct val="45000"/>
              <a:buFont typeface="Wingdings" pitchFamily="2" charset="2"/>
              <a:buChar char=""/>
              <a:defRPr/>
            </a:pPr>
            <a:r>
              <a:rPr lang="en-ZA" dirty="0" smtClean="0">
                <a:solidFill>
                  <a:srgbClr val="000000"/>
                </a:solidFill>
                <a:cs typeface="Arial" pitchFamily="34" charset="0"/>
              </a:rPr>
              <a:t>Emits almost no vapour compared to other conventional battery types making ventilation of battery chamber easier and less costly.</a:t>
            </a:r>
          </a:p>
          <a:p>
            <a:pPr lvl="1" algn="just" eaLnBrk="1" hangingPunct="1">
              <a:spcBef>
                <a:spcPts val="1375"/>
              </a:spcBef>
              <a:buSzPct val="45000"/>
              <a:buFont typeface="Wingdings" pitchFamily="2" charset="2"/>
              <a:buChar char=""/>
              <a:defRPr/>
            </a:pPr>
            <a:r>
              <a:rPr lang="en-ZA" dirty="0" smtClean="0">
                <a:solidFill>
                  <a:srgbClr val="000000"/>
                </a:solidFill>
                <a:cs typeface="Arial" pitchFamily="34" charset="0"/>
              </a:rPr>
              <a:t>Battery designed to work with a 5% Ripple current, Ripple current at 5% will affect the cycle life by 1% under normal conditions.</a:t>
            </a:r>
          </a:p>
          <a:p>
            <a:pPr lvl="1" algn="just" eaLnBrk="1" hangingPunct="1">
              <a:spcBef>
                <a:spcPts val="1375"/>
              </a:spcBef>
              <a:buSzPct val="45000"/>
              <a:buFont typeface="Wingdings" pitchFamily="2" charset="2"/>
              <a:buChar char=""/>
              <a:defRPr/>
            </a:pPr>
            <a:endParaRPr lang="en-ZA" dirty="0" smtClean="0">
              <a:solidFill>
                <a:srgbClr val="000000"/>
              </a:solidFill>
              <a:cs typeface="Arial" pitchFamily="34" charset="0"/>
            </a:endParaRPr>
          </a:p>
          <a:p>
            <a:pPr lvl="1" algn="just" eaLnBrk="1" hangingPunct="1">
              <a:buFont typeface="Arial" pitchFamily="34" charset="0"/>
              <a:buChar char="•"/>
              <a:defRPr/>
            </a:pPr>
            <a:r>
              <a:rPr lang="en-ZA" dirty="0" smtClean="0">
                <a:solidFill>
                  <a:srgbClr val="000000"/>
                </a:solidFill>
                <a:cs typeface="Arial" pitchFamily="34" charset="0"/>
              </a:rPr>
              <a:t>Approved as non-hazardous cargo for ground, sea and air transportation can also be transported with general goods in the same containers with no risk of contamination.</a:t>
            </a:r>
          </a:p>
          <a:p>
            <a:pPr marL="238125" lvl="1" indent="0" algn="just" eaLnBrk="1" hangingPunct="1">
              <a:defRPr/>
            </a:pPr>
            <a:endParaRPr lang="en-ZA" dirty="0" smtClean="0">
              <a:solidFill>
                <a:srgbClr val="000000"/>
              </a:solidFill>
              <a:cs typeface="Arial" pitchFamily="34" charset="0"/>
            </a:endParaRPr>
          </a:p>
          <a:p>
            <a:pPr lvl="1" algn="just" eaLnBrk="1" hangingPunct="1">
              <a:buFont typeface="Arial" pitchFamily="34" charset="0"/>
              <a:buChar char="•"/>
              <a:defRPr/>
            </a:pPr>
            <a:r>
              <a:rPr lang="en-ZA" dirty="0" smtClean="0">
                <a:solidFill>
                  <a:srgbClr val="000000"/>
                </a:solidFill>
                <a:cs typeface="Arial" pitchFamily="34" charset="0"/>
              </a:rPr>
              <a:t>3 year factory guarantee (Terms &amp; Conditions apply). A 5 year guarantee period is also available.</a:t>
            </a:r>
          </a:p>
          <a:p>
            <a:pPr lvl="1" algn="just" eaLnBrk="1" hangingPunct="1">
              <a:buFont typeface="Arial" pitchFamily="34" charset="0"/>
              <a:buChar char="•"/>
              <a:defRPr/>
            </a:pPr>
            <a:endParaRPr lang="en-ZA" dirty="0" smtClean="0">
              <a:solidFill>
                <a:srgbClr val="000000"/>
              </a:solidFill>
              <a:cs typeface="Arial" pitchFamily="34" charset="0"/>
            </a:endParaRPr>
          </a:p>
          <a:p>
            <a:pPr lvl="1" algn="just" eaLnBrk="1" hangingPunct="1">
              <a:buFont typeface="Arial" pitchFamily="34" charset="0"/>
              <a:buChar char="•"/>
              <a:defRPr/>
            </a:pPr>
            <a:r>
              <a:rPr lang="en-ZA" dirty="0" smtClean="0">
                <a:solidFill>
                  <a:srgbClr val="000000"/>
                </a:solidFill>
                <a:cs typeface="Arial" pitchFamily="34" charset="0"/>
              </a:rPr>
              <a:t>Lead Crystal Batteries contain almost no harmful chemicals or acids making them environmentally friendly.</a:t>
            </a:r>
          </a:p>
          <a:p>
            <a:pPr eaLnBrk="1" hangingPunct="1">
              <a:lnSpc>
                <a:spcPct val="118000"/>
              </a:lnSpc>
              <a:spcBef>
                <a:spcPts val="1375"/>
              </a:spcBef>
              <a:defRPr/>
            </a:pPr>
            <a:endParaRPr lang="en-ZA" dirty="0" smtClean="0">
              <a:latin typeface="Calibri"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1"/>
          <p:cNvSpPr txBox="1">
            <a:spLocks noChangeArrowheads="1"/>
          </p:cNvSpPr>
          <p:nvPr/>
        </p:nvSpPr>
        <p:spPr bwMode="auto">
          <a:xfrm>
            <a:off x="503238" y="428625"/>
            <a:ext cx="9074150" cy="6602413"/>
          </a:xfrm>
          <a:prstGeom prst="rect">
            <a:avLst/>
          </a:prstGeom>
          <a:noFill/>
          <a:ln w="9525">
            <a:noFill/>
            <a:miter lim="800000"/>
            <a:headEnd/>
            <a:tailEnd/>
          </a:ln>
        </p:spPr>
        <p:txBody>
          <a:bodyPr lIns="100803" tIns="50402" rIns="100803" bIns="50402">
            <a:spAutoFit/>
          </a:bodyPr>
          <a:lstStyle/>
          <a:p>
            <a:pPr algn="ctr">
              <a:lnSpc>
                <a:spcPct val="118000"/>
              </a:lnSpc>
              <a:spcBef>
                <a:spcPts val="1375"/>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sz="2800" b="1">
                <a:solidFill>
                  <a:srgbClr val="00B0F0"/>
                </a:solidFill>
                <a:latin typeface="Vitesse Bold" pitchFamily="50" charset="0"/>
              </a:rPr>
              <a:t>LEAD CRYSTAL BATTERIES VERSUS LEAD-ACID BATTERIES</a:t>
            </a:r>
          </a:p>
          <a:p>
            <a:pPr>
              <a:lnSpc>
                <a:spcPct val="118000"/>
              </a:lnSpc>
              <a:spcBef>
                <a:spcPts val="1375"/>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b="1">
                <a:cs typeface="Arial" pitchFamily="34" charset="0"/>
              </a:rPr>
              <a:t>1. Battery Life</a:t>
            </a:r>
          </a:p>
          <a:p>
            <a:pPr marL="474663" lvl="1" indent="-236538" algn="just">
              <a:spcBef>
                <a:spcPts val="50"/>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Lead Crystal Batteries will in general have between 600 and 5000 charge discharge cycles, depending on DOD (7 to 12 year battery life).</a:t>
            </a:r>
            <a:r>
              <a:rPr lang="en-ZA">
                <a:cs typeface="Arial" pitchFamily="34" charset="0"/>
              </a:rPr>
              <a:t> </a:t>
            </a:r>
            <a:endParaRPr lang="en-ZA">
              <a:solidFill>
                <a:srgbClr val="000000"/>
              </a:solidFill>
              <a:cs typeface="Arial" pitchFamily="34" charset="0"/>
            </a:endParaRPr>
          </a:p>
          <a:p>
            <a:pPr marL="474663" lvl="1" indent="-236538" algn="just">
              <a:spcBef>
                <a:spcPts val="50"/>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Under similar conditions Lead-acid batteries will have between 10 to 350 charge discharge cycles ( 2 to 3 year battery life).</a:t>
            </a:r>
          </a:p>
          <a:p>
            <a:pPr marL="474663" lvl="1" indent="-236538" algn="just">
              <a:spcBef>
                <a:spcPts val="50"/>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This results in a lead crystal battery to have an expected useful life of (at least) more than double that of the life of a lead-acid battery</a:t>
            </a:r>
          </a:p>
          <a:p>
            <a:pPr>
              <a:spcBef>
                <a:spcPts val="50"/>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b="1">
                <a:cs typeface="Arial" pitchFamily="34" charset="0"/>
              </a:rPr>
              <a:t/>
            </a:r>
            <a:br>
              <a:rPr lang="en-ZA" b="1">
                <a:cs typeface="Arial" pitchFamily="34" charset="0"/>
              </a:rPr>
            </a:br>
            <a:r>
              <a:rPr lang="en-ZA" b="1">
                <a:cs typeface="Arial" pitchFamily="34" charset="0"/>
              </a:rPr>
              <a:t>2. Shelf Life</a:t>
            </a:r>
          </a:p>
          <a:p>
            <a:pPr marL="474663" lvl="1" indent="-236538" algn="just">
              <a:spcBef>
                <a:spcPts val="50"/>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Lead Crystal Batteries have a very slow discharge rate if fully charged before stored.</a:t>
            </a:r>
          </a:p>
          <a:p>
            <a:pPr marL="474663" lvl="1" indent="-236538" algn="just">
              <a:spcBef>
                <a:spcPts val="50"/>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Lead Crystal Battery stores for 2 years without additional top-up charging, use immediately </a:t>
            </a:r>
          </a:p>
          <a:p>
            <a:pPr marL="474663" lvl="1" indent="-236538" algn="just">
              <a:spcBef>
                <a:spcPts val="50"/>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Simplifies Logistics. No need to charge batteries in stock every few months.</a:t>
            </a:r>
          </a:p>
          <a:p>
            <a:pPr algn="just">
              <a:lnSpc>
                <a:spcPct val="118000"/>
              </a:lnSpc>
              <a:spcBef>
                <a:spcPts val="1375"/>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endParaRPr lang="en-ZA">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Box 1"/>
          <p:cNvSpPr txBox="1">
            <a:spLocks noChangeArrowheads="1"/>
          </p:cNvSpPr>
          <p:nvPr/>
        </p:nvSpPr>
        <p:spPr bwMode="auto">
          <a:xfrm>
            <a:off x="503238" y="503238"/>
            <a:ext cx="9074150" cy="6335712"/>
          </a:xfrm>
          <a:prstGeom prst="rect">
            <a:avLst/>
          </a:prstGeom>
          <a:noFill/>
          <a:ln w="9525">
            <a:noFill/>
            <a:miter lim="800000"/>
            <a:headEnd/>
            <a:tailEnd/>
          </a:ln>
        </p:spPr>
        <p:txBody>
          <a:bodyPr lIns="100803" tIns="50402" rIns="100803" bIns="50402">
            <a:spAutoFit/>
          </a:bodyPr>
          <a:lstStyle/>
          <a:p>
            <a:pPr marL="377825" indent="-377825" algn="ctr">
              <a:lnSpc>
                <a:spcPct val="118000"/>
              </a:lnSpc>
              <a:spcBef>
                <a:spcPts val="1375"/>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sz="2600" b="1">
                <a:solidFill>
                  <a:srgbClr val="00B0F0"/>
                </a:solidFill>
                <a:latin typeface="Vitesse Bold" pitchFamily="50" charset="0"/>
              </a:rPr>
              <a:t>LEAD CRYSTAL BATTERIES VERSUS LEAD-ACID BATTERIES</a:t>
            </a:r>
            <a:endParaRPr lang="en-ZA" sz="900" b="1">
              <a:solidFill>
                <a:srgbClr val="00B0F0"/>
              </a:solidFill>
              <a:latin typeface="Calibri" pitchFamily="34" charset="0"/>
            </a:endParaRPr>
          </a:p>
          <a:p>
            <a:pPr marL="377825" indent="-377825">
              <a:lnSpc>
                <a:spcPct val="118000"/>
              </a:lnSpc>
              <a:spcBef>
                <a:spcPts val="88"/>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b="1">
                <a:cs typeface="Arial" pitchFamily="34" charset="0"/>
              </a:rPr>
              <a:t> 3.	</a:t>
            </a:r>
            <a:r>
              <a:rPr lang="en-ZA" b="1">
                <a:solidFill>
                  <a:srgbClr val="000000"/>
                </a:solidFill>
                <a:cs typeface="Arial" pitchFamily="34" charset="0"/>
              </a:rPr>
              <a:t>High-Rate Discharge</a:t>
            </a:r>
            <a:endParaRPr lang="en-ZA" b="1">
              <a:cs typeface="Arial" pitchFamily="34" charset="0"/>
            </a:endParaRPr>
          </a:p>
          <a:p>
            <a:pPr marL="615950" lvl="1" indent="-377825" algn="just">
              <a:spcBef>
                <a:spcPts val="88"/>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Lead Crystal battery technology allows for a high-rate discharge of up to 10C.</a:t>
            </a:r>
            <a:r>
              <a:rPr lang="en-ZA">
                <a:cs typeface="Arial" pitchFamily="34" charset="0"/>
              </a:rPr>
              <a:t> </a:t>
            </a:r>
          </a:p>
          <a:p>
            <a:pPr marL="615950" lvl="1" indent="-377825" algn="just">
              <a:spcBef>
                <a:spcPts val="88"/>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Lead-Acid batteries only work at a discharge rate of up to 3C.</a:t>
            </a:r>
          </a:p>
          <a:p>
            <a:pPr marL="615950" lvl="1" indent="-377825">
              <a:spcBef>
                <a:spcPts val="88"/>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endParaRPr lang="en-ZA" b="1">
              <a:cs typeface="Arial" pitchFamily="34" charset="0"/>
            </a:endParaRPr>
          </a:p>
          <a:p>
            <a:pPr marL="377825" indent="-377825">
              <a:spcBef>
                <a:spcPts val="88"/>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b="1">
                <a:solidFill>
                  <a:srgbClr val="000000"/>
                </a:solidFill>
                <a:cs typeface="Arial" pitchFamily="34" charset="0"/>
              </a:rPr>
              <a:t>4.	Excellent Charge Performance</a:t>
            </a:r>
            <a:endParaRPr lang="en-ZA" b="1">
              <a:cs typeface="Arial" pitchFamily="34" charset="0"/>
            </a:endParaRPr>
          </a:p>
          <a:p>
            <a:pPr marL="615950" lvl="1" indent="-377825" algn="just">
              <a:spcBef>
                <a:spcPts val="88"/>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The Lead Crystal Battery has a charge time, 2 times faster than that of lead acid batteries. This simplifies battery maintenance dramatically and saves on fuel.</a:t>
            </a:r>
          </a:p>
          <a:p>
            <a:pPr marL="615950" lvl="1" indent="-377825">
              <a:spcBef>
                <a:spcPts val="88"/>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endParaRPr lang="en-ZA">
              <a:solidFill>
                <a:srgbClr val="000000"/>
              </a:solidFill>
              <a:cs typeface="Arial" pitchFamily="34" charset="0"/>
            </a:endParaRPr>
          </a:p>
          <a:p>
            <a:pPr marL="377825" indent="-377825">
              <a:spcBef>
                <a:spcPts val="88"/>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b="1">
                <a:solidFill>
                  <a:srgbClr val="000000"/>
                </a:solidFill>
                <a:cs typeface="Arial" pitchFamily="34" charset="0"/>
              </a:rPr>
              <a:t>5.	Depth of Discharge</a:t>
            </a:r>
          </a:p>
          <a:p>
            <a:pPr marL="615950" lvl="1" indent="-377825" algn="just">
              <a:spcBef>
                <a:spcPts val="88"/>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The Lead Crystal battery can be discharged to 0 Volt - restore to full rated capacity.</a:t>
            </a:r>
          </a:p>
          <a:p>
            <a:pPr marL="615950" lvl="1" indent="-377825" algn="just">
              <a:spcBef>
                <a:spcPts val="88"/>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Lead-acid batteries restore with difficulty, more than likely not to recover. </a:t>
            </a:r>
          </a:p>
          <a:p>
            <a:pPr marL="615950" lvl="1" indent="-377825" algn="just">
              <a:spcBef>
                <a:spcPts val="88"/>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This effectively increases Lead Crystal usable battery capacity by 25%.</a:t>
            </a:r>
          </a:p>
          <a:p>
            <a:pPr marL="377825" indent="-377825">
              <a:lnSpc>
                <a:spcPct val="118000"/>
              </a:lnSpc>
              <a:spcBef>
                <a:spcPts val="1375"/>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endParaRPr lang="en-ZA" sz="1800">
              <a:latin typeface="TitilliumText14L"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2"/>
          <p:cNvSpPr txBox="1">
            <a:spLocks noChangeArrowheads="1"/>
          </p:cNvSpPr>
          <p:nvPr/>
        </p:nvSpPr>
        <p:spPr bwMode="auto">
          <a:xfrm>
            <a:off x="503238" y="350838"/>
            <a:ext cx="9074150" cy="6538912"/>
          </a:xfrm>
          <a:prstGeom prst="rect">
            <a:avLst/>
          </a:prstGeom>
          <a:noFill/>
          <a:ln w="9525">
            <a:noFill/>
            <a:miter lim="800000"/>
            <a:headEnd/>
            <a:tailEnd/>
          </a:ln>
        </p:spPr>
        <p:txBody>
          <a:bodyPr lIns="100803" tIns="50402" rIns="100803" bIns="50402">
            <a:spAutoFit/>
          </a:bodyPr>
          <a:lstStyle/>
          <a:p>
            <a:pPr marL="377825" indent="-377825" algn="ctr">
              <a:lnSpc>
                <a:spcPct val="118000"/>
              </a:lnSpc>
              <a:spcBef>
                <a:spcPts val="1375"/>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sz="2600" b="1">
                <a:solidFill>
                  <a:srgbClr val="00B0F0"/>
                </a:solidFill>
                <a:latin typeface="Vitesse Bold" pitchFamily="50" charset="0"/>
              </a:rPr>
              <a:t>LEAD CRYSTAL BATTERIES VERSUS LEAD-ACID BATTERIES</a:t>
            </a:r>
          </a:p>
          <a:p>
            <a:pPr marL="377825" indent="-377825">
              <a:lnSpc>
                <a:spcPct val="118000"/>
              </a:lnSpc>
              <a:spcBef>
                <a:spcPts val="1375"/>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b="1">
                <a:solidFill>
                  <a:srgbClr val="000000"/>
                </a:solidFill>
                <a:cs typeface="Arial" pitchFamily="34" charset="0"/>
              </a:rPr>
              <a:t>6.	Low Temperature Resistance</a:t>
            </a:r>
            <a:endParaRPr lang="en-ZA" b="1">
              <a:cs typeface="Arial" pitchFamily="34" charset="0"/>
            </a:endParaRPr>
          </a:p>
          <a:p>
            <a:pPr marL="615950" lvl="1" indent="-377825" algn="just">
              <a:spcBef>
                <a:spcPts val="137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Lead crystal batteries can function in temperature ranges of -40ºC              to +65ºC</a:t>
            </a:r>
            <a:r>
              <a:rPr lang="en-ZA">
                <a:cs typeface="Arial" pitchFamily="34" charset="0"/>
              </a:rPr>
              <a:t>.</a:t>
            </a:r>
          </a:p>
          <a:p>
            <a:pPr marL="615950" lvl="1" indent="-377825" algn="just">
              <a:spcBef>
                <a:spcPts val="137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Deliver from 45% to 85% of its rated capacity at - 40ºC to </a:t>
            </a:r>
            <a:r>
              <a:rPr lang="en-ZA">
                <a:solidFill>
                  <a:srgbClr val="000000"/>
                </a:solidFill>
              </a:rPr>
              <a:t>- 10ºC</a:t>
            </a:r>
            <a:r>
              <a:rPr lang="en-ZA"/>
              <a:t> </a:t>
            </a:r>
            <a:endParaRPr lang="en-ZA">
              <a:solidFill>
                <a:srgbClr val="000000"/>
              </a:solidFill>
              <a:cs typeface="Arial" pitchFamily="34" charset="0"/>
            </a:endParaRPr>
          </a:p>
          <a:p>
            <a:pPr marL="615950" lvl="1" indent="-377825" algn="just">
              <a:spcBef>
                <a:spcPts val="137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Lead-acid batteries loose their discharge ability under sub-zero conditions.</a:t>
            </a:r>
          </a:p>
          <a:p>
            <a:pPr marL="615950" lvl="1" indent="-377825" algn="just">
              <a:spcBef>
                <a:spcPts val="137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endParaRPr lang="en-ZA">
              <a:solidFill>
                <a:srgbClr val="000000"/>
              </a:solidFill>
              <a:cs typeface="Arial" pitchFamily="34" charset="0"/>
            </a:endParaRPr>
          </a:p>
          <a:p>
            <a:pPr marL="377825" indent="-377825">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b="1">
                <a:cs typeface="Arial" pitchFamily="34" charset="0"/>
              </a:rPr>
              <a:t> 7.	</a:t>
            </a:r>
            <a:r>
              <a:rPr lang="en-ZA" b="1">
                <a:solidFill>
                  <a:srgbClr val="000000"/>
                </a:solidFill>
                <a:cs typeface="Arial" pitchFamily="34" charset="0"/>
              </a:rPr>
              <a:t>Green</a:t>
            </a:r>
            <a:endParaRPr lang="en-ZA" b="1">
              <a:cs typeface="Arial" pitchFamily="34" charset="0"/>
            </a:endParaRPr>
          </a:p>
          <a:p>
            <a:pPr marL="615950" lvl="1" indent="-377825" algn="just">
              <a:spcBef>
                <a:spcPts val="137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Lead crystal batteries use new materials, processes and formulas.</a:t>
            </a:r>
          </a:p>
          <a:p>
            <a:pPr marL="615950" lvl="1" indent="-377825" algn="just">
              <a:spcBef>
                <a:spcPts val="137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No mist or a harmful, gaseous emission, the basic electrolyte is neutral, non-corrosive, etc.</a:t>
            </a:r>
          </a:p>
          <a:p>
            <a:pPr marL="615950" lvl="1" indent="-377825" algn="just">
              <a:spcBef>
                <a:spcPts val="137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Lead crystal batteries will not cause pollution - in line with ever increasing environmental protection requirements.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1"/>
          <p:cNvSpPr txBox="1">
            <a:spLocks noChangeArrowheads="1"/>
          </p:cNvSpPr>
          <p:nvPr/>
        </p:nvSpPr>
        <p:spPr bwMode="auto">
          <a:xfrm>
            <a:off x="503238" y="503238"/>
            <a:ext cx="9074150" cy="5505450"/>
          </a:xfrm>
          <a:prstGeom prst="rect">
            <a:avLst/>
          </a:prstGeom>
          <a:noFill/>
          <a:ln w="9525">
            <a:noFill/>
            <a:miter lim="800000"/>
            <a:headEnd/>
            <a:tailEnd/>
          </a:ln>
        </p:spPr>
        <p:txBody>
          <a:bodyPr lIns="100803" tIns="50402" rIns="100803" bIns="50402">
            <a:spAutoFit/>
          </a:bodyPr>
          <a:lstStyle/>
          <a:p>
            <a:pPr marL="377825" indent="-377825" algn="ctr">
              <a:lnSpc>
                <a:spcPct val="118000"/>
              </a:lnSpc>
              <a:spcBef>
                <a:spcPts val="1375"/>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sz="2600" b="1">
                <a:solidFill>
                  <a:srgbClr val="00B0F0"/>
                </a:solidFill>
                <a:latin typeface="Vitesse Bold" pitchFamily="50" charset="0"/>
              </a:rPr>
              <a:t>LEAD CRYSTAL BATTERIES VERSUS LEAD-ACID BATTERIES</a:t>
            </a:r>
          </a:p>
          <a:p>
            <a:pPr marL="377825" indent="-377825">
              <a:lnSpc>
                <a:spcPct val="118000"/>
              </a:lnSpc>
              <a:spcBef>
                <a:spcPts val="1375"/>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b="1">
                <a:cs typeface="Arial" pitchFamily="34" charset="0"/>
              </a:rPr>
              <a:t>8. </a:t>
            </a:r>
            <a:r>
              <a:rPr lang="en-ZA" b="1">
                <a:solidFill>
                  <a:srgbClr val="000000"/>
                </a:solidFill>
                <a:cs typeface="Arial" pitchFamily="34" charset="0"/>
              </a:rPr>
              <a:t>Safe to Transport</a:t>
            </a:r>
            <a:r>
              <a:rPr lang="en-ZA">
                <a:cs typeface="Arial" pitchFamily="34" charset="0"/>
              </a:rPr>
              <a:t> </a:t>
            </a:r>
          </a:p>
          <a:p>
            <a:pPr marL="615950" lvl="1" indent="-377825" algn="just">
              <a:spcBef>
                <a:spcPts val="137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Lead crystal batteries are classified as non-hazardous devices and are safe to transport by land, sea and air - Non Corrosive electrolyte composition. Dry state.</a:t>
            </a:r>
          </a:p>
          <a:p>
            <a:pPr marL="615950" lvl="1" indent="-377825" algn="just">
              <a:spcBef>
                <a:spcPts val="1375"/>
              </a:spcBef>
              <a:buSzPct val="45000"/>
              <a:buFont typeface="Wingdings" pitchFamily="2" charset="2"/>
              <a:buChar char=""/>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a:solidFill>
                  <a:srgbClr val="000000"/>
                </a:solidFill>
                <a:cs typeface="Arial" pitchFamily="34" charset="0"/>
              </a:rPr>
              <a:t>Lead-acid batteries may not be transported by air.</a:t>
            </a:r>
          </a:p>
          <a:p>
            <a:pPr marL="377825" indent="-377825">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endParaRPr lang="en-ZA" b="1">
              <a:cs typeface="Arial" pitchFamily="34" charset="0"/>
            </a:endParaRPr>
          </a:p>
          <a:p>
            <a:pPr marL="377825" indent="-377825">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r>
              <a:rPr lang="en-ZA" i="1">
                <a:solidFill>
                  <a:srgbClr val="000000"/>
                </a:solidFill>
                <a:latin typeface="Calibri" pitchFamily="34" charset="0"/>
              </a:rPr>
              <a:t/>
            </a:r>
            <a:br>
              <a:rPr lang="en-ZA" i="1">
                <a:solidFill>
                  <a:srgbClr val="000000"/>
                </a:solidFill>
                <a:latin typeface="Calibri" pitchFamily="34" charset="0"/>
              </a:rPr>
            </a:br>
            <a:r>
              <a:rPr lang="en-ZA" i="1">
                <a:solidFill>
                  <a:srgbClr val="000000"/>
                </a:solidFill>
                <a:latin typeface="Calibri" pitchFamily="34" charset="0"/>
              </a:rPr>
              <a:t/>
            </a:r>
            <a:br>
              <a:rPr lang="en-ZA" i="1">
                <a:solidFill>
                  <a:srgbClr val="000000"/>
                </a:solidFill>
                <a:latin typeface="Calibri" pitchFamily="34" charset="0"/>
              </a:rPr>
            </a:br>
            <a:r>
              <a:rPr lang="en-ZA" i="1">
                <a:solidFill>
                  <a:srgbClr val="000000"/>
                </a:solidFill>
                <a:latin typeface="Calibri" pitchFamily="34" charset="0"/>
              </a:rPr>
              <a:t/>
            </a:r>
            <a:br>
              <a:rPr lang="en-ZA" i="1">
                <a:solidFill>
                  <a:srgbClr val="000000"/>
                </a:solidFill>
                <a:latin typeface="Calibri" pitchFamily="34" charset="0"/>
              </a:rPr>
            </a:br>
            <a:r>
              <a:rPr lang="en-ZA" i="1">
                <a:solidFill>
                  <a:srgbClr val="000000"/>
                </a:solidFill>
                <a:latin typeface="Calibri" pitchFamily="34" charset="0"/>
              </a:rPr>
              <a:t/>
            </a:r>
            <a:br>
              <a:rPr lang="en-ZA" i="1">
                <a:solidFill>
                  <a:srgbClr val="000000"/>
                </a:solidFill>
                <a:latin typeface="Calibri" pitchFamily="34" charset="0"/>
              </a:rPr>
            </a:br>
            <a:r>
              <a:rPr lang="en-ZA" i="1">
                <a:solidFill>
                  <a:srgbClr val="000000"/>
                </a:solidFill>
                <a:latin typeface="TitilliumText14L" charset="0"/>
              </a:rPr>
              <a:t>Please see the Lead Crystal Batteries versus Lead-Acid Batteries Table</a:t>
            </a:r>
            <a:r>
              <a:rPr lang="en-ZA" b="1">
                <a:solidFill>
                  <a:srgbClr val="000000"/>
                </a:solidFill>
                <a:latin typeface="TitilliumText14L" charset="0"/>
              </a:rPr>
              <a:t> </a:t>
            </a:r>
          </a:p>
          <a:p>
            <a:pPr marL="377825" indent="-377825">
              <a:lnSpc>
                <a:spcPct val="118000"/>
              </a:lnSpc>
              <a:spcBef>
                <a:spcPts val="1375"/>
              </a:spcBef>
              <a:tabLst>
                <a:tab pos="796925" algn="l"/>
                <a:tab pos="1595438" algn="l"/>
                <a:tab pos="2393950" algn="l"/>
                <a:tab pos="3190875" algn="l"/>
                <a:tab pos="3989388" algn="l"/>
                <a:tab pos="4787900" algn="l"/>
                <a:tab pos="5584825" algn="l"/>
                <a:tab pos="6383338" algn="l"/>
                <a:tab pos="7181850" algn="l"/>
                <a:tab pos="7978775" algn="l"/>
                <a:tab pos="8777288" algn="l"/>
                <a:tab pos="9575800" algn="l"/>
              </a:tabLst>
            </a:pPr>
            <a:endParaRPr lang="en-ZA" b="1">
              <a:latin typeface="Calibri"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440</TotalTime>
  <Words>833</Words>
  <Application>Microsoft Office PowerPoint</Application>
  <PresentationFormat>Aangepast</PresentationFormat>
  <Paragraphs>214</Paragraphs>
  <Slides>14</Slides>
  <Notes>3</Notes>
  <HiddenSlides>0</HiddenSlides>
  <MMClips>0</MMClips>
  <ScaleCrop>false</ScaleCrop>
  <HeadingPairs>
    <vt:vector size="4" baseType="variant">
      <vt:variant>
        <vt:lpstr>Thema</vt:lpstr>
      </vt:variant>
      <vt:variant>
        <vt:i4>1</vt:i4>
      </vt:variant>
      <vt:variant>
        <vt:lpstr>Diatitels</vt:lpstr>
      </vt:variant>
      <vt:variant>
        <vt:i4>14</vt:i4>
      </vt:variant>
    </vt:vector>
  </HeadingPairs>
  <TitlesOfParts>
    <vt:vector size="15" baseType="lpstr">
      <vt:lpstr>Office Theme</vt:lpstr>
      <vt:lpstr>INTRODUCING THE  LEAD CRYSTAL BATTERY </vt:lpstr>
      <vt:lpstr>Dia 2</vt:lpstr>
      <vt:lpstr>Dia 3</vt:lpstr>
      <vt:lpstr>Dia 4</vt:lpstr>
      <vt:lpstr>Dia 5</vt:lpstr>
      <vt:lpstr>Dia 6</vt:lpstr>
      <vt:lpstr>Dia 7</vt:lpstr>
      <vt:lpstr>Dia 8</vt:lpstr>
      <vt:lpstr>Dia 9</vt:lpstr>
      <vt:lpstr>Dia 10</vt:lpstr>
      <vt:lpstr>Dia 11</vt:lpstr>
      <vt:lpstr>Dia 12</vt:lpstr>
      <vt:lpstr>Dia 13</vt:lpstr>
      <vt:lpstr>Dia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Johan H</dc:creator>
  <cp:lastModifiedBy>Windows-gebruiker</cp:lastModifiedBy>
  <cp:revision>34</cp:revision>
  <dcterms:created xsi:type="dcterms:W3CDTF">2012-04-18T08:34:48Z</dcterms:created>
  <dcterms:modified xsi:type="dcterms:W3CDTF">2013-01-18T08:46:34Z</dcterms:modified>
</cp:coreProperties>
</file>