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7"/>
  </p:notesMasterIdLst>
  <p:sldIdLst>
    <p:sldId id="256" r:id="rId2"/>
    <p:sldId id="290" r:id="rId3"/>
    <p:sldId id="291" r:id="rId4"/>
    <p:sldId id="292" r:id="rId5"/>
    <p:sldId id="338" r:id="rId6"/>
    <p:sldId id="344" r:id="rId7"/>
    <p:sldId id="295" r:id="rId8"/>
    <p:sldId id="312" r:id="rId9"/>
    <p:sldId id="315" r:id="rId10"/>
    <p:sldId id="305" r:id="rId11"/>
    <p:sldId id="307" r:id="rId12"/>
    <p:sldId id="339" r:id="rId13"/>
    <p:sldId id="330" r:id="rId14"/>
    <p:sldId id="362" r:id="rId15"/>
    <p:sldId id="299" r:id="rId16"/>
    <p:sldId id="298" r:id="rId17"/>
    <p:sldId id="317" r:id="rId18"/>
    <p:sldId id="340" r:id="rId19"/>
    <p:sldId id="302" r:id="rId20"/>
    <p:sldId id="341" r:id="rId21"/>
    <p:sldId id="352" r:id="rId22"/>
    <p:sldId id="351" r:id="rId23"/>
    <p:sldId id="353" r:id="rId24"/>
    <p:sldId id="354" r:id="rId25"/>
    <p:sldId id="356" r:id="rId26"/>
    <p:sldId id="357" r:id="rId27"/>
    <p:sldId id="359" r:id="rId28"/>
    <p:sldId id="358" r:id="rId29"/>
    <p:sldId id="360" r:id="rId30"/>
    <p:sldId id="361" r:id="rId31"/>
    <p:sldId id="363" r:id="rId32"/>
    <p:sldId id="333" r:id="rId33"/>
    <p:sldId id="334" r:id="rId34"/>
    <p:sldId id="345" r:id="rId35"/>
    <p:sldId id="289" r:id="rId3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409" autoAdjust="0"/>
  </p:normalViewPr>
  <p:slideViewPr>
    <p:cSldViewPr>
      <p:cViewPr>
        <p:scale>
          <a:sx n="69" d="100"/>
          <a:sy n="69" d="100"/>
        </p:scale>
        <p:origin x="-2608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E5D3DE-F2EF-47D0-8B75-0BED160D8B4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E10C422-7213-482B-B462-0E821FFEA3EE}">
      <dgm:prSet phldrT="[텍스트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r>
            <a:rPr lang="en-US" altLang="ko-KR" sz="2000" b="1" dirty="0" smtClean="0"/>
            <a:t>Decide the domain to make data product for</a:t>
          </a:r>
          <a:endParaRPr lang="ko-KR" altLang="en-US" sz="2000" b="1" dirty="0"/>
        </a:p>
      </dgm:t>
    </dgm:pt>
    <dgm:pt modelId="{DBC58D22-3019-41CB-A7B0-FBA8CA4E5039}" type="parTrans" cxnId="{0E272DF2-1FAA-4BA6-8ACE-13EC47A15D78}">
      <dgm:prSet/>
      <dgm:spPr/>
      <dgm:t>
        <a:bodyPr/>
        <a:lstStyle/>
        <a:p>
          <a:pPr latinLnBrk="1"/>
          <a:endParaRPr lang="ko-KR" altLang="en-US" sz="2400" b="1"/>
        </a:p>
      </dgm:t>
    </dgm:pt>
    <dgm:pt modelId="{377924FF-E257-4DD3-9BA3-9D1CBFD7A8A3}" type="sibTrans" cxnId="{0E272DF2-1FAA-4BA6-8ACE-13EC47A15D78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endParaRPr lang="ko-KR" altLang="en-US" sz="1800" b="1"/>
        </a:p>
      </dgm:t>
    </dgm:pt>
    <dgm:pt modelId="{33CD2990-C558-4420-8153-E380C3F46415}">
      <dgm:prSet phldrT="[텍스트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r>
            <a:rPr lang="en-US" altLang="ko-KR" sz="2000" b="1" dirty="0" smtClean="0"/>
            <a:t>Register the terms on commonly managed dictionary *</a:t>
          </a:r>
        </a:p>
      </dgm:t>
    </dgm:pt>
    <dgm:pt modelId="{E21C5840-5BE4-46D1-8876-C1A388403AB8}" type="parTrans" cxnId="{010F0F5B-53B7-4E66-8DD0-ADF50BB868B6}">
      <dgm:prSet/>
      <dgm:spPr/>
      <dgm:t>
        <a:bodyPr/>
        <a:lstStyle/>
        <a:p>
          <a:pPr latinLnBrk="1"/>
          <a:endParaRPr lang="ko-KR" altLang="en-US" sz="2400" b="1"/>
        </a:p>
      </dgm:t>
    </dgm:pt>
    <dgm:pt modelId="{449177D1-D061-45F9-9792-232D20E15EDA}" type="sibTrans" cxnId="{010F0F5B-53B7-4E66-8DD0-ADF50BB868B6}">
      <dgm:prSet/>
      <dgm:spPr/>
      <dgm:t>
        <a:bodyPr/>
        <a:lstStyle/>
        <a:p>
          <a:pPr latinLnBrk="1"/>
          <a:endParaRPr lang="ko-KR" altLang="en-US" sz="2400" b="1"/>
        </a:p>
      </dgm:t>
    </dgm:pt>
    <dgm:pt modelId="{5D24BB1C-4228-46A9-9741-655261D823EE}">
      <dgm:prSet phldrT="[텍스트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r>
            <a:rPr lang="en-US" altLang="ko-KR" sz="2000" b="1" dirty="0" smtClean="0"/>
            <a:t>Understand characteristics of the domain data </a:t>
          </a:r>
        </a:p>
        <a:p>
          <a:pPr latinLnBrk="1"/>
          <a:r>
            <a:rPr lang="en-US" altLang="ko-KR" sz="1600" b="1" dirty="0" smtClean="0"/>
            <a:t>(Feature-based vs. Coverage data)</a:t>
          </a:r>
          <a:endParaRPr lang="ko-KR" altLang="en-US" sz="1600" b="1" dirty="0"/>
        </a:p>
      </dgm:t>
    </dgm:pt>
    <dgm:pt modelId="{D3BDACAA-36BB-440D-9423-AD68EC7C7F34}" type="parTrans" cxnId="{6CC69679-F3E9-4AEF-8C5F-CD0868E1ABF1}">
      <dgm:prSet/>
      <dgm:spPr/>
      <dgm:t>
        <a:bodyPr/>
        <a:lstStyle/>
        <a:p>
          <a:pPr latinLnBrk="1"/>
          <a:endParaRPr lang="ko-KR" altLang="en-US" sz="2400" b="1"/>
        </a:p>
      </dgm:t>
    </dgm:pt>
    <dgm:pt modelId="{9BD04286-053F-43F0-B9BD-FFB9A88B8562}" type="sibTrans" cxnId="{6CC69679-F3E9-4AEF-8C5F-CD0868E1ABF1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endParaRPr lang="ko-KR" altLang="en-US" sz="1800" b="1"/>
        </a:p>
      </dgm:t>
    </dgm:pt>
    <dgm:pt modelId="{A704D02F-EBFF-497D-934D-10B04658A3C9}">
      <dgm:prSet phldrT="[텍스트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r>
            <a:rPr lang="en-US" altLang="ko-KR" sz="2000" b="1" dirty="0" smtClean="0"/>
            <a:t>Find and organize terms used for the domain</a:t>
          </a:r>
        </a:p>
      </dgm:t>
    </dgm:pt>
    <dgm:pt modelId="{DF4CBFD9-F53B-4039-B606-E9EB1FD2D0DF}" type="parTrans" cxnId="{C2B77F98-180B-4392-897C-F144ACDE17ED}">
      <dgm:prSet/>
      <dgm:spPr/>
      <dgm:t>
        <a:bodyPr/>
        <a:lstStyle/>
        <a:p>
          <a:pPr latinLnBrk="1"/>
          <a:endParaRPr lang="ko-KR" altLang="en-US" sz="2400" b="1"/>
        </a:p>
      </dgm:t>
    </dgm:pt>
    <dgm:pt modelId="{02397256-C245-4765-95D0-449E77D3A9B7}" type="sibTrans" cxnId="{C2B77F98-180B-4392-897C-F144ACDE17ED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endParaRPr lang="ko-KR" altLang="en-US" sz="1800" b="1"/>
        </a:p>
      </dgm:t>
    </dgm:pt>
    <dgm:pt modelId="{EEAE7294-9A2D-4E37-9E96-A27B88423779}" type="pres">
      <dgm:prSet presAssocID="{95E5D3DE-F2EF-47D0-8B75-0BED160D8B42}" presName="Name0" presStyleCnt="0">
        <dgm:presLayoutVars>
          <dgm:dir/>
          <dgm:resizeHandles val="exact"/>
        </dgm:presLayoutVars>
      </dgm:prSet>
      <dgm:spPr/>
    </dgm:pt>
    <dgm:pt modelId="{8125B7EA-7322-4341-8F96-0D5D60995B0F}" type="pres">
      <dgm:prSet presAssocID="{3E10C422-7213-482B-B462-0E821FFEA3EE}" presName="node" presStyleLbl="node1" presStyleIdx="0" presStyleCnt="4" custScaleX="112911" custScaleY="11569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F9FE656-20F9-4E0C-81C4-0728743E11F7}" type="pres">
      <dgm:prSet presAssocID="{377924FF-E257-4DD3-9BA3-9D1CBFD7A8A3}" presName="sibTrans" presStyleLbl="sibTrans2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9CEC343D-CE86-4135-B8B3-DC395860C940}" type="pres">
      <dgm:prSet presAssocID="{377924FF-E257-4DD3-9BA3-9D1CBFD7A8A3}" presName="connectorText" presStyleLbl="sibTrans2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D684F0FF-F7B6-4E90-8ADA-606BCBEABA6B}" type="pres">
      <dgm:prSet presAssocID="{5D24BB1C-4228-46A9-9741-655261D823EE}" presName="node" presStyleLbl="node1" presStyleIdx="1" presStyleCnt="4" custScaleX="112911" custScaleY="11569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6612AB0-E0BD-4B48-A45E-CB585E08752D}" type="pres">
      <dgm:prSet presAssocID="{9BD04286-053F-43F0-B9BD-FFB9A88B8562}" presName="sibTrans" presStyleLbl="sibTrans2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C588CF08-7B6E-4EDB-BEBC-CD944FABE89F}" type="pres">
      <dgm:prSet presAssocID="{9BD04286-053F-43F0-B9BD-FFB9A88B8562}" presName="connectorText" presStyleLbl="sibTrans2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109BFF06-0B0B-41EF-92AC-A55881217650}" type="pres">
      <dgm:prSet presAssocID="{A704D02F-EBFF-497D-934D-10B04658A3C9}" presName="node" presStyleLbl="node1" presStyleIdx="2" presStyleCnt="4" custScaleX="112911" custScaleY="11569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2A88744-95F6-452B-8EDF-AC02F6BB7C7A}" type="pres">
      <dgm:prSet presAssocID="{02397256-C245-4765-95D0-449E77D3A9B7}" presName="sibTrans" presStyleLbl="sibTrans2D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7385431C-7557-4AC9-8EF4-BFF17AAA7EA7}" type="pres">
      <dgm:prSet presAssocID="{02397256-C245-4765-95D0-449E77D3A9B7}" presName="connectorText" presStyleLbl="sibTrans2D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FB8B8CEA-C94B-4F10-88C5-27DACEA7794B}" type="pres">
      <dgm:prSet presAssocID="{33CD2990-C558-4420-8153-E380C3F46415}" presName="node" presStyleLbl="node1" presStyleIdx="3" presStyleCnt="4" custScaleX="112911" custScaleY="11569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40895810-86A2-4E23-A319-63C33D800925}" type="presOf" srcId="{5D24BB1C-4228-46A9-9741-655261D823EE}" destId="{D684F0FF-F7B6-4E90-8ADA-606BCBEABA6B}" srcOrd="0" destOrd="0" presId="urn:microsoft.com/office/officeart/2005/8/layout/process1"/>
    <dgm:cxn modelId="{DF766438-79A3-4732-8D32-BB08293A135D}" type="presOf" srcId="{377924FF-E257-4DD3-9BA3-9D1CBFD7A8A3}" destId="{2F9FE656-20F9-4E0C-81C4-0728743E11F7}" srcOrd="0" destOrd="0" presId="urn:microsoft.com/office/officeart/2005/8/layout/process1"/>
    <dgm:cxn modelId="{6CC69679-F3E9-4AEF-8C5F-CD0868E1ABF1}" srcId="{95E5D3DE-F2EF-47D0-8B75-0BED160D8B42}" destId="{5D24BB1C-4228-46A9-9741-655261D823EE}" srcOrd="1" destOrd="0" parTransId="{D3BDACAA-36BB-440D-9423-AD68EC7C7F34}" sibTransId="{9BD04286-053F-43F0-B9BD-FFB9A88B8562}"/>
    <dgm:cxn modelId="{4E928E75-D918-4B21-B5A3-11AF1D13226F}" type="presOf" srcId="{02397256-C245-4765-95D0-449E77D3A9B7}" destId="{7385431C-7557-4AC9-8EF4-BFF17AAA7EA7}" srcOrd="1" destOrd="0" presId="urn:microsoft.com/office/officeart/2005/8/layout/process1"/>
    <dgm:cxn modelId="{285C394B-36C9-4C24-AC44-F2D37246A657}" type="presOf" srcId="{9BD04286-053F-43F0-B9BD-FFB9A88B8562}" destId="{66612AB0-E0BD-4B48-A45E-CB585E08752D}" srcOrd="0" destOrd="0" presId="urn:microsoft.com/office/officeart/2005/8/layout/process1"/>
    <dgm:cxn modelId="{57A87161-A847-4084-BB3E-732535025CCB}" type="presOf" srcId="{A704D02F-EBFF-497D-934D-10B04658A3C9}" destId="{109BFF06-0B0B-41EF-92AC-A55881217650}" srcOrd="0" destOrd="0" presId="urn:microsoft.com/office/officeart/2005/8/layout/process1"/>
    <dgm:cxn modelId="{B734B7B5-107F-4EFA-8893-01FBA86450B5}" type="presOf" srcId="{95E5D3DE-F2EF-47D0-8B75-0BED160D8B42}" destId="{EEAE7294-9A2D-4E37-9E96-A27B88423779}" srcOrd="0" destOrd="0" presId="urn:microsoft.com/office/officeart/2005/8/layout/process1"/>
    <dgm:cxn modelId="{D248D87D-945C-4900-B21A-45084344D9F8}" type="presOf" srcId="{02397256-C245-4765-95D0-449E77D3A9B7}" destId="{92A88744-95F6-452B-8EDF-AC02F6BB7C7A}" srcOrd="0" destOrd="0" presId="urn:microsoft.com/office/officeart/2005/8/layout/process1"/>
    <dgm:cxn modelId="{0E272DF2-1FAA-4BA6-8ACE-13EC47A15D78}" srcId="{95E5D3DE-F2EF-47D0-8B75-0BED160D8B42}" destId="{3E10C422-7213-482B-B462-0E821FFEA3EE}" srcOrd="0" destOrd="0" parTransId="{DBC58D22-3019-41CB-A7B0-FBA8CA4E5039}" sibTransId="{377924FF-E257-4DD3-9BA3-9D1CBFD7A8A3}"/>
    <dgm:cxn modelId="{C2B77F98-180B-4392-897C-F144ACDE17ED}" srcId="{95E5D3DE-F2EF-47D0-8B75-0BED160D8B42}" destId="{A704D02F-EBFF-497D-934D-10B04658A3C9}" srcOrd="2" destOrd="0" parTransId="{DF4CBFD9-F53B-4039-B606-E9EB1FD2D0DF}" sibTransId="{02397256-C245-4765-95D0-449E77D3A9B7}"/>
    <dgm:cxn modelId="{010F0F5B-53B7-4E66-8DD0-ADF50BB868B6}" srcId="{95E5D3DE-F2EF-47D0-8B75-0BED160D8B42}" destId="{33CD2990-C558-4420-8153-E380C3F46415}" srcOrd="3" destOrd="0" parTransId="{E21C5840-5BE4-46D1-8876-C1A388403AB8}" sibTransId="{449177D1-D061-45F9-9792-232D20E15EDA}"/>
    <dgm:cxn modelId="{66EE553D-58C2-4141-AA11-F72FF6C26904}" type="presOf" srcId="{33CD2990-C558-4420-8153-E380C3F46415}" destId="{FB8B8CEA-C94B-4F10-88C5-27DACEA7794B}" srcOrd="0" destOrd="0" presId="urn:microsoft.com/office/officeart/2005/8/layout/process1"/>
    <dgm:cxn modelId="{A6646933-1893-40EB-A33E-710C66C73945}" type="presOf" srcId="{3E10C422-7213-482B-B462-0E821FFEA3EE}" destId="{8125B7EA-7322-4341-8F96-0D5D60995B0F}" srcOrd="0" destOrd="0" presId="urn:microsoft.com/office/officeart/2005/8/layout/process1"/>
    <dgm:cxn modelId="{64AF65F9-6C60-43C9-A011-8E15F2BB7C59}" type="presOf" srcId="{9BD04286-053F-43F0-B9BD-FFB9A88B8562}" destId="{C588CF08-7B6E-4EDB-BEBC-CD944FABE89F}" srcOrd="1" destOrd="0" presId="urn:microsoft.com/office/officeart/2005/8/layout/process1"/>
    <dgm:cxn modelId="{AA4232C7-FE8A-455C-8F3A-796C3DC42C0F}" type="presOf" srcId="{377924FF-E257-4DD3-9BA3-9D1CBFD7A8A3}" destId="{9CEC343D-CE86-4135-B8B3-DC395860C940}" srcOrd="1" destOrd="0" presId="urn:microsoft.com/office/officeart/2005/8/layout/process1"/>
    <dgm:cxn modelId="{30B633DC-5680-488E-A82B-5A8EED973E6F}" type="presParOf" srcId="{EEAE7294-9A2D-4E37-9E96-A27B88423779}" destId="{8125B7EA-7322-4341-8F96-0D5D60995B0F}" srcOrd="0" destOrd="0" presId="urn:microsoft.com/office/officeart/2005/8/layout/process1"/>
    <dgm:cxn modelId="{567973F2-31EC-4D85-82A6-0FD24AED8BD0}" type="presParOf" srcId="{EEAE7294-9A2D-4E37-9E96-A27B88423779}" destId="{2F9FE656-20F9-4E0C-81C4-0728743E11F7}" srcOrd="1" destOrd="0" presId="urn:microsoft.com/office/officeart/2005/8/layout/process1"/>
    <dgm:cxn modelId="{34F92053-BA02-40C9-9B48-D00F96735CBA}" type="presParOf" srcId="{2F9FE656-20F9-4E0C-81C4-0728743E11F7}" destId="{9CEC343D-CE86-4135-B8B3-DC395860C940}" srcOrd="0" destOrd="0" presId="urn:microsoft.com/office/officeart/2005/8/layout/process1"/>
    <dgm:cxn modelId="{6BFB7DF5-70BB-43E1-97FE-DB316F1C4096}" type="presParOf" srcId="{EEAE7294-9A2D-4E37-9E96-A27B88423779}" destId="{D684F0FF-F7B6-4E90-8ADA-606BCBEABA6B}" srcOrd="2" destOrd="0" presId="urn:microsoft.com/office/officeart/2005/8/layout/process1"/>
    <dgm:cxn modelId="{CD0982F5-FBF0-4072-BEE4-23FDF3DD5A4C}" type="presParOf" srcId="{EEAE7294-9A2D-4E37-9E96-A27B88423779}" destId="{66612AB0-E0BD-4B48-A45E-CB585E08752D}" srcOrd="3" destOrd="0" presId="urn:microsoft.com/office/officeart/2005/8/layout/process1"/>
    <dgm:cxn modelId="{9BBC858A-4F74-4789-ACB3-3D14F679CEA5}" type="presParOf" srcId="{66612AB0-E0BD-4B48-A45E-CB585E08752D}" destId="{C588CF08-7B6E-4EDB-BEBC-CD944FABE89F}" srcOrd="0" destOrd="0" presId="urn:microsoft.com/office/officeart/2005/8/layout/process1"/>
    <dgm:cxn modelId="{3C61443C-CD99-4562-ABF3-AC89B405BE7C}" type="presParOf" srcId="{EEAE7294-9A2D-4E37-9E96-A27B88423779}" destId="{109BFF06-0B0B-41EF-92AC-A55881217650}" srcOrd="4" destOrd="0" presId="urn:microsoft.com/office/officeart/2005/8/layout/process1"/>
    <dgm:cxn modelId="{79ABEF1A-3B58-44BC-B9A7-756B8F869E04}" type="presParOf" srcId="{EEAE7294-9A2D-4E37-9E96-A27B88423779}" destId="{92A88744-95F6-452B-8EDF-AC02F6BB7C7A}" srcOrd="5" destOrd="0" presId="urn:microsoft.com/office/officeart/2005/8/layout/process1"/>
    <dgm:cxn modelId="{7F784B4E-C626-4CD6-B500-73064F0EC316}" type="presParOf" srcId="{92A88744-95F6-452B-8EDF-AC02F6BB7C7A}" destId="{7385431C-7557-4AC9-8EF4-BFF17AAA7EA7}" srcOrd="0" destOrd="0" presId="urn:microsoft.com/office/officeart/2005/8/layout/process1"/>
    <dgm:cxn modelId="{BE50763F-C602-41E0-87E8-8B5AB66C1B82}" type="presParOf" srcId="{EEAE7294-9A2D-4E37-9E96-A27B88423779}" destId="{FB8B8CEA-C94B-4F10-88C5-27DACEA7794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AB6276-093A-46F7-9968-7D5651B6413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CF460A50-2088-42E0-87B3-E67A793ED931}">
      <dgm:prSet phldrT="[텍스트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r>
            <a:rPr lang="en-US" altLang="ko-KR" sz="2000" b="1" dirty="0" smtClean="0"/>
            <a:t>Define identification method for data set</a:t>
          </a:r>
          <a:endParaRPr lang="ko-KR" altLang="en-US" sz="2000" b="1" dirty="0"/>
        </a:p>
      </dgm:t>
    </dgm:pt>
    <dgm:pt modelId="{641F143E-E79F-4FBD-9F1B-77094BB65EF2}" type="parTrans" cxnId="{23DBF16F-495E-4CEC-8583-3A2D108B821E}">
      <dgm:prSet/>
      <dgm:spPr/>
      <dgm:t>
        <a:bodyPr/>
        <a:lstStyle/>
        <a:p>
          <a:pPr latinLnBrk="1"/>
          <a:endParaRPr lang="ko-KR" altLang="en-US" sz="1600" b="1"/>
        </a:p>
      </dgm:t>
    </dgm:pt>
    <dgm:pt modelId="{C3841925-67B3-4354-BDD1-8210F8B75628}" type="sibTrans" cxnId="{23DBF16F-495E-4CEC-8583-3A2D108B821E}">
      <dgm:prSet/>
      <dgm:spPr/>
      <dgm:t>
        <a:bodyPr/>
        <a:lstStyle/>
        <a:p>
          <a:pPr latinLnBrk="1"/>
          <a:endParaRPr lang="ko-KR" altLang="en-US" sz="1600" b="1"/>
        </a:p>
      </dgm:t>
    </dgm:pt>
    <dgm:pt modelId="{005BECDA-E0BE-417F-B804-4E542353B0F2}">
      <dgm:prSet phldrT="[텍스트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r>
            <a:rPr lang="en-US" altLang="ko-KR" sz="2000" b="1" dirty="0" smtClean="0"/>
            <a:t>Data set explanation metadata definition</a:t>
          </a:r>
          <a:endParaRPr lang="ko-KR" altLang="en-US" sz="2000" b="1" dirty="0"/>
        </a:p>
      </dgm:t>
    </dgm:pt>
    <dgm:pt modelId="{03C17317-8BB8-466E-A493-E1CE66679A21}" type="parTrans" cxnId="{FE66C234-E47F-4F8D-9C9B-64C76D2EF1F7}">
      <dgm:prSet/>
      <dgm:spPr/>
      <dgm:t>
        <a:bodyPr/>
        <a:lstStyle/>
        <a:p>
          <a:pPr latinLnBrk="1"/>
          <a:endParaRPr lang="ko-KR" altLang="en-US" sz="1600" b="1"/>
        </a:p>
      </dgm:t>
    </dgm:pt>
    <dgm:pt modelId="{ED2C8DB1-DDF2-49C9-80BB-4A9301C5F452}" type="sibTrans" cxnId="{FE66C234-E47F-4F8D-9C9B-64C76D2EF1F7}">
      <dgm:prSet/>
      <dgm:spPr/>
      <dgm:t>
        <a:bodyPr/>
        <a:lstStyle/>
        <a:p>
          <a:pPr latinLnBrk="1"/>
          <a:endParaRPr lang="ko-KR" altLang="en-US" sz="1600" b="1"/>
        </a:p>
      </dgm:t>
    </dgm:pt>
    <dgm:pt modelId="{34F59A8F-64E4-4E9E-BC44-C850502E752A}">
      <dgm:prSet phldrT="[텍스트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r>
            <a:rPr lang="en-US" altLang="ko-KR" sz="2000" b="1" dirty="0" smtClean="0"/>
            <a:t>Data set deployment format definition</a:t>
          </a:r>
          <a:endParaRPr lang="ko-KR" altLang="en-US" sz="2000" b="1" dirty="0"/>
        </a:p>
      </dgm:t>
    </dgm:pt>
    <dgm:pt modelId="{30421CE7-17ED-4B26-8EB1-08E846D4B611}" type="parTrans" cxnId="{0E73A499-592C-4A4C-8B64-CDFF52A0AEB7}">
      <dgm:prSet/>
      <dgm:spPr/>
      <dgm:t>
        <a:bodyPr/>
        <a:lstStyle/>
        <a:p>
          <a:pPr latinLnBrk="1"/>
          <a:endParaRPr lang="ko-KR" altLang="en-US" sz="1600" b="1"/>
        </a:p>
      </dgm:t>
    </dgm:pt>
    <dgm:pt modelId="{CDFC5618-3D10-44B5-808F-DA86EDFBC128}" type="sibTrans" cxnId="{0E73A499-592C-4A4C-8B64-CDFF52A0AEB7}">
      <dgm:prSet/>
      <dgm:spPr/>
      <dgm:t>
        <a:bodyPr/>
        <a:lstStyle/>
        <a:p>
          <a:pPr latinLnBrk="1"/>
          <a:endParaRPr lang="ko-KR" altLang="en-US" sz="1600" b="1"/>
        </a:p>
      </dgm:t>
    </dgm:pt>
    <dgm:pt modelId="{D83ACA4F-64F7-4F77-AE5D-7C30C6A0F19D}" type="pres">
      <dgm:prSet presAssocID="{52AB6276-093A-46F7-9968-7D5651B6413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BE1D59A-6BD9-49BB-914A-98D6C092F019}" type="pres">
      <dgm:prSet presAssocID="{CF460A50-2088-42E0-87B3-E67A793ED931}" presName="parentLin" presStyleCnt="0"/>
      <dgm:spPr/>
    </dgm:pt>
    <dgm:pt modelId="{62D533F4-3B6B-4CB1-A825-8357C8343D4C}" type="pres">
      <dgm:prSet presAssocID="{CF460A50-2088-42E0-87B3-E67A793ED931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A683158F-D86C-4CF3-91DB-B5069F538DF9}" type="pres">
      <dgm:prSet presAssocID="{CF460A50-2088-42E0-87B3-E67A793ED931}" presName="parentText" presStyleLbl="node1" presStyleIdx="0" presStyleCnt="3" custScaleX="119704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8972BB7-A740-4C36-A324-4890A2393255}" type="pres">
      <dgm:prSet presAssocID="{CF460A50-2088-42E0-87B3-E67A793ED931}" presName="negativeSpace" presStyleCnt="0"/>
      <dgm:spPr/>
    </dgm:pt>
    <dgm:pt modelId="{B4183D4A-5E0F-44A9-ACFA-3D78804CBC37}" type="pres">
      <dgm:prSet presAssocID="{CF460A50-2088-42E0-87B3-E67A793ED931}" presName="childText" presStyleLbl="conFgAcc1" presStyleIdx="0" presStyleCnt="3">
        <dgm:presLayoutVars>
          <dgm:bulletEnabled val="1"/>
        </dgm:presLayoutVars>
      </dgm:prSet>
      <dgm:spPr/>
    </dgm:pt>
    <dgm:pt modelId="{FF6E6C22-BB44-428E-AF9C-4490E32A7DFD}" type="pres">
      <dgm:prSet presAssocID="{C3841925-67B3-4354-BDD1-8210F8B75628}" presName="spaceBetweenRectangles" presStyleCnt="0"/>
      <dgm:spPr/>
    </dgm:pt>
    <dgm:pt modelId="{2A781DBA-E29D-43D4-984B-F5B8CEEB7201}" type="pres">
      <dgm:prSet presAssocID="{005BECDA-E0BE-417F-B804-4E542353B0F2}" presName="parentLin" presStyleCnt="0"/>
      <dgm:spPr/>
    </dgm:pt>
    <dgm:pt modelId="{0D90BAA2-49DE-4841-AFCE-466E1576DB06}" type="pres">
      <dgm:prSet presAssocID="{005BECDA-E0BE-417F-B804-4E542353B0F2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652B61AC-C7F1-4DD3-A79F-7EC87F5AA7D3}" type="pres">
      <dgm:prSet presAssocID="{005BECDA-E0BE-417F-B804-4E542353B0F2}" presName="parentText" presStyleLbl="node1" presStyleIdx="1" presStyleCnt="3" custScaleX="119704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6AB5716-66A0-4ED1-9BF7-ABF41F306170}" type="pres">
      <dgm:prSet presAssocID="{005BECDA-E0BE-417F-B804-4E542353B0F2}" presName="negativeSpace" presStyleCnt="0"/>
      <dgm:spPr/>
    </dgm:pt>
    <dgm:pt modelId="{E58AF978-27F7-4FF8-BBAE-3851149388F5}" type="pres">
      <dgm:prSet presAssocID="{005BECDA-E0BE-417F-B804-4E542353B0F2}" presName="childText" presStyleLbl="conFgAcc1" presStyleIdx="1" presStyleCnt="3">
        <dgm:presLayoutVars>
          <dgm:bulletEnabled val="1"/>
        </dgm:presLayoutVars>
      </dgm:prSet>
      <dgm:spPr/>
    </dgm:pt>
    <dgm:pt modelId="{4029405F-2C8E-43F4-A3AF-CD69568B6FD2}" type="pres">
      <dgm:prSet presAssocID="{ED2C8DB1-DDF2-49C9-80BB-4A9301C5F452}" presName="spaceBetweenRectangles" presStyleCnt="0"/>
      <dgm:spPr/>
    </dgm:pt>
    <dgm:pt modelId="{0B3C6519-19B3-4EBA-872C-6CDFB11BC6ED}" type="pres">
      <dgm:prSet presAssocID="{34F59A8F-64E4-4E9E-BC44-C850502E752A}" presName="parentLin" presStyleCnt="0"/>
      <dgm:spPr/>
    </dgm:pt>
    <dgm:pt modelId="{54829B74-491B-419C-B058-282B203B7C83}" type="pres">
      <dgm:prSet presAssocID="{34F59A8F-64E4-4E9E-BC44-C850502E752A}" presName="parentLeftMargin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958ADF8C-EA0E-4D24-A50C-2D41AE4E8A50}" type="pres">
      <dgm:prSet presAssocID="{34F59A8F-64E4-4E9E-BC44-C850502E752A}" presName="parentText" presStyleLbl="node1" presStyleIdx="2" presStyleCnt="3" custScaleX="119704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F31C8D3-7078-4A74-BDC4-E51F716C872E}" type="pres">
      <dgm:prSet presAssocID="{34F59A8F-64E4-4E9E-BC44-C850502E752A}" presName="negativeSpace" presStyleCnt="0"/>
      <dgm:spPr/>
    </dgm:pt>
    <dgm:pt modelId="{D5CCED17-CFA3-42C0-A8F6-0E81B432D40A}" type="pres">
      <dgm:prSet presAssocID="{34F59A8F-64E4-4E9E-BC44-C850502E752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DA180B3-2167-44DF-859C-DEDDEBD2C69E}" type="presOf" srcId="{CF460A50-2088-42E0-87B3-E67A793ED931}" destId="{A683158F-D86C-4CF3-91DB-B5069F538DF9}" srcOrd="1" destOrd="0" presId="urn:microsoft.com/office/officeart/2005/8/layout/list1"/>
    <dgm:cxn modelId="{0E73A499-592C-4A4C-8B64-CDFF52A0AEB7}" srcId="{52AB6276-093A-46F7-9968-7D5651B6413F}" destId="{34F59A8F-64E4-4E9E-BC44-C850502E752A}" srcOrd="2" destOrd="0" parTransId="{30421CE7-17ED-4B26-8EB1-08E846D4B611}" sibTransId="{CDFC5618-3D10-44B5-808F-DA86EDFBC128}"/>
    <dgm:cxn modelId="{A40A84D1-0B6F-445E-BB65-951644571EFB}" type="presOf" srcId="{52AB6276-093A-46F7-9968-7D5651B6413F}" destId="{D83ACA4F-64F7-4F77-AE5D-7C30C6A0F19D}" srcOrd="0" destOrd="0" presId="urn:microsoft.com/office/officeart/2005/8/layout/list1"/>
    <dgm:cxn modelId="{23DBF16F-495E-4CEC-8583-3A2D108B821E}" srcId="{52AB6276-093A-46F7-9968-7D5651B6413F}" destId="{CF460A50-2088-42E0-87B3-E67A793ED931}" srcOrd="0" destOrd="0" parTransId="{641F143E-E79F-4FBD-9F1B-77094BB65EF2}" sibTransId="{C3841925-67B3-4354-BDD1-8210F8B75628}"/>
    <dgm:cxn modelId="{D33B15B1-EFB0-465C-B9C2-4D62766A6AA2}" type="presOf" srcId="{005BECDA-E0BE-417F-B804-4E542353B0F2}" destId="{652B61AC-C7F1-4DD3-A79F-7EC87F5AA7D3}" srcOrd="1" destOrd="0" presId="urn:microsoft.com/office/officeart/2005/8/layout/list1"/>
    <dgm:cxn modelId="{FE66C234-E47F-4F8D-9C9B-64C76D2EF1F7}" srcId="{52AB6276-093A-46F7-9968-7D5651B6413F}" destId="{005BECDA-E0BE-417F-B804-4E542353B0F2}" srcOrd="1" destOrd="0" parTransId="{03C17317-8BB8-466E-A493-E1CE66679A21}" sibTransId="{ED2C8DB1-DDF2-49C9-80BB-4A9301C5F452}"/>
    <dgm:cxn modelId="{1312F09F-E4A7-4B27-8C8C-25703161070A}" type="presOf" srcId="{CF460A50-2088-42E0-87B3-E67A793ED931}" destId="{62D533F4-3B6B-4CB1-A825-8357C8343D4C}" srcOrd="0" destOrd="0" presId="urn:microsoft.com/office/officeart/2005/8/layout/list1"/>
    <dgm:cxn modelId="{51BEA41F-2443-4DC7-B21D-AF0B83E382D9}" type="presOf" srcId="{005BECDA-E0BE-417F-B804-4E542353B0F2}" destId="{0D90BAA2-49DE-4841-AFCE-466E1576DB06}" srcOrd="0" destOrd="0" presId="urn:microsoft.com/office/officeart/2005/8/layout/list1"/>
    <dgm:cxn modelId="{0B9ABAB6-C294-4B3D-AF25-492A258FC8F1}" type="presOf" srcId="{34F59A8F-64E4-4E9E-BC44-C850502E752A}" destId="{54829B74-491B-419C-B058-282B203B7C83}" srcOrd="0" destOrd="0" presId="urn:microsoft.com/office/officeart/2005/8/layout/list1"/>
    <dgm:cxn modelId="{86CE1B55-F76F-43C9-971D-35BF94AE0DEE}" type="presOf" srcId="{34F59A8F-64E4-4E9E-BC44-C850502E752A}" destId="{958ADF8C-EA0E-4D24-A50C-2D41AE4E8A50}" srcOrd="1" destOrd="0" presId="urn:microsoft.com/office/officeart/2005/8/layout/list1"/>
    <dgm:cxn modelId="{9A617798-B5A8-44AA-9FA4-3F983730E027}" type="presParOf" srcId="{D83ACA4F-64F7-4F77-AE5D-7C30C6A0F19D}" destId="{6BE1D59A-6BD9-49BB-914A-98D6C092F019}" srcOrd="0" destOrd="0" presId="urn:microsoft.com/office/officeart/2005/8/layout/list1"/>
    <dgm:cxn modelId="{48CA9A3D-B020-4EE4-BC13-B633C604D882}" type="presParOf" srcId="{6BE1D59A-6BD9-49BB-914A-98D6C092F019}" destId="{62D533F4-3B6B-4CB1-A825-8357C8343D4C}" srcOrd="0" destOrd="0" presId="urn:microsoft.com/office/officeart/2005/8/layout/list1"/>
    <dgm:cxn modelId="{2714E2FC-137F-4742-B07D-9EAC941E6A7C}" type="presParOf" srcId="{6BE1D59A-6BD9-49BB-914A-98D6C092F019}" destId="{A683158F-D86C-4CF3-91DB-B5069F538DF9}" srcOrd="1" destOrd="0" presId="urn:microsoft.com/office/officeart/2005/8/layout/list1"/>
    <dgm:cxn modelId="{47B895A1-1E02-4896-8D71-4A7BC9A74EE5}" type="presParOf" srcId="{D83ACA4F-64F7-4F77-AE5D-7C30C6A0F19D}" destId="{08972BB7-A740-4C36-A324-4890A2393255}" srcOrd="1" destOrd="0" presId="urn:microsoft.com/office/officeart/2005/8/layout/list1"/>
    <dgm:cxn modelId="{67EAA2B9-7281-4FD9-A1A5-791208E9DA35}" type="presParOf" srcId="{D83ACA4F-64F7-4F77-AE5D-7C30C6A0F19D}" destId="{B4183D4A-5E0F-44A9-ACFA-3D78804CBC37}" srcOrd="2" destOrd="0" presId="urn:microsoft.com/office/officeart/2005/8/layout/list1"/>
    <dgm:cxn modelId="{04C5196E-831C-4A4F-BBA6-196287C3682F}" type="presParOf" srcId="{D83ACA4F-64F7-4F77-AE5D-7C30C6A0F19D}" destId="{FF6E6C22-BB44-428E-AF9C-4490E32A7DFD}" srcOrd="3" destOrd="0" presId="urn:microsoft.com/office/officeart/2005/8/layout/list1"/>
    <dgm:cxn modelId="{51C08CA7-5632-4608-AA66-6FD5AC92C288}" type="presParOf" srcId="{D83ACA4F-64F7-4F77-AE5D-7C30C6A0F19D}" destId="{2A781DBA-E29D-43D4-984B-F5B8CEEB7201}" srcOrd="4" destOrd="0" presId="urn:microsoft.com/office/officeart/2005/8/layout/list1"/>
    <dgm:cxn modelId="{D00BFB4B-C7C0-4381-8611-FEF6636BFF9F}" type="presParOf" srcId="{2A781DBA-E29D-43D4-984B-F5B8CEEB7201}" destId="{0D90BAA2-49DE-4841-AFCE-466E1576DB06}" srcOrd="0" destOrd="0" presId="urn:microsoft.com/office/officeart/2005/8/layout/list1"/>
    <dgm:cxn modelId="{956A04F7-362A-4B1E-803F-6EF148F89C10}" type="presParOf" srcId="{2A781DBA-E29D-43D4-984B-F5B8CEEB7201}" destId="{652B61AC-C7F1-4DD3-A79F-7EC87F5AA7D3}" srcOrd="1" destOrd="0" presId="urn:microsoft.com/office/officeart/2005/8/layout/list1"/>
    <dgm:cxn modelId="{BE5683BD-3AD4-4CA1-9211-DD35AA2F3EBE}" type="presParOf" srcId="{D83ACA4F-64F7-4F77-AE5D-7C30C6A0F19D}" destId="{86AB5716-66A0-4ED1-9BF7-ABF41F306170}" srcOrd="5" destOrd="0" presId="urn:microsoft.com/office/officeart/2005/8/layout/list1"/>
    <dgm:cxn modelId="{9CE01D99-0A77-4D5F-80BB-21301378E267}" type="presParOf" srcId="{D83ACA4F-64F7-4F77-AE5D-7C30C6A0F19D}" destId="{E58AF978-27F7-4FF8-BBAE-3851149388F5}" srcOrd="6" destOrd="0" presId="urn:microsoft.com/office/officeart/2005/8/layout/list1"/>
    <dgm:cxn modelId="{B19E841E-1A7E-400D-9B56-8BE928D631F8}" type="presParOf" srcId="{D83ACA4F-64F7-4F77-AE5D-7C30C6A0F19D}" destId="{4029405F-2C8E-43F4-A3AF-CD69568B6FD2}" srcOrd="7" destOrd="0" presId="urn:microsoft.com/office/officeart/2005/8/layout/list1"/>
    <dgm:cxn modelId="{FF88818A-C922-44C2-8B78-D1997EE08D38}" type="presParOf" srcId="{D83ACA4F-64F7-4F77-AE5D-7C30C6A0F19D}" destId="{0B3C6519-19B3-4EBA-872C-6CDFB11BC6ED}" srcOrd="8" destOrd="0" presId="urn:microsoft.com/office/officeart/2005/8/layout/list1"/>
    <dgm:cxn modelId="{80725F2A-E000-4D6E-8FAA-0D732BA5B6B6}" type="presParOf" srcId="{0B3C6519-19B3-4EBA-872C-6CDFB11BC6ED}" destId="{54829B74-491B-419C-B058-282B203B7C83}" srcOrd="0" destOrd="0" presId="urn:microsoft.com/office/officeart/2005/8/layout/list1"/>
    <dgm:cxn modelId="{380E1231-2F31-4029-A207-AB4B88329E10}" type="presParOf" srcId="{0B3C6519-19B3-4EBA-872C-6CDFB11BC6ED}" destId="{958ADF8C-EA0E-4D24-A50C-2D41AE4E8A50}" srcOrd="1" destOrd="0" presId="urn:microsoft.com/office/officeart/2005/8/layout/list1"/>
    <dgm:cxn modelId="{CBC1F954-F06D-4868-926E-9E46929C41DC}" type="presParOf" srcId="{D83ACA4F-64F7-4F77-AE5D-7C30C6A0F19D}" destId="{3F31C8D3-7078-4A74-BDC4-E51F716C872E}" srcOrd="9" destOrd="0" presId="urn:microsoft.com/office/officeart/2005/8/layout/list1"/>
    <dgm:cxn modelId="{E928FD0E-DFBD-4321-BB54-A7294F839E7F}" type="presParOf" srcId="{D83ACA4F-64F7-4F77-AE5D-7C30C6A0F19D}" destId="{D5CCED17-CFA3-42C0-A8F6-0E81B432D40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25B7EA-7322-4341-8F96-0D5D60995B0F}">
      <dsp:nvSpPr>
        <dsp:cNvPr id="0" name=""/>
        <dsp:cNvSpPr/>
      </dsp:nvSpPr>
      <dsp:spPr>
        <a:xfrm>
          <a:off x="7349" y="426913"/>
          <a:ext cx="1689634" cy="245854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96000"/>
                <a:satMod val="120000"/>
                <a:lumMod val="120000"/>
              </a:schemeClr>
            </a:gs>
            <a:gs pos="100000">
              <a:schemeClr val="accent2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2">
              <a:shade val="25000"/>
              <a:satMod val="18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b="1" kern="1200" dirty="0" smtClean="0"/>
            <a:t>Decide the domain to make data product for</a:t>
          </a:r>
          <a:endParaRPr lang="ko-KR" altLang="en-US" sz="2000" b="1" kern="1200" dirty="0"/>
        </a:p>
      </dsp:txBody>
      <dsp:txXfrm>
        <a:off x="56837" y="476401"/>
        <a:ext cx="1590658" cy="2359564"/>
      </dsp:txXfrm>
    </dsp:sp>
    <dsp:sp modelId="{2F9FE656-20F9-4E0C-81C4-0728743E11F7}">
      <dsp:nvSpPr>
        <dsp:cNvPr id="0" name=""/>
        <dsp:cNvSpPr/>
      </dsp:nvSpPr>
      <dsp:spPr>
        <a:xfrm>
          <a:off x="1846626" y="1470626"/>
          <a:ext cx="317243" cy="371114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6">
                <a:tint val="96000"/>
                <a:satMod val="120000"/>
                <a:lumMod val="120000"/>
              </a:schemeClr>
            </a:gs>
            <a:gs pos="100000">
              <a:schemeClr val="accent6"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800" b="1" kern="1200"/>
        </a:p>
      </dsp:txBody>
      <dsp:txXfrm>
        <a:off x="1846626" y="1544849"/>
        <a:ext cx="222070" cy="222668"/>
      </dsp:txXfrm>
    </dsp:sp>
    <dsp:sp modelId="{D684F0FF-F7B6-4E90-8ADA-606BCBEABA6B}">
      <dsp:nvSpPr>
        <dsp:cNvPr id="0" name=""/>
        <dsp:cNvSpPr/>
      </dsp:nvSpPr>
      <dsp:spPr>
        <a:xfrm>
          <a:off x="2295555" y="426913"/>
          <a:ext cx="1689634" cy="245854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96000"/>
                <a:satMod val="120000"/>
                <a:lumMod val="120000"/>
              </a:schemeClr>
            </a:gs>
            <a:gs pos="100000">
              <a:schemeClr val="accent2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2">
              <a:shade val="25000"/>
              <a:satMod val="18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b="1" kern="1200" dirty="0" smtClean="0"/>
            <a:t>Understand characteristics of the domain data </a:t>
          </a:r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b="1" kern="1200" dirty="0" smtClean="0"/>
            <a:t>(Feature-based vs. Coverage data)</a:t>
          </a:r>
          <a:endParaRPr lang="ko-KR" altLang="en-US" sz="1600" b="1" kern="1200" dirty="0"/>
        </a:p>
      </dsp:txBody>
      <dsp:txXfrm>
        <a:off x="2345043" y="476401"/>
        <a:ext cx="1590658" cy="2359564"/>
      </dsp:txXfrm>
    </dsp:sp>
    <dsp:sp modelId="{66612AB0-E0BD-4B48-A45E-CB585E08752D}">
      <dsp:nvSpPr>
        <dsp:cNvPr id="0" name=""/>
        <dsp:cNvSpPr/>
      </dsp:nvSpPr>
      <dsp:spPr>
        <a:xfrm>
          <a:off x="4134832" y="1470626"/>
          <a:ext cx="317243" cy="371114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6">
                <a:tint val="96000"/>
                <a:satMod val="120000"/>
                <a:lumMod val="120000"/>
              </a:schemeClr>
            </a:gs>
            <a:gs pos="100000">
              <a:schemeClr val="accent6"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800" b="1" kern="1200"/>
        </a:p>
      </dsp:txBody>
      <dsp:txXfrm>
        <a:off x="4134832" y="1544849"/>
        <a:ext cx="222070" cy="222668"/>
      </dsp:txXfrm>
    </dsp:sp>
    <dsp:sp modelId="{109BFF06-0B0B-41EF-92AC-A55881217650}">
      <dsp:nvSpPr>
        <dsp:cNvPr id="0" name=""/>
        <dsp:cNvSpPr/>
      </dsp:nvSpPr>
      <dsp:spPr>
        <a:xfrm>
          <a:off x="4583762" y="426913"/>
          <a:ext cx="1689634" cy="245854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96000"/>
                <a:satMod val="120000"/>
                <a:lumMod val="120000"/>
              </a:schemeClr>
            </a:gs>
            <a:gs pos="100000">
              <a:schemeClr val="accent2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2">
              <a:shade val="25000"/>
              <a:satMod val="18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b="1" kern="1200" dirty="0" smtClean="0"/>
            <a:t>Find and organize terms used for the domain</a:t>
          </a:r>
        </a:p>
      </dsp:txBody>
      <dsp:txXfrm>
        <a:off x="4633250" y="476401"/>
        <a:ext cx="1590658" cy="2359564"/>
      </dsp:txXfrm>
    </dsp:sp>
    <dsp:sp modelId="{92A88744-95F6-452B-8EDF-AC02F6BB7C7A}">
      <dsp:nvSpPr>
        <dsp:cNvPr id="0" name=""/>
        <dsp:cNvSpPr/>
      </dsp:nvSpPr>
      <dsp:spPr>
        <a:xfrm>
          <a:off x="6423039" y="1470626"/>
          <a:ext cx="317243" cy="371114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6">
                <a:tint val="96000"/>
                <a:satMod val="120000"/>
                <a:lumMod val="120000"/>
              </a:schemeClr>
            </a:gs>
            <a:gs pos="100000">
              <a:schemeClr val="accent6"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800" b="1" kern="1200"/>
        </a:p>
      </dsp:txBody>
      <dsp:txXfrm>
        <a:off x="6423039" y="1544849"/>
        <a:ext cx="222070" cy="222668"/>
      </dsp:txXfrm>
    </dsp:sp>
    <dsp:sp modelId="{FB8B8CEA-C94B-4F10-88C5-27DACEA7794B}">
      <dsp:nvSpPr>
        <dsp:cNvPr id="0" name=""/>
        <dsp:cNvSpPr/>
      </dsp:nvSpPr>
      <dsp:spPr>
        <a:xfrm>
          <a:off x="6871968" y="426913"/>
          <a:ext cx="1689634" cy="245854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96000"/>
                <a:satMod val="120000"/>
                <a:lumMod val="120000"/>
              </a:schemeClr>
            </a:gs>
            <a:gs pos="100000">
              <a:schemeClr val="accent2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2">
              <a:shade val="25000"/>
              <a:satMod val="18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b="1" kern="1200" dirty="0" smtClean="0"/>
            <a:t>Register the terms on commonly managed dictionary *</a:t>
          </a:r>
        </a:p>
      </dsp:txBody>
      <dsp:txXfrm>
        <a:off x="6921456" y="476401"/>
        <a:ext cx="1590658" cy="23595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183D4A-5E0F-44A9-ACFA-3D78804CBC37}">
      <dsp:nvSpPr>
        <dsp:cNvPr id="0" name=""/>
        <dsp:cNvSpPr/>
      </dsp:nvSpPr>
      <dsp:spPr>
        <a:xfrm>
          <a:off x="0" y="428887"/>
          <a:ext cx="835292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83158F-D86C-4CF3-91DB-B5069F538DF9}">
      <dsp:nvSpPr>
        <dsp:cNvPr id="0" name=""/>
        <dsp:cNvSpPr/>
      </dsp:nvSpPr>
      <dsp:spPr>
        <a:xfrm>
          <a:off x="417646" y="45127"/>
          <a:ext cx="6999152" cy="767520"/>
        </a:xfrm>
        <a:prstGeom prst="roundRect">
          <a:avLst/>
        </a:prstGeom>
        <a:gradFill rotWithShape="1">
          <a:gsLst>
            <a:gs pos="0">
              <a:schemeClr val="accent2">
                <a:tint val="96000"/>
                <a:satMod val="120000"/>
                <a:lumMod val="120000"/>
              </a:schemeClr>
            </a:gs>
            <a:gs pos="100000">
              <a:schemeClr val="accent2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2">
              <a:shade val="25000"/>
              <a:satMod val="18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b="1" kern="1200" dirty="0" smtClean="0"/>
            <a:t>Define identification method for data set</a:t>
          </a:r>
          <a:endParaRPr lang="ko-KR" altLang="en-US" sz="2000" b="1" kern="1200" dirty="0"/>
        </a:p>
      </dsp:txBody>
      <dsp:txXfrm>
        <a:off x="455113" y="82594"/>
        <a:ext cx="6924218" cy="692586"/>
      </dsp:txXfrm>
    </dsp:sp>
    <dsp:sp modelId="{E58AF978-27F7-4FF8-BBAE-3851149388F5}">
      <dsp:nvSpPr>
        <dsp:cNvPr id="0" name=""/>
        <dsp:cNvSpPr/>
      </dsp:nvSpPr>
      <dsp:spPr>
        <a:xfrm>
          <a:off x="0" y="1608247"/>
          <a:ext cx="835292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2B61AC-C7F1-4DD3-A79F-7EC87F5AA7D3}">
      <dsp:nvSpPr>
        <dsp:cNvPr id="0" name=""/>
        <dsp:cNvSpPr/>
      </dsp:nvSpPr>
      <dsp:spPr>
        <a:xfrm>
          <a:off x="417646" y="1224488"/>
          <a:ext cx="6999152" cy="767520"/>
        </a:xfrm>
        <a:prstGeom prst="roundRect">
          <a:avLst/>
        </a:prstGeom>
        <a:gradFill rotWithShape="1">
          <a:gsLst>
            <a:gs pos="0">
              <a:schemeClr val="accent2">
                <a:tint val="96000"/>
                <a:satMod val="120000"/>
                <a:lumMod val="120000"/>
              </a:schemeClr>
            </a:gs>
            <a:gs pos="100000">
              <a:schemeClr val="accent2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2">
              <a:shade val="25000"/>
              <a:satMod val="18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b="1" kern="1200" dirty="0" smtClean="0"/>
            <a:t>Data set explanation metadata definition</a:t>
          </a:r>
          <a:endParaRPr lang="ko-KR" altLang="en-US" sz="2000" b="1" kern="1200" dirty="0"/>
        </a:p>
      </dsp:txBody>
      <dsp:txXfrm>
        <a:off x="455113" y="1261955"/>
        <a:ext cx="6924218" cy="692586"/>
      </dsp:txXfrm>
    </dsp:sp>
    <dsp:sp modelId="{D5CCED17-CFA3-42C0-A8F6-0E81B432D40A}">
      <dsp:nvSpPr>
        <dsp:cNvPr id="0" name=""/>
        <dsp:cNvSpPr/>
      </dsp:nvSpPr>
      <dsp:spPr>
        <a:xfrm>
          <a:off x="0" y="2787608"/>
          <a:ext cx="835292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8ADF8C-EA0E-4D24-A50C-2D41AE4E8A50}">
      <dsp:nvSpPr>
        <dsp:cNvPr id="0" name=""/>
        <dsp:cNvSpPr/>
      </dsp:nvSpPr>
      <dsp:spPr>
        <a:xfrm>
          <a:off x="417646" y="2403848"/>
          <a:ext cx="6999152" cy="767520"/>
        </a:xfrm>
        <a:prstGeom prst="roundRect">
          <a:avLst/>
        </a:prstGeom>
        <a:gradFill rotWithShape="1">
          <a:gsLst>
            <a:gs pos="0">
              <a:schemeClr val="accent2">
                <a:tint val="96000"/>
                <a:satMod val="120000"/>
                <a:lumMod val="120000"/>
              </a:schemeClr>
            </a:gs>
            <a:gs pos="100000">
              <a:schemeClr val="accent2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2">
              <a:shade val="25000"/>
              <a:satMod val="18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b="1" kern="1200" dirty="0" smtClean="0"/>
            <a:t>Data set deployment format definition</a:t>
          </a:r>
          <a:endParaRPr lang="ko-KR" altLang="en-US" sz="2000" b="1" kern="1200" dirty="0"/>
        </a:p>
      </dsp:txBody>
      <dsp:txXfrm>
        <a:off x="455113" y="2441315"/>
        <a:ext cx="6924218" cy="692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5D29D-8D59-4905-8056-2E6C197E30C6}" type="datetimeFigureOut">
              <a:rPr lang="ko-KR" altLang="en-US" smtClean="0"/>
              <a:pPr/>
              <a:t>9/24/12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15B1D-4B19-40EB-9489-D2EC6EDCDF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0002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5B1D-4B19-40EB-9489-D2EC6EDCDFBF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63740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Product</a:t>
            </a:r>
            <a:r>
              <a:rPr lang="en-US" altLang="ko-KR" baseline="0" dirty="0" smtClean="0"/>
              <a:t> Specification</a:t>
            </a:r>
            <a:r>
              <a:rPr lang="ko-KR" altLang="en-US" baseline="0" dirty="0" smtClean="0"/>
              <a:t>에 대해 개념적으로 설명하고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</a:t>
            </a:r>
            <a:endParaRPr lang="en-US" altLang="ko-KR" baseline="0" dirty="0" smtClean="0"/>
          </a:p>
          <a:p>
            <a:r>
              <a:rPr lang="ko-KR" altLang="en-US" baseline="0" dirty="0" smtClean="0"/>
              <a:t>특정 도메인의 </a:t>
            </a:r>
            <a:r>
              <a:rPr lang="en-US" altLang="ko-KR" baseline="0" dirty="0" smtClean="0"/>
              <a:t>Product Specification</a:t>
            </a:r>
            <a:r>
              <a:rPr lang="ko-KR" altLang="en-US" baseline="0" dirty="0" smtClean="0"/>
              <a:t>을 개발하는 과정을 설명한다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</a:t>
            </a:r>
            <a:endParaRPr lang="en-US" altLang="ko-KR" baseline="0" dirty="0" smtClean="0"/>
          </a:p>
          <a:p>
            <a:r>
              <a:rPr lang="ko-KR" altLang="en-US" baseline="0" dirty="0" smtClean="0"/>
              <a:t>그리고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IALA </a:t>
            </a:r>
            <a:r>
              <a:rPr lang="ko-KR" altLang="en-US" baseline="0" dirty="0" smtClean="0"/>
              <a:t>도메인의 </a:t>
            </a:r>
            <a:r>
              <a:rPr lang="en-US" altLang="ko-KR" baseline="0" dirty="0" smtClean="0"/>
              <a:t>ANM</a:t>
            </a:r>
            <a:r>
              <a:rPr lang="ko-KR" altLang="en-US" baseline="0" dirty="0" smtClean="0"/>
              <a:t>을 대상으로 </a:t>
            </a:r>
            <a:r>
              <a:rPr lang="en-US" altLang="ko-KR" baseline="0" dirty="0" smtClean="0"/>
              <a:t>Product Spec</a:t>
            </a:r>
            <a:r>
              <a:rPr lang="ko-KR" altLang="en-US" baseline="0" dirty="0" smtClean="0"/>
              <a:t>을 개발하는 과정에서 고민했던 사항들에 대해서 설명한다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5B1D-4B19-40EB-9489-D2EC6EDCDFBF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78555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5B1D-4B19-40EB-9489-D2EC6EDCDFBF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69894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5B1D-4B19-40EB-9489-D2EC6EDCDFBF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69894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AIAL</a:t>
            </a:r>
            <a:r>
              <a:rPr lang="en-US" baseline="0" dirty="0" smtClean="0"/>
              <a:t>’s own or IHO’s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5B1D-4B19-40EB-9489-D2EC6EDCDFBF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69894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프로덕트 스펙을 개발하는 중에 특정 피처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예 </a:t>
            </a:r>
            <a:r>
              <a:rPr lang="en-US" altLang="ko-KR" baseline="0" dirty="0" smtClean="0"/>
              <a:t>buoy)</a:t>
            </a:r>
            <a:r>
              <a:rPr lang="ko-KR" altLang="en-US" baseline="0" dirty="0" smtClean="0"/>
              <a:t>가 유사한 형태로  다른 도메인에 포함되어 있는 경우가 있었다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dirty="0" smtClean="0"/>
              <a:t>이 경우에 유사한 피처들을 그대로 사용할 것 인지</a:t>
            </a:r>
            <a:r>
              <a:rPr lang="en-US" altLang="ko-KR" dirty="0" smtClean="0"/>
              <a:t>?</a:t>
            </a:r>
            <a:r>
              <a:rPr lang="ko-KR" altLang="en-US" dirty="0" smtClean="0"/>
              <a:t> 새로운 피처를 수정해서 사용할 것인지</a:t>
            </a:r>
            <a:r>
              <a:rPr lang="en-US" altLang="ko-KR" dirty="0" smtClean="0"/>
              <a:t>?</a:t>
            </a:r>
            <a:r>
              <a:rPr lang="ko-KR" altLang="en-US" dirty="0" smtClean="0"/>
              <a:t> 중복해서  </a:t>
            </a:r>
            <a:r>
              <a:rPr lang="en-US" altLang="ko-KR" dirty="0" smtClean="0"/>
              <a:t>registry</a:t>
            </a:r>
            <a:r>
              <a:rPr lang="ko-KR" altLang="en-US" dirty="0" smtClean="0"/>
              <a:t>에 등록할 것인지</a:t>
            </a:r>
            <a:r>
              <a:rPr lang="en-US" altLang="ko-KR" dirty="0" smtClean="0"/>
              <a:t>?</a:t>
            </a:r>
            <a:r>
              <a:rPr lang="ko-KR" altLang="en-US" dirty="0" smtClean="0"/>
              <a:t>를 결정해야 한다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이를 위한 가이드라인 등의 일을 해야한다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5B1D-4B19-40EB-9489-D2EC6EDCDFBF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15700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5B1D-4B19-40EB-9489-D2EC6EDCDFBF}" type="slidenum">
              <a:rPr lang="ko-KR" altLang="en-US" smtClean="0"/>
              <a:pPr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5417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S-100</a:t>
            </a:r>
            <a:r>
              <a:rPr lang="ko-KR" altLang="en-US" dirty="0" smtClean="0"/>
              <a:t>에 대한 개념적 설명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5B1D-4B19-40EB-9489-D2EC6EDCDFBF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6539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Universal</a:t>
            </a:r>
            <a:r>
              <a:rPr lang="en-US" altLang="ko-KR" baseline="0" dirty="0" smtClean="0"/>
              <a:t> data model</a:t>
            </a:r>
            <a:r>
              <a:rPr lang="ko-KR" altLang="en-US" baseline="0" dirty="0" smtClean="0"/>
              <a:t>인 </a:t>
            </a:r>
            <a:r>
              <a:rPr lang="en-US" altLang="ko-KR" baseline="0" dirty="0" smtClean="0"/>
              <a:t>S-100, </a:t>
            </a:r>
            <a:r>
              <a:rPr lang="ko-KR" altLang="en-US" baseline="0" dirty="0" smtClean="0"/>
              <a:t>각 데이터에 대한 </a:t>
            </a:r>
            <a:r>
              <a:rPr lang="en-US" altLang="ko-KR" baseline="0" dirty="0" smtClean="0"/>
              <a:t>product specifications, </a:t>
            </a:r>
            <a:r>
              <a:rPr lang="ko-KR" altLang="en-US" baseline="0" dirty="0" smtClean="0"/>
              <a:t>실제 </a:t>
            </a:r>
            <a:r>
              <a:rPr lang="ko-KR" altLang="en-US" baseline="0" dirty="0" err="1" smtClean="0"/>
              <a:t>데이터셋인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(data products)</a:t>
            </a:r>
            <a:r>
              <a:rPr lang="ko-KR" altLang="en-US" baseline="0" dirty="0" smtClean="0"/>
              <a:t>의 개념과 관계를 설명</a:t>
            </a:r>
            <a:r>
              <a:rPr lang="en-US" altLang="ko-KR" baseline="0" dirty="0" smtClean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5B1D-4B19-40EB-9489-D2EC6EDCDFBF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5299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e-Navigation should enable the </a:t>
            </a:r>
          </a:p>
          <a:p>
            <a:r>
              <a:rPr lang="en-US" altLang="ko-KR" dirty="0" smtClean="0"/>
              <a:t>mariner to access more, relevant </a:t>
            </a:r>
          </a:p>
          <a:p>
            <a:r>
              <a:rPr lang="en-US" altLang="ko-KR" dirty="0" smtClean="0"/>
              <a:t>information</a:t>
            </a:r>
          </a:p>
          <a:p>
            <a:r>
              <a:rPr lang="en-US" altLang="ko-KR" dirty="0" smtClean="0"/>
              <a:t>• Information will need to be </a:t>
            </a:r>
          </a:p>
          <a:p>
            <a:r>
              <a:rPr lang="en-US" altLang="ko-KR" dirty="0" err="1" smtClean="0"/>
              <a:t>organised</a:t>
            </a:r>
            <a:r>
              <a:rPr lang="en-US" altLang="ko-KR" dirty="0" smtClean="0"/>
              <a:t> and presented clearly</a:t>
            </a:r>
          </a:p>
          <a:p>
            <a:r>
              <a:rPr lang="en-US" altLang="ko-KR" dirty="0" smtClean="0"/>
              <a:t>• </a:t>
            </a:r>
            <a:r>
              <a:rPr lang="en-US" altLang="ko-KR" dirty="0" err="1" smtClean="0"/>
              <a:t>Standardised</a:t>
            </a:r>
            <a:r>
              <a:rPr lang="en-US" altLang="ko-KR" dirty="0" smtClean="0"/>
              <a:t>, interoperable and </a:t>
            </a:r>
          </a:p>
          <a:p>
            <a:r>
              <a:rPr lang="en-US" altLang="ko-KR" dirty="0" smtClean="0"/>
              <a:t>18</a:t>
            </a:r>
          </a:p>
          <a:p>
            <a:r>
              <a:rPr lang="en-US" altLang="ko-KR" dirty="0" smtClean="0"/>
              <a:t>unambiguous presentation</a:t>
            </a:r>
          </a:p>
          <a:p>
            <a:r>
              <a:rPr lang="en-US" altLang="ko-KR" dirty="0" smtClean="0"/>
              <a:t>• Processing and presentation </a:t>
            </a:r>
          </a:p>
          <a:p>
            <a:r>
              <a:rPr lang="en-US" altLang="ko-KR" dirty="0" smtClean="0"/>
              <a:t>systems with particular attention </a:t>
            </a:r>
          </a:p>
          <a:p>
            <a:r>
              <a:rPr lang="en-US" altLang="ko-KR" dirty="0" smtClean="0"/>
              <a:t>to HMI, to avoid overload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5B1D-4B19-40EB-9489-D2EC6EDCDFBF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2354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IALA </a:t>
            </a:r>
            <a:r>
              <a:rPr lang="ko-KR" altLang="en-US" dirty="0" smtClean="0"/>
              <a:t>도메인의 도메인 전문가로서의 </a:t>
            </a:r>
            <a:r>
              <a:rPr lang="en-US" altLang="ko-KR" dirty="0" smtClean="0"/>
              <a:t>IALA</a:t>
            </a:r>
            <a:r>
              <a:rPr lang="ko-KR" altLang="en-US" dirty="0" smtClean="0"/>
              <a:t>의 역할 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Registry</a:t>
            </a:r>
            <a:r>
              <a:rPr lang="ko-KR" altLang="en-US" dirty="0" smtClean="0"/>
              <a:t>에서의 도메인 </a:t>
            </a:r>
            <a:r>
              <a:rPr lang="en-US" altLang="ko-KR" dirty="0" smtClean="0"/>
              <a:t>owner</a:t>
            </a:r>
            <a:r>
              <a:rPr lang="ko-KR" altLang="en-US" smtClean="0"/>
              <a:t>의 역할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5B1D-4B19-40EB-9489-D2EC6EDCDFBF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3846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Feature Concept Dictionary</a:t>
            </a:r>
            <a:r>
              <a:rPr lang="ko-KR" altLang="en-US" dirty="0" smtClean="0"/>
              <a:t>에 새로운 아이템의 </a:t>
            </a:r>
            <a:r>
              <a:rPr lang="ko-KR" altLang="en-US" smtClean="0"/>
              <a:t>등록을 신청하는 </a:t>
            </a:r>
            <a:r>
              <a:rPr lang="ko-KR" altLang="en-US" dirty="0" smtClean="0"/>
              <a:t>폼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5B1D-4B19-40EB-9489-D2EC6EDCDFBF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2648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e-Navigation should enable the </a:t>
            </a:r>
          </a:p>
          <a:p>
            <a:r>
              <a:rPr lang="en-US" altLang="ko-KR" dirty="0" smtClean="0"/>
              <a:t>mariner to access more, relevant </a:t>
            </a:r>
          </a:p>
          <a:p>
            <a:r>
              <a:rPr lang="en-US" altLang="ko-KR" dirty="0" smtClean="0"/>
              <a:t>information</a:t>
            </a:r>
          </a:p>
          <a:p>
            <a:r>
              <a:rPr lang="en-US" altLang="ko-KR" dirty="0" smtClean="0"/>
              <a:t>• Information will need to be </a:t>
            </a:r>
          </a:p>
          <a:p>
            <a:r>
              <a:rPr lang="en-US" altLang="ko-KR" dirty="0" err="1" smtClean="0"/>
              <a:t>organised</a:t>
            </a:r>
            <a:r>
              <a:rPr lang="en-US" altLang="ko-KR" dirty="0" smtClean="0"/>
              <a:t> and presented clearly</a:t>
            </a:r>
          </a:p>
          <a:p>
            <a:r>
              <a:rPr lang="en-US" altLang="ko-KR" dirty="0" smtClean="0"/>
              <a:t>• </a:t>
            </a:r>
            <a:r>
              <a:rPr lang="en-US" altLang="ko-KR" dirty="0" err="1" smtClean="0"/>
              <a:t>Standardised</a:t>
            </a:r>
            <a:r>
              <a:rPr lang="en-US" altLang="ko-KR" dirty="0" smtClean="0"/>
              <a:t>, interoperable and </a:t>
            </a:r>
          </a:p>
          <a:p>
            <a:r>
              <a:rPr lang="en-US" altLang="ko-KR" dirty="0" smtClean="0"/>
              <a:t>18</a:t>
            </a:r>
          </a:p>
          <a:p>
            <a:r>
              <a:rPr lang="en-US" altLang="ko-KR" dirty="0" smtClean="0"/>
              <a:t>unambiguous presentation</a:t>
            </a:r>
          </a:p>
          <a:p>
            <a:r>
              <a:rPr lang="en-US" altLang="ko-KR" dirty="0" smtClean="0"/>
              <a:t>• Processing and presentation </a:t>
            </a:r>
          </a:p>
          <a:p>
            <a:r>
              <a:rPr lang="en-US" altLang="ko-KR" dirty="0" smtClean="0"/>
              <a:t>systems with particular attention </a:t>
            </a:r>
          </a:p>
          <a:p>
            <a:r>
              <a:rPr lang="en-US" altLang="ko-KR" dirty="0" smtClean="0"/>
              <a:t>to HMI, to avoid overload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5B1D-4B19-40EB-9489-D2EC6EDCDFBF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2354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Product</a:t>
            </a:r>
            <a:r>
              <a:rPr lang="en-US" altLang="ko-KR" baseline="0" dirty="0" smtClean="0"/>
              <a:t> Specification</a:t>
            </a:r>
            <a:r>
              <a:rPr lang="ko-KR" altLang="en-US" baseline="0" dirty="0" smtClean="0"/>
              <a:t>에 대해 개념적으로 설명하고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</a:t>
            </a:r>
            <a:endParaRPr lang="en-US" altLang="ko-KR" baseline="0" dirty="0" smtClean="0"/>
          </a:p>
          <a:p>
            <a:r>
              <a:rPr lang="ko-KR" altLang="en-US" baseline="0" dirty="0" smtClean="0"/>
              <a:t>특정 도메인의 </a:t>
            </a:r>
            <a:r>
              <a:rPr lang="en-US" altLang="ko-KR" baseline="0" dirty="0" smtClean="0"/>
              <a:t>Product Specification</a:t>
            </a:r>
            <a:r>
              <a:rPr lang="ko-KR" altLang="en-US" baseline="0" dirty="0" smtClean="0"/>
              <a:t>을 개발하는 과정을 설명한다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</a:t>
            </a:r>
            <a:endParaRPr lang="en-US" altLang="ko-KR" baseline="0" dirty="0" smtClean="0"/>
          </a:p>
          <a:p>
            <a:r>
              <a:rPr lang="ko-KR" altLang="en-US" baseline="0" dirty="0" smtClean="0"/>
              <a:t>그리고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IALA </a:t>
            </a:r>
            <a:r>
              <a:rPr lang="ko-KR" altLang="en-US" baseline="0" dirty="0" smtClean="0"/>
              <a:t>도메인의 </a:t>
            </a:r>
            <a:r>
              <a:rPr lang="en-US" altLang="ko-KR" baseline="0" dirty="0" smtClean="0"/>
              <a:t>ANM</a:t>
            </a:r>
            <a:r>
              <a:rPr lang="ko-KR" altLang="en-US" baseline="0" dirty="0" smtClean="0"/>
              <a:t>을 대상으로 </a:t>
            </a:r>
            <a:r>
              <a:rPr lang="en-US" altLang="ko-KR" baseline="0" dirty="0" smtClean="0"/>
              <a:t>Product Spec</a:t>
            </a:r>
            <a:r>
              <a:rPr lang="ko-KR" altLang="en-US" baseline="0" dirty="0" smtClean="0"/>
              <a:t>을 개발하는 과정에서 고민했던 사항들에 대해서 설명한다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5B1D-4B19-40EB-9489-D2EC6EDCDFBF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7855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S-100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설명 과정에서 </a:t>
            </a:r>
            <a:r>
              <a:rPr lang="en-US" altLang="ko-KR" baseline="0" dirty="0" smtClean="0"/>
              <a:t>Product Specification</a:t>
            </a:r>
            <a:r>
              <a:rPr lang="ko-KR" altLang="en-US" baseline="0" dirty="0" smtClean="0"/>
              <a:t>의 개념 설명이 이루어짐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중복</a:t>
            </a:r>
            <a:r>
              <a:rPr lang="en-US" altLang="ko-KR" baseline="0" dirty="0" smtClean="0"/>
              <a:t>?)</a:t>
            </a:r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S-100 </a:t>
            </a:r>
            <a:r>
              <a:rPr lang="ko-KR" altLang="en-US" baseline="0" dirty="0" smtClean="0"/>
              <a:t>기반 </a:t>
            </a:r>
            <a:r>
              <a:rPr lang="en-US" altLang="ko-KR" baseline="0" dirty="0" smtClean="0"/>
              <a:t>Product Specification</a:t>
            </a:r>
            <a:r>
              <a:rPr lang="ko-KR" altLang="en-US" baseline="0" dirty="0" smtClean="0"/>
              <a:t>의 구성에 초점을 맞추어 설명</a:t>
            </a:r>
            <a:r>
              <a:rPr lang="en-US" altLang="ko-KR" baseline="0" dirty="0" smtClean="0"/>
              <a:t>?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5B1D-4B19-40EB-9489-D2EC6EDCDFBF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1379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E023-A32F-48B5-8770-D67B16DBE20F}" type="datetimeFigureOut">
              <a:rPr lang="ko-KR" altLang="en-US" smtClean="0"/>
              <a:pPr/>
              <a:t>9/24/12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8E42-A2D1-4DE4-99B9-824F677EC9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E023-A32F-48B5-8770-D67B16DBE20F}" type="datetimeFigureOut">
              <a:rPr lang="ko-KR" altLang="en-US" smtClean="0"/>
              <a:pPr/>
              <a:t>9/24/12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8E42-A2D1-4DE4-99B9-824F677EC9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E023-A32F-48B5-8770-D67B16DBE20F}" type="datetimeFigureOut">
              <a:rPr lang="ko-KR" altLang="en-US" smtClean="0"/>
              <a:pPr/>
              <a:t>9/24/12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8E42-A2D1-4DE4-99B9-824F677EC9C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E023-A32F-48B5-8770-D67B16DBE20F}" type="datetimeFigureOut">
              <a:rPr lang="ko-KR" altLang="en-US" smtClean="0"/>
              <a:pPr/>
              <a:t>9/24/12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8E42-A2D1-4DE4-99B9-824F677EC9C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E023-A32F-48B5-8770-D67B16DBE20F}" type="datetimeFigureOut">
              <a:rPr lang="ko-KR" altLang="en-US" smtClean="0"/>
              <a:pPr/>
              <a:t>9/24/12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8E42-A2D1-4DE4-99B9-824F677EC9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E023-A32F-48B5-8770-D67B16DBE20F}" type="datetimeFigureOut">
              <a:rPr lang="ko-KR" altLang="en-US" smtClean="0"/>
              <a:pPr/>
              <a:t>9/24/12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8E42-A2D1-4DE4-99B9-824F677EC9C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E023-A32F-48B5-8770-D67B16DBE20F}" type="datetimeFigureOut">
              <a:rPr lang="ko-KR" altLang="en-US" smtClean="0"/>
              <a:pPr/>
              <a:t>9/24/12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8E42-A2D1-4DE4-99B9-824F677EC9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E023-A32F-48B5-8770-D67B16DBE20F}" type="datetimeFigureOut">
              <a:rPr lang="ko-KR" altLang="en-US" smtClean="0"/>
              <a:pPr/>
              <a:t>9/24/12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8E42-A2D1-4DE4-99B9-824F677EC9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E023-A32F-48B5-8770-D67B16DBE20F}" type="datetimeFigureOut">
              <a:rPr lang="ko-KR" altLang="en-US" smtClean="0"/>
              <a:pPr/>
              <a:t>9/24/12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8E42-A2D1-4DE4-99B9-824F677EC9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E023-A32F-48B5-8770-D67B16DBE20F}" type="datetimeFigureOut">
              <a:rPr lang="ko-KR" altLang="en-US" smtClean="0"/>
              <a:pPr/>
              <a:t>9/24/12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8E42-A2D1-4DE4-99B9-824F677EC9C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E023-A32F-48B5-8770-D67B16DBE20F}" type="datetimeFigureOut">
              <a:rPr lang="ko-KR" altLang="en-US" smtClean="0"/>
              <a:pPr/>
              <a:t>9/24/12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8E42-A2D1-4DE4-99B9-824F677EC9C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BD9E023-A32F-48B5-8770-D67B16DBE20F}" type="datetimeFigureOut">
              <a:rPr lang="ko-KR" altLang="en-US" smtClean="0"/>
              <a:pPr/>
              <a:t>9/24/12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CE98E42-A2D1-4DE4-99B9-824F677EC9C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1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1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1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1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egistry.iho.int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4800" b="1" dirty="0" smtClean="0"/>
              <a:t>How can IALA </a:t>
            </a:r>
            <a:r>
              <a:rPr lang="en-US" altLang="ko-KR" sz="4800" b="1" dirty="0"/>
              <a:t>adopt </a:t>
            </a:r>
            <a:r>
              <a:rPr lang="en-US" altLang="ko-KR" sz="4800" b="1" dirty="0" smtClean="0"/>
              <a:t>S-100</a:t>
            </a:r>
            <a:br>
              <a:rPr lang="en-US" altLang="ko-KR" sz="4800" b="1" dirty="0" smtClean="0"/>
            </a:br>
            <a:r>
              <a:rPr lang="en-US" altLang="ko-KR" sz="4800" b="1" dirty="0" smtClean="0"/>
              <a:t>for Product Specifications? </a:t>
            </a:r>
            <a:endParaRPr lang="ko-KR" altLang="en-US" sz="54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900016"/>
            <a:ext cx="6400800" cy="1473200"/>
          </a:xfrm>
        </p:spPr>
        <p:txBody>
          <a:bodyPr>
            <a:noAutofit/>
          </a:bodyPr>
          <a:lstStyle/>
          <a:p>
            <a:endParaRPr lang="en-US" altLang="ko-KR" sz="2400" dirty="0" smtClean="0"/>
          </a:p>
          <a:p>
            <a:r>
              <a:rPr lang="en-US" altLang="ko-KR" b="1" dirty="0" smtClean="0"/>
              <a:t>Ministry of Land, Transport, and Maritime Affairs</a:t>
            </a:r>
          </a:p>
          <a:p>
            <a:r>
              <a:rPr lang="en-US" altLang="ko-KR" b="1" dirty="0" smtClean="0"/>
              <a:t>Republic of Korea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685111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Roles of IALA </a:t>
            </a:r>
            <a:br>
              <a:rPr lang="en-US" altLang="ko-KR" dirty="0" smtClean="0"/>
            </a:br>
            <a:r>
              <a:rPr lang="en-US" altLang="ko-KR" dirty="0" smtClean="0"/>
              <a:t>as a domain owner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7357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Needs for developing Product Specifications for IALA domain?</a:t>
            </a:r>
          </a:p>
          <a:p>
            <a:pPr lvl="1"/>
            <a:r>
              <a:rPr lang="en-US" altLang="ko-KR" dirty="0" smtClean="0"/>
              <a:t>S-100 provides a fundamental framework that facilitates integration among various domains.</a:t>
            </a:r>
          </a:p>
          <a:p>
            <a:pPr lvl="1"/>
            <a:r>
              <a:rPr lang="en-US" altLang="ko-KR" dirty="0" smtClean="0"/>
              <a:t>In a case, such </a:t>
            </a:r>
            <a:r>
              <a:rPr lang="en-US" altLang="ko-KR" dirty="0"/>
              <a:t>as e-navigation, </a:t>
            </a:r>
            <a:r>
              <a:rPr lang="en-US" altLang="ko-KR" dirty="0" smtClean="0"/>
              <a:t>where we want integrate several domain data products to provide a coherent service,</a:t>
            </a:r>
          </a:p>
          <a:p>
            <a:pPr lvl="1"/>
            <a:r>
              <a:rPr lang="en-US" altLang="ko-KR" dirty="0" smtClean="0"/>
              <a:t>Each domain’s data products should be developed by experts on that domain based on S-100.</a:t>
            </a:r>
          </a:p>
          <a:p>
            <a:pPr lvl="1"/>
            <a:endParaRPr lang="en-US" altLang="ko-KR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E-Navigation and </a:t>
            </a:r>
            <a:br>
              <a:rPr lang="en-US" altLang="ko-KR" dirty="0" smtClean="0"/>
            </a:br>
            <a:r>
              <a:rPr lang="en-US" altLang="ko-KR" dirty="0" smtClean="0"/>
              <a:t>IALA domain’s product specifications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6201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323528" y="1844824"/>
            <a:ext cx="5128750" cy="3450696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IALA</a:t>
            </a:r>
            <a:r>
              <a:rPr lang="ko-KR" altLang="en-US" dirty="0"/>
              <a:t> </a:t>
            </a:r>
            <a:r>
              <a:rPr lang="en-US" altLang="ko-KR" dirty="0" smtClean="0"/>
              <a:t>domain</a:t>
            </a:r>
          </a:p>
          <a:p>
            <a:pPr lvl="1"/>
            <a:r>
              <a:rPr lang="en-US" altLang="ko-KR" dirty="0" smtClean="0"/>
              <a:t>IALA is the expert on aids to navigation issues.</a:t>
            </a:r>
          </a:p>
          <a:p>
            <a:pPr lvl="1"/>
            <a:r>
              <a:rPr lang="en-US" altLang="ko-KR" dirty="0" smtClean="0"/>
              <a:t>IALA should be working as the domain owner.</a:t>
            </a:r>
          </a:p>
          <a:p>
            <a:pPr lvl="1"/>
            <a:endParaRPr lang="ko-KR" altLang="en-US" dirty="0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IALA domain</a:t>
            </a:r>
            <a:endParaRPr lang="ko-KR" altLang="en-US" dirty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2278" y="1340768"/>
            <a:ext cx="3477440" cy="530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7"/>
          <p:cNvSpPr/>
          <p:nvPr/>
        </p:nvSpPr>
        <p:spPr>
          <a:xfrm>
            <a:off x="5580112" y="3573016"/>
            <a:ext cx="1008112" cy="43629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3844147" y="2557130"/>
            <a:ext cx="501933" cy="2969998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타원 9"/>
          <p:cNvSpPr/>
          <p:nvPr/>
        </p:nvSpPr>
        <p:spPr>
          <a:xfrm>
            <a:off x="395536" y="4310766"/>
            <a:ext cx="4429156" cy="218264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원통 10"/>
          <p:cNvSpPr/>
          <p:nvPr/>
        </p:nvSpPr>
        <p:spPr>
          <a:xfrm>
            <a:off x="899592" y="4866310"/>
            <a:ext cx="1000132" cy="785818"/>
          </a:xfrm>
          <a:prstGeom prst="ca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>
                <a:solidFill>
                  <a:srgbClr val="FF0000"/>
                </a:solidFill>
              </a:rPr>
              <a:t>AtoN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3" name="원통 12"/>
          <p:cNvSpPr/>
          <p:nvPr/>
        </p:nvSpPr>
        <p:spPr>
          <a:xfrm>
            <a:off x="2256914" y="4509120"/>
            <a:ext cx="1000132" cy="785818"/>
          </a:xfrm>
          <a:prstGeom prst="ca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AIS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4" name="원통 13"/>
          <p:cNvSpPr/>
          <p:nvPr/>
        </p:nvSpPr>
        <p:spPr>
          <a:xfrm>
            <a:off x="1971162" y="5509252"/>
            <a:ext cx="1000132" cy="785818"/>
          </a:xfrm>
          <a:prstGeom prst="ca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IVEF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9912" y="6269250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/>
              <a:t>IALA domain</a:t>
            </a:r>
            <a:endParaRPr lang="ko-KR" altLang="en-US" sz="2000" b="1" dirty="0"/>
          </a:p>
        </p:txBody>
      </p:sp>
      <p:sp>
        <p:nvSpPr>
          <p:cNvPr id="16" name="원통 15"/>
          <p:cNvSpPr/>
          <p:nvPr/>
        </p:nvSpPr>
        <p:spPr>
          <a:xfrm>
            <a:off x="3399922" y="4866310"/>
            <a:ext cx="1000132" cy="785818"/>
          </a:xfrm>
          <a:prstGeom prst="ca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…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305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04656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Proposal for a new Domain</a:t>
            </a:r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268760"/>
            <a:ext cx="7955388" cy="5471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899592" y="3573016"/>
            <a:ext cx="1008112" cy="4842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ko-KR" dirty="0" smtClean="0"/>
              <a:t>Propose and manage Product Specifications in the domain</a:t>
            </a:r>
            <a:r>
              <a:rPr lang="en-US" altLang="ko-KR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ko-KR" dirty="0"/>
              <a:t>(obviously</a:t>
            </a:r>
            <a:r>
              <a:rPr lang="en-US" altLang="ko-KR" dirty="0" smtClean="0"/>
              <a:t>) Manage IALA domain in IHO Registry.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ko-KR" dirty="0" smtClean="0"/>
              <a:t>Be </a:t>
            </a:r>
            <a:r>
              <a:rPr lang="en-US" altLang="ko-KR" dirty="0" smtClean="0"/>
              <a:t>the authority of S-</a:t>
            </a:r>
            <a:r>
              <a:rPr lang="en-US" altLang="ko-KR" dirty="0" smtClean="0"/>
              <a:t>100 for IALA (I’ll talk </a:t>
            </a:r>
            <a:r>
              <a:rPr lang="en-US" altLang="ko-KR" dirty="0" smtClean="0"/>
              <a:t>about </a:t>
            </a:r>
            <a:r>
              <a:rPr lang="en-US" altLang="ko-KR" smtClean="0"/>
              <a:t>this </a:t>
            </a:r>
            <a:r>
              <a:rPr lang="en-US" altLang="ko-KR" smtClean="0"/>
              <a:t>later.)</a:t>
            </a:r>
            <a:endParaRPr lang="en-US" altLang="ko-KR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IALA as a Domain Owner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6654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Product Specification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781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72067" y="2564904"/>
            <a:ext cx="7948405" cy="3450696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Product specification</a:t>
            </a:r>
          </a:p>
          <a:p>
            <a:pPr lvl="1"/>
            <a:r>
              <a:rPr lang="en-US" altLang="ko-KR" sz="2000" dirty="0" smtClean="0"/>
              <a:t>It defines guidelines for data product (data set) development and deployment for a certain domain.</a:t>
            </a:r>
          </a:p>
          <a:p>
            <a:pPr lvl="1"/>
            <a:endParaRPr lang="en-US" altLang="ko-KR" sz="2000" dirty="0" smtClean="0"/>
          </a:p>
          <a:p>
            <a:pPr lvl="2"/>
            <a:r>
              <a:rPr lang="en-US" altLang="ko-KR" dirty="0" smtClean="0"/>
              <a:t>To do this, it defines terms for domain data, data contents and structure, data elements and portrayal, data set deployment format</a:t>
            </a:r>
            <a:r>
              <a:rPr lang="en-US" altLang="ko-KR" dirty="0"/>
              <a:t>.</a:t>
            </a:r>
            <a:endParaRPr lang="en-US" altLang="ko-KR" dirty="0" smtClean="0"/>
          </a:p>
          <a:p>
            <a:pPr lvl="2"/>
            <a:endParaRPr lang="en-US" altLang="ko-KR" dirty="0"/>
          </a:p>
          <a:p>
            <a:pPr marL="1160463" lvl="2" indent="-347663">
              <a:buFont typeface="Symbol"/>
              <a:buChar char="Þ"/>
            </a:pPr>
            <a:r>
              <a:rPr lang="en-US" altLang="ko-KR" sz="1800" dirty="0" smtClean="0"/>
              <a:t>During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Product Specification development process, </a:t>
            </a:r>
            <a:br>
              <a:rPr lang="en-US" altLang="ko-KR" sz="1800" dirty="0" smtClean="0"/>
            </a:br>
            <a:r>
              <a:rPr lang="en-US" altLang="ko-KR" sz="1800" dirty="0" smtClean="0"/>
              <a:t>registers in the GI registry are referenced.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Product Specification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19043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Typical Components of Product Specification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590756" y="1988840"/>
            <a:ext cx="6301724" cy="12081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611560" y="3789040"/>
            <a:ext cx="1829004" cy="10081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2">
                    <a:lumMod val="50000"/>
                  </a:schemeClr>
                </a:solidFill>
              </a:rPr>
              <a:t>General Feature Model</a:t>
            </a:r>
            <a:endParaRPr lang="ko-KR" alt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843800" y="2111572"/>
            <a:ext cx="1008000" cy="776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FCD Register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067936" y="2111572"/>
            <a:ext cx="1008000" cy="776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Portrayal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8078" y="6453336"/>
            <a:ext cx="2324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dirty="0" smtClean="0"/>
              <a:t>Product Specification</a:t>
            </a:r>
            <a:endParaRPr lang="ko-KR" altLang="en-US" b="1" dirty="0"/>
          </a:p>
        </p:txBody>
      </p:sp>
      <p:sp>
        <p:nvSpPr>
          <p:cNvPr id="9" name="직사각형 8"/>
          <p:cNvSpPr/>
          <p:nvPr/>
        </p:nvSpPr>
        <p:spPr>
          <a:xfrm>
            <a:off x="5292072" y="2096752"/>
            <a:ext cx="1008000" cy="776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Metadata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516208" y="2096752"/>
            <a:ext cx="1008000" cy="776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Product Spec.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740464" y="2096752"/>
            <a:ext cx="1008000" cy="776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Producer</a:t>
            </a:r>
          </a:p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Code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2" name="꺾인 연결선 11"/>
          <p:cNvCxnSpPr>
            <a:endCxn id="17" idx="0"/>
          </p:cNvCxnSpPr>
          <p:nvPr/>
        </p:nvCxnSpPr>
        <p:spPr>
          <a:xfrm rot="16200000" flipH="1">
            <a:off x="3160151" y="2943084"/>
            <a:ext cx="949065" cy="861782"/>
          </a:xfrm>
          <a:prstGeom prst="bentConnector3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꺾인 연결선 12"/>
          <p:cNvCxnSpPr>
            <a:stCxn id="37" idx="2"/>
            <a:endCxn id="18" idx="0"/>
          </p:cNvCxnSpPr>
          <p:nvPr/>
        </p:nvCxnSpPr>
        <p:spPr>
          <a:xfrm rot="16200000" flipH="1">
            <a:off x="4858338" y="2622590"/>
            <a:ext cx="795508" cy="1656328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>
            <a:off x="2440564" y="4299366"/>
            <a:ext cx="833704" cy="0"/>
          </a:xfrm>
          <a:prstGeom prst="straightConnector1">
            <a:avLst/>
          </a:prstGeom>
          <a:ln w="28575">
            <a:solidFill>
              <a:srgbClr val="00206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7"/>
          <p:cNvGrpSpPr/>
          <p:nvPr/>
        </p:nvGrpSpPr>
        <p:grpSpPr>
          <a:xfrm>
            <a:off x="2986236" y="3643436"/>
            <a:ext cx="4106044" cy="2811489"/>
            <a:chOff x="2986236" y="3364696"/>
            <a:chExt cx="4106044" cy="2811489"/>
          </a:xfrm>
        </p:grpSpPr>
        <p:sp>
          <p:nvSpPr>
            <p:cNvPr id="16" name="직사각형 15"/>
            <p:cNvSpPr/>
            <p:nvPr/>
          </p:nvSpPr>
          <p:spPr>
            <a:xfrm>
              <a:off x="3275800" y="4924845"/>
              <a:ext cx="1581080" cy="1024435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2">
                      <a:lumMod val="50000"/>
                    </a:schemeClr>
                  </a:solidFill>
                </a:rPr>
                <a:t>Application Schema</a:t>
              </a:r>
              <a:endParaRPr lang="ko-KR" altLang="en-US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3274268" y="3569768"/>
              <a:ext cx="1582612" cy="1020652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rgbClr val="C00000"/>
                  </a:solidFill>
                </a:rPr>
                <a:t>Feature Catalogue</a:t>
              </a:r>
              <a:endParaRPr lang="ko-KR" alt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5292256" y="3569768"/>
              <a:ext cx="1584000" cy="1020652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rgbClr val="C00000"/>
                  </a:solidFill>
                </a:rPr>
                <a:t>Portrayal Catalogue</a:t>
              </a:r>
              <a:endParaRPr lang="ko-KR" altLang="en-US" b="1" dirty="0">
                <a:solidFill>
                  <a:srgbClr val="C00000"/>
                </a:solidFill>
              </a:endParaRPr>
            </a:p>
          </p:txBody>
        </p:sp>
        <p:cxnSp>
          <p:nvCxnSpPr>
            <p:cNvPr id="19" name="직선 화살표 연결선 18"/>
            <p:cNvCxnSpPr>
              <a:stCxn id="17" idx="3"/>
              <a:endCxn id="18" idx="1"/>
            </p:cNvCxnSpPr>
            <p:nvPr/>
          </p:nvCxnSpPr>
          <p:spPr>
            <a:xfrm>
              <a:off x="4856880" y="4080094"/>
              <a:ext cx="435376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그룹 69"/>
            <p:cNvGrpSpPr/>
            <p:nvPr/>
          </p:nvGrpSpPr>
          <p:grpSpPr>
            <a:xfrm>
              <a:off x="2986236" y="3364696"/>
              <a:ext cx="4106044" cy="2811489"/>
              <a:chOff x="3275856" y="3364696"/>
              <a:chExt cx="4106044" cy="2811489"/>
            </a:xfrm>
          </p:grpSpPr>
          <p:cxnSp>
            <p:nvCxnSpPr>
              <p:cNvPr id="23" name="직선 연결선 22"/>
              <p:cNvCxnSpPr/>
              <p:nvPr/>
            </p:nvCxnSpPr>
            <p:spPr>
              <a:xfrm>
                <a:off x="3275856" y="3364696"/>
                <a:ext cx="4104000" cy="1588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직선 연결선 23"/>
              <p:cNvCxnSpPr/>
              <p:nvPr/>
            </p:nvCxnSpPr>
            <p:spPr>
              <a:xfrm>
                <a:off x="3277899" y="3366284"/>
                <a:ext cx="0" cy="2809901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직선 연결선 24"/>
              <p:cNvCxnSpPr/>
              <p:nvPr/>
            </p:nvCxnSpPr>
            <p:spPr>
              <a:xfrm rot="10800000">
                <a:off x="3277900" y="6174596"/>
                <a:ext cx="4104000" cy="1588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직선 연결선 25"/>
              <p:cNvCxnSpPr/>
              <p:nvPr/>
            </p:nvCxnSpPr>
            <p:spPr>
              <a:xfrm>
                <a:off x="7379856" y="3366284"/>
                <a:ext cx="0" cy="2809901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직사각형 20"/>
            <p:cNvSpPr/>
            <p:nvPr/>
          </p:nvSpPr>
          <p:spPr>
            <a:xfrm>
              <a:off x="5362388" y="4846105"/>
              <a:ext cx="1440096" cy="536403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accent3">
                      <a:lumMod val="50000"/>
                    </a:schemeClr>
                  </a:solidFill>
                </a:rPr>
                <a:t>Encoding Format</a:t>
              </a:r>
              <a:endParaRPr lang="ko-KR" altLang="en-US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cxnSp>
          <p:nvCxnSpPr>
            <p:cNvPr id="22" name="꺾인 연결선 21"/>
            <p:cNvCxnSpPr>
              <a:stCxn id="17" idx="2"/>
              <a:endCxn id="16" idx="0"/>
            </p:cNvCxnSpPr>
            <p:nvPr/>
          </p:nvCxnSpPr>
          <p:spPr>
            <a:xfrm rot="16200000" flipH="1">
              <a:off x="3898745" y="4757249"/>
              <a:ext cx="334425" cy="766"/>
            </a:xfrm>
            <a:prstGeom prst="bentConnector3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꺾인 연결선 70"/>
          <p:cNvCxnSpPr>
            <a:stCxn id="5" idx="2"/>
            <a:endCxn id="16" idx="1"/>
          </p:cNvCxnSpPr>
          <p:nvPr/>
        </p:nvCxnSpPr>
        <p:spPr>
          <a:xfrm rot="16200000" flipH="1">
            <a:off x="1941606" y="4381608"/>
            <a:ext cx="918651" cy="1749738"/>
          </a:xfrm>
          <a:prstGeom prst="bentConnector2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꺾인 연결선 73"/>
          <p:cNvCxnSpPr/>
          <p:nvPr/>
        </p:nvCxnSpPr>
        <p:spPr>
          <a:xfrm flipH="1" flipV="1">
            <a:off x="6839988" y="3037414"/>
            <a:ext cx="252292" cy="2191786"/>
          </a:xfrm>
          <a:prstGeom prst="bentConnector4">
            <a:avLst>
              <a:gd name="adj1" fmla="val -155523"/>
              <a:gd name="adj2" fmla="val 84889"/>
            </a:avLst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87282" y="2825246"/>
            <a:ext cx="1503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dirty="0" smtClean="0"/>
              <a:t>GI Registry</a:t>
            </a:r>
            <a:endParaRPr lang="ko-KR" altLang="en-US" b="1" dirty="0"/>
          </a:p>
        </p:txBody>
      </p:sp>
      <p:sp>
        <p:nvSpPr>
          <p:cNvPr id="30" name="직사각형 29"/>
          <p:cNvSpPr/>
          <p:nvPr/>
        </p:nvSpPr>
        <p:spPr>
          <a:xfrm>
            <a:off x="5364088" y="5740940"/>
            <a:ext cx="1440096" cy="51174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accent3">
                    <a:lumMod val="50000"/>
                  </a:schemeClr>
                </a:solidFill>
              </a:rPr>
              <a:t>Metadata</a:t>
            </a:r>
            <a:endParaRPr lang="ko-KR" alt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71800" y="2183580"/>
            <a:ext cx="1008000" cy="776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FCD Register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995936" y="2183580"/>
            <a:ext cx="1008000" cy="776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Portrayal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5220072" y="2168760"/>
            <a:ext cx="1008000" cy="776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Metadata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6444208" y="2168760"/>
            <a:ext cx="1008000" cy="776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Product Spec.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7668464" y="2168760"/>
            <a:ext cx="1008000" cy="776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Producer</a:t>
            </a:r>
          </a:p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Code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2699792" y="2276872"/>
            <a:ext cx="1008000" cy="776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FCD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3923928" y="2276872"/>
            <a:ext cx="1008000" cy="776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Portrayal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5148064" y="2262052"/>
            <a:ext cx="1008000" cy="776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Metadata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6372200" y="2262052"/>
            <a:ext cx="1008000" cy="776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Product Spec.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7596456" y="2262052"/>
            <a:ext cx="1008000" cy="776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Producer</a:t>
            </a:r>
          </a:p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Code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8040584"/>
              </p:ext>
            </p:extLst>
          </p:nvPr>
        </p:nvGraphicFramePr>
        <p:xfrm>
          <a:off x="323528" y="2780928"/>
          <a:ext cx="856895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Product Specification</a:t>
            </a:r>
            <a:r>
              <a:rPr lang="ko-KR" altLang="en-US" dirty="0"/>
              <a:t> 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Development Process (1)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32240" y="573325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dirty="0" smtClean="0"/>
              <a:t>* </a:t>
            </a:r>
            <a:r>
              <a:rPr lang="en-US" altLang="ko-KR" dirty="0" smtClean="0"/>
              <a:t>FCD register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256490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Preprocessing Steps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743012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직사각형 31"/>
          <p:cNvSpPr/>
          <p:nvPr/>
        </p:nvSpPr>
        <p:spPr>
          <a:xfrm>
            <a:off x="251784" y="1915250"/>
            <a:ext cx="2376000" cy="2592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Product Specification</a:t>
            </a:r>
            <a:r>
              <a:rPr lang="ko-KR" altLang="en-US" dirty="0"/>
              <a:t> 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Development Process </a:t>
            </a:r>
            <a:r>
              <a:rPr lang="en-US" altLang="ko-KR" dirty="0" smtClean="0"/>
              <a:t>(2)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92778" y="3231120"/>
            <a:ext cx="2088000" cy="1080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Common Terms Dictionary</a:t>
            </a:r>
          </a:p>
          <a:p>
            <a:pPr algn="ctr"/>
            <a:r>
              <a:rPr lang="en-US" altLang="ko-KR" b="1" dirty="0" smtClean="0"/>
              <a:t>(FCD Register)</a:t>
            </a:r>
            <a:endParaRPr lang="ko-KR" altLang="en-US" b="1" dirty="0"/>
          </a:p>
        </p:txBody>
      </p:sp>
      <p:sp>
        <p:nvSpPr>
          <p:cNvPr id="11" name="직사각형 10"/>
          <p:cNvSpPr/>
          <p:nvPr/>
        </p:nvSpPr>
        <p:spPr>
          <a:xfrm>
            <a:off x="392778" y="2060848"/>
            <a:ext cx="2088000" cy="1080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Symbol, Portrayal guideline</a:t>
            </a:r>
          </a:p>
          <a:p>
            <a:pPr algn="ctr"/>
            <a:r>
              <a:rPr lang="en-US" altLang="ko-KR" b="1" dirty="0" smtClean="0"/>
              <a:t>(Portrayal Register)</a:t>
            </a:r>
            <a:r>
              <a:rPr lang="ko-KR" altLang="en-US" b="1" dirty="0" smtClean="0"/>
              <a:t> </a:t>
            </a:r>
            <a:endParaRPr lang="ko-KR" altLang="en-US" b="1" dirty="0"/>
          </a:p>
        </p:txBody>
      </p:sp>
      <p:cxnSp>
        <p:nvCxnSpPr>
          <p:cNvPr id="13" name="직선 화살표 연결선 12"/>
          <p:cNvCxnSpPr>
            <a:stCxn id="4" idx="3"/>
            <a:endCxn id="14" idx="1"/>
          </p:cNvCxnSpPr>
          <p:nvPr/>
        </p:nvCxnSpPr>
        <p:spPr>
          <a:xfrm>
            <a:off x="2480778" y="3771120"/>
            <a:ext cx="654117" cy="0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/>
          <p:nvPr/>
        </p:nvCxnSpPr>
        <p:spPr>
          <a:xfrm>
            <a:off x="7722224" y="3559742"/>
            <a:ext cx="0" cy="422756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그룹 11"/>
          <p:cNvGrpSpPr/>
          <p:nvPr/>
        </p:nvGrpSpPr>
        <p:grpSpPr>
          <a:xfrm>
            <a:off x="3134895" y="3141120"/>
            <a:ext cx="2736000" cy="1260000"/>
            <a:chOff x="7946" y="196493"/>
            <a:chExt cx="1644819" cy="2919381"/>
          </a:xfrm>
        </p:grpSpPr>
        <p:sp>
          <p:nvSpPr>
            <p:cNvPr id="14" name="모서리가 둥근 직사각형 13"/>
            <p:cNvSpPr/>
            <p:nvPr/>
          </p:nvSpPr>
          <p:spPr>
            <a:xfrm>
              <a:off x="7946" y="196493"/>
              <a:ext cx="1644819" cy="291938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6" name="모서리가 둥근 직사각형 4"/>
            <p:cNvSpPr/>
            <p:nvPr/>
          </p:nvSpPr>
          <p:spPr>
            <a:xfrm>
              <a:off x="56121" y="244668"/>
              <a:ext cx="1548469" cy="28230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algn="ctr"/>
              <a:r>
                <a:rPr lang="en-US" altLang="ko-KR" sz="2000" b="1" dirty="0"/>
                <a:t>Define data elements thoroughly</a:t>
              </a:r>
              <a:endParaRPr lang="ko-KR" altLang="en-US" sz="2000" b="1" dirty="0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6588224" y="3141120"/>
            <a:ext cx="2268000" cy="1260000"/>
            <a:chOff x="7946" y="196493"/>
            <a:chExt cx="1644819" cy="2919381"/>
          </a:xfrm>
        </p:grpSpPr>
        <p:sp>
          <p:nvSpPr>
            <p:cNvPr id="18" name="모서리가 둥근 직사각형 17"/>
            <p:cNvSpPr/>
            <p:nvPr/>
          </p:nvSpPr>
          <p:spPr>
            <a:xfrm>
              <a:off x="7946" y="196493"/>
              <a:ext cx="1644819" cy="291938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9" name="모서리가 둥근 직사각형 4"/>
            <p:cNvSpPr/>
            <p:nvPr/>
          </p:nvSpPr>
          <p:spPr>
            <a:xfrm>
              <a:off x="56121" y="244668"/>
              <a:ext cx="1548469" cy="28230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algn="ctr"/>
              <a:r>
                <a:rPr lang="en-US" altLang="ko-KR" sz="2000" b="1" dirty="0"/>
                <a:t>Define portray rules for data element</a:t>
              </a:r>
              <a:endParaRPr lang="ko-KR" altLang="en-US" sz="2000" b="1" dirty="0"/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6057880" y="3567163"/>
            <a:ext cx="348701" cy="407915"/>
            <a:chOff x="1817247" y="1452226"/>
            <a:chExt cx="348701" cy="407915"/>
          </a:xfrm>
        </p:grpSpPr>
        <p:sp>
          <p:nvSpPr>
            <p:cNvPr id="21" name="오른쪽 화살표 20"/>
            <p:cNvSpPr/>
            <p:nvPr/>
          </p:nvSpPr>
          <p:spPr>
            <a:xfrm>
              <a:off x="1817247" y="1452226"/>
              <a:ext cx="348701" cy="40791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sp>
        <p:sp>
          <p:nvSpPr>
            <p:cNvPr id="22" name="오른쪽 화살표 4"/>
            <p:cNvSpPr/>
            <p:nvPr/>
          </p:nvSpPr>
          <p:spPr>
            <a:xfrm>
              <a:off x="1817247" y="1533809"/>
              <a:ext cx="244091" cy="2447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1800" b="1" kern="1200"/>
            </a:p>
          </p:txBody>
        </p:sp>
      </p:grpSp>
      <p:cxnSp>
        <p:nvCxnSpPr>
          <p:cNvPr id="5" name="꺾인 연결선 4"/>
          <p:cNvCxnSpPr>
            <a:stCxn id="11" idx="3"/>
            <a:endCxn id="18" idx="0"/>
          </p:cNvCxnSpPr>
          <p:nvPr/>
        </p:nvCxnSpPr>
        <p:spPr>
          <a:xfrm>
            <a:off x="2480778" y="2600848"/>
            <a:ext cx="5241446" cy="540272"/>
          </a:xfrm>
          <a:prstGeom prst="bentConnector2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23528" y="450912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dirty="0" smtClean="0"/>
              <a:t>Registers </a:t>
            </a:r>
            <a:br>
              <a:rPr lang="en-US" altLang="ko-KR" b="1" dirty="0" smtClean="0"/>
            </a:br>
            <a:r>
              <a:rPr lang="en-US" altLang="ko-KR" b="1" dirty="0" smtClean="0"/>
              <a:t>in the GI Registry</a:t>
            </a:r>
            <a:endParaRPr lang="ko-KR" altLang="en-US" b="1" dirty="0"/>
          </a:p>
        </p:txBody>
      </p:sp>
      <p:sp>
        <p:nvSpPr>
          <p:cNvPr id="46" name="직사각형 45"/>
          <p:cNvSpPr/>
          <p:nvPr/>
        </p:nvSpPr>
        <p:spPr>
          <a:xfrm>
            <a:off x="3134895" y="4653136"/>
            <a:ext cx="2736000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Feature Catalogue</a:t>
            </a:r>
            <a:r>
              <a:rPr lang="en-US" altLang="ko-KR" b="1" baseline="30000" dirty="0" smtClean="0"/>
              <a:t>(1)</a:t>
            </a:r>
            <a:endParaRPr lang="ko-KR" altLang="en-US" b="1" baseline="30000" dirty="0"/>
          </a:p>
        </p:txBody>
      </p:sp>
      <p:sp>
        <p:nvSpPr>
          <p:cNvPr id="47" name="직사각형 46"/>
          <p:cNvSpPr/>
          <p:nvPr/>
        </p:nvSpPr>
        <p:spPr>
          <a:xfrm>
            <a:off x="6588224" y="4653136"/>
            <a:ext cx="2268000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Portrayal Catalogue</a:t>
            </a:r>
            <a:endParaRPr lang="ko-KR" altLang="en-US" b="1" dirty="0"/>
          </a:p>
        </p:txBody>
      </p:sp>
      <p:cxnSp>
        <p:nvCxnSpPr>
          <p:cNvPr id="51" name="직선 화살표 연결선 50"/>
          <p:cNvCxnSpPr>
            <a:stCxn id="16" idx="2"/>
            <a:endCxn id="46" idx="0"/>
          </p:cNvCxnSpPr>
          <p:nvPr/>
        </p:nvCxnSpPr>
        <p:spPr>
          <a:xfrm flipH="1">
            <a:off x="4502895" y="4380327"/>
            <a:ext cx="1" cy="272809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>
            <a:stCxn id="18" idx="2"/>
            <a:endCxn id="47" idx="0"/>
          </p:cNvCxnSpPr>
          <p:nvPr/>
        </p:nvCxnSpPr>
        <p:spPr>
          <a:xfrm>
            <a:off x="7722224" y="4401120"/>
            <a:ext cx="0" cy="252016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그룹 61"/>
          <p:cNvGrpSpPr/>
          <p:nvPr/>
        </p:nvGrpSpPr>
        <p:grpSpPr>
          <a:xfrm>
            <a:off x="3131840" y="5481368"/>
            <a:ext cx="2736000" cy="1260000"/>
            <a:chOff x="7946" y="196493"/>
            <a:chExt cx="1644819" cy="2919381"/>
          </a:xfrm>
        </p:grpSpPr>
        <p:sp>
          <p:nvSpPr>
            <p:cNvPr id="63" name="모서리가 둥근 직사각형 62"/>
            <p:cNvSpPr/>
            <p:nvPr/>
          </p:nvSpPr>
          <p:spPr>
            <a:xfrm>
              <a:off x="7946" y="196493"/>
              <a:ext cx="1644819" cy="291938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64" name="모서리가 둥근 직사각형 4"/>
            <p:cNvSpPr/>
            <p:nvPr/>
          </p:nvSpPr>
          <p:spPr>
            <a:xfrm>
              <a:off x="56121" y="244668"/>
              <a:ext cx="1548469" cy="28230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algn="ctr"/>
              <a:r>
                <a:rPr lang="en-US" altLang="ko-KR" sz="2000" b="1" dirty="0" smtClean="0"/>
                <a:t>Define relationship </a:t>
              </a:r>
              <a:r>
                <a:rPr lang="en-US" altLang="ko-KR" sz="2000" b="1" dirty="0"/>
                <a:t>among data elements and data </a:t>
              </a:r>
              <a:r>
                <a:rPr lang="en-US" altLang="ko-KR" sz="2000" b="1" dirty="0" smtClean="0"/>
                <a:t>structures</a:t>
              </a:r>
              <a:r>
                <a:rPr lang="en-US" altLang="ko-KR" sz="2000" b="1" baseline="30000" dirty="0" smtClean="0"/>
                <a:t>(2)</a:t>
              </a:r>
              <a:r>
                <a:rPr lang="en-US" altLang="ko-KR" sz="2000" b="1" dirty="0" smtClean="0"/>
                <a:t> </a:t>
              </a:r>
              <a:endParaRPr lang="ko-KR" altLang="en-US" sz="2000" b="1" dirty="0"/>
            </a:p>
          </p:txBody>
        </p:sp>
      </p:grpSp>
      <p:sp>
        <p:nvSpPr>
          <p:cNvPr id="70" name="직사각형 69"/>
          <p:cNvSpPr/>
          <p:nvPr/>
        </p:nvSpPr>
        <p:spPr>
          <a:xfrm>
            <a:off x="395536" y="5571368"/>
            <a:ext cx="2088000" cy="1080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General Feature Model</a:t>
            </a:r>
            <a:endParaRPr lang="ko-KR" altLang="en-US" b="1" dirty="0"/>
          </a:p>
        </p:txBody>
      </p:sp>
      <p:cxnSp>
        <p:nvCxnSpPr>
          <p:cNvPr id="71" name="직선 화살표 연결선 70"/>
          <p:cNvCxnSpPr>
            <a:endCxn id="63" idx="1"/>
          </p:cNvCxnSpPr>
          <p:nvPr/>
        </p:nvCxnSpPr>
        <p:spPr>
          <a:xfrm>
            <a:off x="2483536" y="6111368"/>
            <a:ext cx="648304" cy="0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직선 화살표 연결선 73"/>
          <p:cNvCxnSpPr>
            <a:stCxn id="46" idx="2"/>
            <a:endCxn id="64" idx="0"/>
          </p:cNvCxnSpPr>
          <p:nvPr/>
        </p:nvCxnSpPr>
        <p:spPr>
          <a:xfrm flipH="1">
            <a:off x="4499841" y="5229200"/>
            <a:ext cx="3054" cy="272960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직사각형 81"/>
          <p:cNvSpPr/>
          <p:nvPr/>
        </p:nvSpPr>
        <p:spPr>
          <a:xfrm>
            <a:off x="6463459" y="5733256"/>
            <a:ext cx="25175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638" indent="-274638"/>
            <a:r>
              <a:rPr lang="en-US" altLang="ko-KR" sz="1600" dirty="0" smtClean="0"/>
              <a:t>(1)</a:t>
            </a:r>
            <a:r>
              <a:rPr lang="en-US" altLang="ko-KR" dirty="0" smtClean="0"/>
              <a:t>  in-depth </a:t>
            </a:r>
            <a:r>
              <a:rPr lang="en-US" altLang="ko-KR" dirty="0"/>
              <a:t>explanation of elements of </a:t>
            </a:r>
            <a:r>
              <a:rPr lang="en-US" altLang="ko-KR" dirty="0" smtClean="0"/>
              <a:t>data</a:t>
            </a:r>
          </a:p>
          <a:p>
            <a:pPr marL="274638" indent="-274638"/>
            <a:r>
              <a:rPr lang="en-US" altLang="ko-KR" sz="1600" dirty="0"/>
              <a:t>(</a:t>
            </a:r>
            <a:r>
              <a:rPr lang="en-US" altLang="ko-KR" sz="1600" dirty="0" smtClean="0"/>
              <a:t>2)</a:t>
            </a:r>
            <a:r>
              <a:rPr lang="en-US" altLang="ko-KR" dirty="0" smtClean="0"/>
              <a:t>  Application Schema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84565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Introduction to IHO S-100</a:t>
            </a:r>
          </a:p>
          <a:p>
            <a:r>
              <a:rPr lang="en-US" altLang="ko-KR" dirty="0" smtClean="0"/>
              <a:t>Roles of IALA as a domain owner</a:t>
            </a:r>
          </a:p>
          <a:p>
            <a:r>
              <a:rPr lang="en-US" altLang="ko-KR" dirty="0" smtClean="0"/>
              <a:t>Development Procedure of Product Specification</a:t>
            </a:r>
          </a:p>
          <a:p>
            <a:r>
              <a:rPr lang="en-US" altLang="ko-KR" dirty="0" smtClean="0"/>
              <a:t>Issues</a:t>
            </a:r>
            <a:r>
              <a:rPr lang="ko-KR" altLang="en-US" dirty="0" smtClean="0"/>
              <a:t> </a:t>
            </a:r>
            <a:r>
              <a:rPr lang="en-US" altLang="ko-KR" dirty="0" smtClean="0"/>
              <a:t>and Open Questions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Agenda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1598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Product Specification</a:t>
            </a:r>
            <a:r>
              <a:rPr lang="ko-KR" altLang="en-US" dirty="0"/>
              <a:t> 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Development Process (</a:t>
            </a:r>
            <a:r>
              <a:rPr lang="en-US" altLang="ko-KR" dirty="0" smtClean="0"/>
              <a:t>3)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9592" y="2492896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/>
              <a:t>Additional processes</a:t>
            </a:r>
            <a:endParaRPr lang="ko-KR" altLang="en-US" b="1" dirty="0"/>
          </a:p>
        </p:txBody>
      </p:sp>
      <p:graphicFrame>
        <p:nvGraphicFramePr>
          <p:cNvPr id="4" name="다이어그램 3"/>
          <p:cNvGraphicFramePr/>
          <p:nvPr>
            <p:extLst>
              <p:ext uri="{D42A27DB-BD31-4B8C-83A1-F6EECF244321}">
                <p14:modId xmlns:p14="http://schemas.microsoft.com/office/powerpoint/2010/main" val="2468991178"/>
              </p:ext>
            </p:extLst>
          </p:nvPr>
        </p:nvGraphicFramePr>
        <p:xfrm>
          <a:off x="539552" y="3068960"/>
          <a:ext cx="8352928" cy="3487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5049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Case</a:t>
            </a:r>
            <a:r>
              <a:rPr lang="ko-KR" altLang="en-US" dirty="0" smtClean="0"/>
              <a:t> </a:t>
            </a:r>
            <a:r>
              <a:rPr lang="en-US" altLang="ko-KR" dirty="0" smtClean="0"/>
              <a:t>study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19303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611561" y="2675467"/>
            <a:ext cx="8208912" cy="3450696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Korea developed Remote monitoring </a:t>
            </a:r>
            <a:r>
              <a:rPr lang="en-US" altLang="ko-KR" smtClean="0"/>
              <a:t>&amp; </a:t>
            </a:r>
            <a:r>
              <a:rPr lang="en-US" altLang="ko-KR"/>
              <a:t> </a:t>
            </a:r>
            <a:r>
              <a:rPr lang="en-US" altLang="ko-KR" smtClean="0"/>
              <a:t>controlling AtoN</a:t>
            </a:r>
            <a:r>
              <a:rPr lang="en-US" altLang="ko-KR" dirty="0" smtClean="0"/>
              <a:t> Management system.</a:t>
            </a:r>
          </a:p>
          <a:p>
            <a:r>
              <a:rPr lang="en-US" altLang="ko-KR" dirty="0" smtClean="0"/>
              <a:t>It follows domestic standards.</a:t>
            </a:r>
          </a:p>
          <a:p>
            <a:r>
              <a:rPr lang="en-US" altLang="ko-KR" dirty="0" smtClean="0"/>
              <a:t>Need for making it S-100 based.</a:t>
            </a:r>
          </a:p>
          <a:p>
            <a:r>
              <a:rPr lang="en-US" altLang="ko-KR" dirty="0" smtClean="0"/>
              <a:t>Reference</a:t>
            </a:r>
            <a:r>
              <a:rPr lang="en-US" altLang="ko-KR" dirty="0"/>
              <a:t>s</a:t>
            </a:r>
            <a:r>
              <a:rPr lang="en-US" altLang="ko-KR" dirty="0" smtClean="0"/>
              <a:t> </a:t>
            </a:r>
          </a:p>
          <a:p>
            <a:pPr lvl="1"/>
            <a:r>
              <a:rPr lang="en-US" altLang="ko-KR" sz="2000" dirty="0"/>
              <a:t>Integrated </a:t>
            </a:r>
            <a:r>
              <a:rPr lang="en-US" altLang="ko-KR" sz="2000" dirty="0" err="1"/>
              <a:t>AtoN</a:t>
            </a:r>
            <a:r>
              <a:rPr lang="en-US" altLang="ko-KR" sz="2000" dirty="0"/>
              <a:t> Management system </a:t>
            </a:r>
            <a:endParaRPr lang="en-US" altLang="ko-KR" sz="2000" dirty="0" smtClean="0"/>
          </a:p>
          <a:p>
            <a:pPr lvl="1"/>
            <a:r>
              <a:rPr lang="en-US" altLang="ko-KR" sz="2000" dirty="0" smtClean="0"/>
              <a:t>IALA’s</a:t>
            </a:r>
            <a:r>
              <a:rPr lang="ko-KR" altLang="en-US" sz="2000" dirty="0" smtClean="0"/>
              <a:t> </a:t>
            </a:r>
            <a:r>
              <a:rPr lang="en-US" altLang="ko-KR" sz="2000" dirty="0" err="1" smtClean="0"/>
              <a:t>Navguide</a:t>
            </a:r>
            <a:r>
              <a:rPr lang="en-US" altLang="ko-KR" sz="2000" dirty="0" smtClean="0"/>
              <a:t> (2010 edition)</a:t>
            </a:r>
          </a:p>
          <a:p>
            <a:pPr lvl="1"/>
            <a:r>
              <a:rPr lang="en-US" altLang="ko-KR" sz="2000" dirty="0" err="1" smtClean="0"/>
              <a:t>AtoN</a:t>
            </a:r>
            <a:r>
              <a:rPr lang="en-US" altLang="ko-KR" sz="2000" dirty="0" smtClean="0"/>
              <a:t> Information Metadata product specification(e-Nav11-17-9)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err="1" smtClean="0"/>
              <a:t>AtoN</a:t>
            </a:r>
            <a:r>
              <a:rPr lang="en-US" altLang="ko-KR" dirty="0" smtClean="0"/>
              <a:t> Product Specification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96843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1552434"/>
              </p:ext>
            </p:extLst>
          </p:nvPr>
        </p:nvGraphicFramePr>
        <p:xfrm>
          <a:off x="251521" y="848331"/>
          <a:ext cx="8640960" cy="5821029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936104"/>
                <a:gridCol w="2160240"/>
                <a:gridCol w="3024336"/>
                <a:gridCol w="2520280"/>
              </a:tblGrid>
              <a:tr h="3174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Category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IALA Item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Domestic</a:t>
                      </a:r>
                      <a:endParaRPr lang="en-US" altLang="ko-KR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 IHO Hydro domain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</a:tr>
              <a:tr h="29920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fixed </a:t>
                      </a:r>
                      <a:r>
                        <a:rPr lang="en-US" sz="1100" b="1" u="none" strike="noStrike" dirty="0" err="1" smtClean="0">
                          <a:effectLst/>
                        </a:rPr>
                        <a:t>AtoN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>
                          <a:effectLst/>
                        </a:rPr>
                        <a:t>Lighthouse</a:t>
                      </a:r>
                      <a:br>
                        <a:rPr lang="en-US" sz="1100" b="1" u="none" strike="noStrike">
                          <a:effectLst/>
                        </a:rPr>
                      </a:br>
                      <a:r>
                        <a:rPr lang="en-US" sz="1100" b="1" u="none" strike="noStrike">
                          <a:effectLst/>
                        </a:rPr>
                        <a:t>staffed facility, automated facility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2550" lvl="1" indent="0" algn="l" fontAlgn="ctr"/>
                      <a:r>
                        <a:rPr lang="en-US" sz="1100" b="1" u="none" strike="noStrike" dirty="0">
                          <a:effectLst/>
                        </a:rPr>
                        <a:t>Lighthouse</a:t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 smtClean="0">
                          <a:effectLst/>
                        </a:rPr>
                        <a:t>-</a:t>
                      </a:r>
                      <a:r>
                        <a:rPr lang="en-US" sz="1100" b="1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100" b="1" u="none" strike="noStrike" dirty="0" smtClean="0">
                          <a:effectLst/>
                        </a:rPr>
                        <a:t>manned </a:t>
                      </a:r>
                      <a:r>
                        <a:rPr lang="en-US" sz="1100" b="1" u="none" strike="noStrike" dirty="0" err="1">
                          <a:effectLst/>
                        </a:rPr>
                        <a:t>lihgthouse</a:t>
                      </a:r>
                      <a:r>
                        <a:rPr lang="en-US" sz="1100" b="1" u="none" strike="noStrike" dirty="0">
                          <a:effectLst/>
                        </a:rPr>
                        <a:t>, unmanned lighthouse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</a:tr>
              <a:tr h="6531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smtClean="0">
                          <a:effectLst/>
                        </a:rPr>
                        <a:t>Beacon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2550" lvl="1" indent="0" algn="l" fontAlgn="ctr"/>
                      <a:r>
                        <a:rPr lang="en-US" sz="1100" b="1" u="none" strike="noStrike" dirty="0">
                          <a:effectLst/>
                        </a:rPr>
                        <a:t>Beacon</a:t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 smtClean="0">
                          <a:effectLst/>
                        </a:rPr>
                        <a:t>- light </a:t>
                      </a:r>
                      <a:r>
                        <a:rPr lang="en-US" sz="1100" b="1" u="none" strike="noStrike" dirty="0">
                          <a:effectLst/>
                        </a:rPr>
                        <a:t>beacon, standing beacon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US" sz="1100" b="1" u="none" strike="noStrike" dirty="0" smtClean="0">
                          <a:effectLst/>
                        </a:rPr>
                        <a:t>Beacon</a:t>
                      </a:r>
                      <a:r>
                        <a:rPr lang="en-US" sz="1100" b="1" u="none" strike="noStrike" dirty="0">
                          <a:effectLst/>
                        </a:rPr>
                        <a:t>, cardinal</a:t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 smtClean="0">
                          <a:effectLst/>
                        </a:rPr>
                        <a:t>Beacon</a:t>
                      </a:r>
                      <a:r>
                        <a:rPr lang="en-US" sz="1100" b="1" u="none" strike="noStrike" dirty="0">
                          <a:effectLst/>
                        </a:rPr>
                        <a:t>, isolated danger</a:t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 smtClean="0">
                          <a:effectLst/>
                        </a:rPr>
                        <a:t>Beacon</a:t>
                      </a:r>
                      <a:r>
                        <a:rPr lang="en-US" sz="1100" b="1" u="none" strike="noStrike" dirty="0">
                          <a:effectLst/>
                        </a:rPr>
                        <a:t>, lateral</a:t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 smtClean="0">
                          <a:effectLst/>
                        </a:rPr>
                        <a:t>Beacon</a:t>
                      </a:r>
                      <a:r>
                        <a:rPr lang="en-US" sz="1100" b="1" u="none" strike="noStrike" dirty="0">
                          <a:effectLst/>
                        </a:rPr>
                        <a:t>, safe water</a:t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 smtClean="0">
                          <a:effectLst/>
                        </a:rPr>
                        <a:t>Beacon</a:t>
                      </a:r>
                      <a:r>
                        <a:rPr lang="en-US" sz="1100" b="1" u="none" strike="noStrike" dirty="0">
                          <a:effectLst/>
                        </a:rPr>
                        <a:t>, special purpose/general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</a:tr>
              <a:tr h="89369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Floating </a:t>
                      </a:r>
                      <a:r>
                        <a:rPr lang="en-US" sz="1100" b="1" u="none" strike="noStrike" dirty="0" err="1" smtClean="0">
                          <a:effectLst/>
                        </a:rPr>
                        <a:t>AtoN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smtClean="0">
                          <a:effectLst/>
                        </a:rPr>
                        <a:t>Buoy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2550" lvl="1" indent="0" algn="l" fontAlgn="ctr"/>
                      <a:r>
                        <a:rPr lang="en-US" sz="1100" b="1" u="none" strike="noStrike" dirty="0">
                          <a:effectLst/>
                        </a:rPr>
                        <a:t>Buoy</a:t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 smtClean="0">
                          <a:effectLst/>
                        </a:rPr>
                        <a:t>- light </a:t>
                      </a:r>
                      <a:r>
                        <a:rPr lang="en-US" sz="1100" b="1" u="none" strike="noStrike" dirty="0">
                          <a:effectLst/>
                        </a:rPr>
                        <a:t>buoy, buoy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US" sz="1100" b="1" u="none" strike="noStrike" dirty="0">
                          <a:effectLst/>
                        </a:rPr>
                        <a:t>Buoy, cardinal</a:t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>
                          <a:effectLst/>
                        </a:rPr>
                        <a:t>Buoy, installation</a:t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>
                          <a:effectLst/>
                        </a:rPr>
                        <a:t>Buoy, isolated danger</a:t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>
                          <a:effectLst/>
                        </a:rPr>
                        <a:t>Buoy, lateral</a:t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>
                          <a:effectLst/>
                        </a:rPr>
                        <a:t>Buoy, safe water</a:t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>
                          <a:effectLst/>
                        </a:rPr>
                        <a:t>Buoy, special purpose/general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err="1" smtClean="0">
                          <a:effectLst/>
                        </a:rPr>
                        <a:t>Lightvessel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r>
                        <a:rPr lang="en-US" altLang="ko-KR" sz="1100" b="1" u="none" strike="noStrike" dirty="0" smtClean="0">
                          <a:effectLst/>
                        </a:rPr>
                        <a:t>-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US" sz="1100" b="1" u="none" strike="noStrike" dirty="0" err="1" smtClean="0">
                          <a:effectLst/>
                        </a:rPr>
                        <a:t>Lightvessel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</a:tr>
              <a:tr h="1338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err="1" smtClean="0">
                          <a:effectLst/>
                        </a:rPr>
                        <a:t>Lightfloat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r>
                        <a:rPr lang="en-US" altLang="ko-KR" sz="1100" b="1" u="none" strike="noStrike" dirty="0" smtClean="0">
                          <a:effectLst/>
                        </a:rPr>
                        <a:t>-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US" sz="1100" b="1" u="none" strike="noStrike" dirty="0" err="1" smtClean="0">
                          <a:effectLst/>
                        </a:rPr>
                        <a:t>Lightfloat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</a:tr>
              <a:tr h="1338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>
                          <a:effectLst/>
                        </a:rPr>
                        <a:t>LANBY(large navigational buoy)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r>
                        <a:rPr lang="en-US" altLang="ko-KR" sz="1100" b="1" u="none" strike="noStrike" dirty="0" smtClean="0">
                          <a:effectLst/>
                        </a:rPr>
                        <a:t>-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</a:tr>
              <a:tr h="133878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Marks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>
                          <a:effectLst/>
                        </a:rPr>
                        <a:t>Lateral Mark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r>
                        <a:rPr lang="en-US" altLang="ko-KR" sz="1100" b="1" u="none" strike="noStrike" dirty="0" smtClean="0">
                          <a:effectLst/>
                        </a:rPr>
                        <a:t>-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36000" algn="l" fontAlgn="ctr"/>
                      <a:r>
                        <a:rPr lang="en-US" sz="1100" b="1" u="none" strike="noStrike" dirty="0" err="1" smtClean="0">
                          <a:effectLst/>
                        </a:rPr>
                        <a:t>Daymark</a:t>
                      </a:r>
                      <a:r>
                        <a:rPr lang="en-US" sz="1100" b="1" u="none" strike="noStrike" dirty="0">
                          <a:effectLst/>
                        </a:rPr>
                        <a:t>, </a:t>
                      </a:r>
                      <a:r>
                        <a:rPr lang="en-US" sz="1100" b="1" u="none" strike="noStrike" dirty="0" err="1" smtClean="0">
                          <a:effectLst/>
                        </a:rPr>
                        <a:t>Topmark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</a:tr>
              <a:tr h="1338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>
                          <a:effectLst/>
                        </a:rPr>
                        <a:t>Cardinal Mark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r>
                        <a:rPr lang="en-US" altLang="ko-KR" sz="1100" b="1" u="none" strike="noStrike" dirty="0" smtClean="0">
                          <a:effectLst/>
                        </a:rPr>
                        <a:t>-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38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>
                          <a:effectLst/>
                        </a:rPr>
                        <a:t>Isolated Danger Mark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r>
                        <a:rPr lang="en-US" altLang="ko-KR" sz="1100" b="1" u="none" strike="noStrike" dirty="0" smtClean="0">
                          <a:effectLst/>
                        </a:rPr>
                        <a:t>-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38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>
                          <a:effectLst/>
                        </a:rPr>
                        <a:t>Safe Water Mark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r>
                        <a:rPr lang="en-US" altLang="ko-KR" sz="1100" b="1" u="none" strike="noStrike" dirty="0" smtClean="0">
                          <a:effectLst/>
                        </a:rPr>
                        <a:t>-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38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>
                          <a:effectLst/>
                        </a:rPr>
                        <a:t>Special Mark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r>
                        <a:rPr lang="en-US" altLang="ko-KR" sz="1100" b="1" u="none" strike="noStrike" dirty="0" smtClean="0">
                          <a:effectLst/>
                        </a:rPr>
                        <a:t>-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93533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>
                          <a:effectLst/>
                        </a:rPr>
                        <a:t>Light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2550" lvl="1" indent="0" algn="l" fontAlgn="ctr"/>
                      <a:r>
                        <a:rPr lang="en-US" sz="1100" b="1" u="none" strike="noStrike" dirty="0">
                          <a:effectLst/>
                        </a:rPr>
                        <a:t>Light</a:t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 smtClean="0">
                          <a:effectLst/>
                        </a:rPr>
                        <a:t>- fixed </a:t>
                      </a:r>
                      <a:r>
                        <a:rPr lang="en-US" sz="1100" b="1" u="none" strike="noStrike" dirty="0">
                          <a:effectLst/>
                        </a:rPr>
                        <a:t>direction light, leading light, bridge light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US" sz="1100" b="1" u="none" strike="noStrike" dirty="0" smtClean="0">
                          <a:effectLst/>
                        </a:rPr>
                        <a:t>Light</a:t>
                      </a:r>
                      <a:r>
                        <a:rPr lang="en-US" sz="1100" b="1" u="none" strike="noStrike" dirty="0">
                          <a:effectLst/>
                        </a:rPr>
                        <a:t/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>
                          <a:effectLst/>
                        </a:rPr>
                        <a:t>- attribute : category of light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</a:tr>
              <a:tr h="133878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>
                          <a:effectLst/>
                        </a:rPr>
                        <a:t>Sector Light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</a:tr>
              <a:tr h="133878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>
                          <a:effectLst/>
                        </a:rPr>
                        <a:t>Leading (Range) Lines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</a:tr>
              <a:tr h="1338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Racon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2550" lvl="1" indent="0" algn="l" fontAlgn="ctr"/>
                      <a:r>
                        <a:rPr lang="en-US" sz="1100" b="1" u="none" strike="noStrike" dirty="0" err="1">
                          <a:effectLst/>
                        </a:rPr>
                        <a:t>Racon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US" sz="1100" b="1" u="none" strike="noStrike" dirty="0">
                          <a:effectLst/>
                        </a:rPr>
                        <a:t>Radar transponder beacon</a:t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>
                          <a:effectLst/>
                        </a:rPr>
                        <a:t>- </a:t>
                      </a:r>
                      <a:r>
                        <a:rPr lang="en-US" sz="1100" b="1" u="none" strike="noStrike" dirty="0" smtClean="0">
                          <a:effectLst/>
                        </a:rPr>
                        <a:t>attribute: </a:t>
                      </a:r>
                      <a:r>
                        <a:rPr lang="en-US" sz="1100" b="1" u="none" strike="noStrike" dirty="0">
                          <a:effectLst/>
                        </a:rPr>
                        <a:t>category of radar </a:t>
                      </a:r>
                      <a:r>
                        <a:rPr lang="en-US" sz="1100" b="1" u="none" strike="noStrike" dirty="0" smtClean="0">
                          <a:effectLst/>
                        </a:rPr>
                        <a:t>transponder </a:t>
                      </a:r>
                      <a:r>
                        <a:rPr lang="en-US" sz="1100" b="1" u="none" strike="noStrike" dirty="0">
                          <a:effectLst/>
                        </a:rPr>
                        <a:t>beacon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</a:tr>
              <a:tr h="133878">
                <a:tc vMerge="1">
                  <a:txBody>
                    <a:bodyPr/>
                    <a:lstStyle/>
                    <a:p>
                      <a:pPr algn="ctr" fontAlgn="ctr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2550" lvl="1" indent="0" algn="l" fontAlgn="ctr"/>
                      <a:r>
                        <a:rPr lang="en-US" sz="1100" b="1" u="none" strike="noStrike" dirty="0">
                          <a:effectLst/>
                        </a:rPr>
                        <a:t>Lantern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</a:tr>
              <a:tr h="1338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1" u="none" strike="noStrike">
                          <a:effectLst/>
                        </a:rPr>
                        <a:t>　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1306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2550" lvl="1" indent="0" algn="l" fontAlgn="ctr"/>
                      <a:r>
                        <a:rPr lang="en-US" sz="1100" b="1" u="none" strike="noStrike" dirty="0">
                          <a:effectLst/>
                        </a:rPr>
                        <a:t>Electronic horn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ko-KR" altLang="en-US" sz="1100" b="1" u="none" strike="noStrike" dirty="0">
                          <a:effectLst/>
                        </a:rPr>
                        <a:t>　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</a:tr>
              <a:tr h="2637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1" u="none" strike="noStrike">
                          <a:effectLst/>
                        </a:rPr>
                        <a:t>　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2550" lvl="1" indent="0" algn="l" fontAlgn="ctr"/>
                      <a:r>
                        <a:rPr lang="en-US" sz="1100" b="1" u="none" strike="noStrike" dirty="0">
                          <a:effectLst/>
                        </a:rPr>
                        <a:t>DGPS station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US" sz="1100" b="1" u="none" strike="noStrike" dirty="0">
                          <a:effectLst/>
                        </a:rPr>
                        <a:t>Radio station</a:t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>
                          <a:effectLst/>
                        </a:rPr>
                        <a:t>- attribute : category of radio station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754" marR="4754" marT="4754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354368"/>
          </a:xfrm>
        </p:spPr>
        <p:txBody>
          <a:bodyPr>
            <a:normAutofit fontScale="90000"/>
          </a:bodyPr>
          <a:lstStyle/>
          <a:p>
            <a:r>
              <a:rPr lang="en-US" altLang="ko-KR" dirty="0" err="1" smtClean="0"/>
              <a:t>AtoN</a:t>
            </a:r>
            <a:r>
              <a:rPr lang="en-US" altLang="ko-KR" dirty="0" smtClean="0"/>
              <a:t> Product Specification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72317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72067" y="2675467"/>
            <a:ext cx="7843337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Ambiguous statements in S-100.</a:t>
            </a:r>
          </a:p>
          <a:p>
            <a:endParaRPr lang="en-US" altLang="ko-KR" dirty="0"/>
          </a:p>
          <a:p>
            <a:r>
              <a:rPr lang="en-US" altLang="ko-KR" dirty="0" smtClean="0"/>
              <a:t>Whose Domain does this belong?</a:t>
            </a: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lvl="3">
              <a:buNone/>
            </a:pPr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ISSUES</a:t>
            </a:r>
            <a:r>
              <a:rPr lang="ko-KR" altLang="en-US" dirty="0" smtClean="0"/>
              <a:t> </a:t>
            </a:r>
            <a:r>
              <a:rPr lang="en-US" altLang="ko-KR" dirty="0" smtClean="0"/>
              <a:t>&amp;</a:t>
            </a:r>
            <a:r>
              <a:rPr lang="ko-KR" altLang="en-US" dirty="0" smtClean="0"/>
              <a:t> </a:t>
            </a:r>
            <a:r>
              <a:rPr lang="en-US" altLang="ko-KR" dirty="0" smtClean="0"/>
              <a:t>QUESTIONS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8571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72067" y="2675467"/>
            <a:ext cx="7843337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/>
              <a:t>classes used within an application schema for data transfer shall be </a:t>
            </a:r>
            <a:r>
              <a:rPr lang="en-US" dirty="0" err="1"/>
              <a:t>instantiable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altLang="ko-KR" i="1" dirty="0"/>
          </a:p>
          <a:p>
            <a:pPr marL="0" indent="0">
              <a:buNone/>
            </a:pPr>
            <a:r>
              <a:rPr lang="en-US" i="1" dirty="0" smtClean="0"/>
              <a:t> – from </a:t>
            </a:r>
            <a:r>
              <a:rPr lang="en-US" i="1" dirty="0"/>
              <a:t>S-100 Application Schema</a:t>
            </a:r>
            <a:r>
              <a:rPr lang="en-US" i="1" dirty="0" smtClean="0"/>
              <a:t> </a:t>
            </a:r>
            <a:r>
              <a:rPr lang="en-US" i="1" dirty="0"/>
              <a:t>Main Rules </a:t>
            </a:r>
            <a:endParaRPr lang="en-US" altLang="ko-KR" i="1" dirty="0"/>
          </a:p>
          <a:p>
            <a:pPr marL="0" indent="0">
              <a:buNone/>
            </a:pPr>
            <a:endParaRPr lang="en-US" altLang="ko-KR" dirty="0" smtClean="0"/>
          </a:p>
          <a:p>
            <a:pPr lvl="3">
              <a:buNone/>
            </a:pPr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ISSUES</a:t>
            </a:r>
            <a:r>
              <a:rPr lang="ko-KR" altLang="en-US" dirty="0" smtClean="0"/>
              <a:t> </a:t>
            </a:r>
            <a:r>
              <a:rPr lang="en-US" altLang="ko-KR" dirty="0" smtClean="0"/>
              <a:t>&amp;</a:t>
            </a:r>
            <a:r>
              <a:rPr lang="ko-KR" altLang="en-US" dirty="0" smtClean="0"/>
              <a:t> </a:t>
            </a:r>
            <a:r>
              <a:rPr lang="en-US" altLang="ko-KR" dirty="0"/>
              <a:t>QUESTIONS</a:t>
            </a:r>
            <a:br>
              <a:rPr lang="en-US" altLang="ko-KR" dirty="0"/>
            </a:br>
            <a:r>
              <a:rPr lang="en-US" altLang="ko-KR" dirty="0" smtClean="0"/>
              <a:t>S-100 Ambiguity (1)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3281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72067" y="2675467"/>
            <a:ext cx="7843337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All </a:t>
            </a:r>
            <a:r>
              <a:rPr lang="en-US" sz="2800" dirty="0"/>
              <a:t>classes </a:t>
            </a:r>
            <a:r>
              <a:rPr lang="en-US" sz="2800" dirty="0" smtClean="0"/>
              <a:t>used </a:t>
            </a:r>
            <a:r>
              <a:rPr lang="en-US" sz="2800" dirty="0"/>
              <a:t>within </a:t>
            </a:r>
            <a:r>
              <a:rPr lang="en-US" sz="2800" dirty="0" smtClean="0"/>
              <a:t>Application Schema shall be </a:t>
            </a:r>
            <a:r>
              <a:rPr lang="en-US" sz="2800" dirty="0" err="1" smtClean="0"/>
              <a:t>instantiable</a:t>
            </a:r>
            <a:r>
              <a:rPr lang="en-US" sz="2800" dirty="0" smtClean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Additionally, Application Schema is for </a:t>
            </a:r>
            <a:r>
              <a:rPr lang="en-US" sz="2800" dirty="0"/>
              <a:t>data </a:t>
            </a:r>
            <a:r>
              <a:rPr lang="en-US" sz="2800" dirty="0" smtClean="0"/>
              <a:t>transfer.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(‘for data transfer’ qualifies Application Schema)</a:t>
            </a:r>
            <a:endParaRPr lang="en-US" sz="2800" dirty="0" smtClean="0"/>
          </a:p>
          <a:p>
            <a:pPr marL="0" indent="0">
              <a:buNone/>
            </a:pPr>
            <a:endParaRPr lang="en-US" altLang="ko-KR" i="1" dirty="0"/>
          </a:p>
          <a:p>
            <a:pPr marL="0" indent="0">
              <a:buNone/>
            </a:pPr>
            <a:endParaRPr lang="en-US" altLang="ko-KR" dirty="0" smtClean="0"/>
          </a:p>
          <a:p>
            <a:pPr lvl="3">
              <a:buNone/>
            </a:pPr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ISSUES</a:t>
            </a:r>
            <a:r>
              <a:rPr lang="ko-KR" altLang="en-US" dirty="0" smtClean="0"/>
              <a:t> </a:t>
            </a:r>
            <a:r>
              <a:rPr lang="en-US" altLang="ko-KR" dirty="0" smtClean="0"/>
              <a:t>&amp;</a:t>
            </a:r>
            <a:r>
              <a:rPr lang="ko-KR" altLang="en-US" dirty="0" smtClean="0"/>
              <a:t> </a:t>
            </a:r>
            <a:r>
              <a:rPr lang="en-US" altLang="ko-KR" dirty="0"/>
              <a:t>QUESTIONS</a:t>
            </a:r>
            <a:br>
              <a:rPr lang="en-US" altLang="ko-KR" dirty="0"/>
            </a:br>
            <a:r>
              <a:rPr lang="en-US" altLang="ko-KR" dirty="0" smtClean="0"/>
              <a:t>S-100 Ambiguity (2)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5196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72067" y="2675467"/>
            <a:ext cx="7843337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altLang="ko-KR" b="1" dirty="0" smtClean="0"/>
              <a:t>Means,</a:t>
            </a:r>
          </a:p>
          <a:p>
            <a:pPr marL="0" indent="0">
              <a:buNone/>
            </a:pPr>
            <a:r>
              <a:rPr lang="en-US" altLang="ko-KR" dirty="0" smtClean="0"/>
              <a:t>All classes we are modeling should be concrete (non-abstract).</a:t>
            </a: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lvl="3">
              <a:buNone/>
            </a:pPr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ISSUES</a:t>
            </a:r>
            <a:r>
              <a:rPr lang="ko-KR" altLang="en-US" dirty="0" smtClean="0"/>
              <a:t> </a:t>
            </a:r>
            <a:r>
              <a:rPr lang="en-US" altLang="ko-KR" dirty="0" smtClean="0"/>
              <a:t>&amp;</a:t>
            </a:r>
            <a:r>
              <a:rPr lang="ko-KR" altLang="en-US" dirty="0" smtClean="0"/>
              <a:t> </a:t>
            </a:r>
            <a:r>
              <a:rPr lang="en-US" altLang="ko-KR" dirty="0"/>
              <a:t>QUESTIONS</a:t>
            </a:r>
            <a:br>
              <a:rPr lang="en-US" altLang="ko-KR" dirty="0"/>
            </a:br>
            <a:r>
              <a:rPr lang="en-US" altLang="ko-KR" dirty="0" smtClean="0"/>
              <a:t>S-100 Ambiguity (2)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7395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72067" y="2675467"/>
            <a:ext cx="7843337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Among the classes within Application Schema, 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all </a:t>
            </a:r>
            <a:r>
              <a:rPr lang="en-US" sz="2800" dirty="0"/>
              <a:t>classes </a:t>
            </a:r>
            <a:r>
              <a:rPr lang="en-US" sz="2800" dirty="0" smtClean="0"/>
              <a:t>used for data transfer shall be </a:t>
            </a:r>
            <a:r>
              <a:rPr lang="en-US" sz="2800" dirty="0" err="1" smtClean="0"/>
              <a:t>instantiable</a:t>
            </a:r>
            <a:r>
              <a:rPr lang="en-US" sz="2800" dirty="0" smtClean="0"/>
              <a:t>. </a:t>
            </a:r>
          </a:p>
          <a:p>
            <a:pPr marL="0" indent="0">
              <a:buNone/>
            </a:pPr>
            <a:endParaRPr lang="en-US" altLang="ko-KR" i="1" dirty="0"/>
          </a:p>
          <a:p>
            <a:pPr marL="0" indent="0">
              <a:buNone/>
            </a:pPr>
            <a:endParaRPr lang="en-US" altLang="ko-KR" dirty="0" smtClean="0"/>
          </a:p>
          <a:p>
            <a:pPr lvl="3">
              <a:buNone/>
            </a:pPr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ISSUES</a:t>
            </a:r>
            <a:r>
              <a:rPr lang="ko-KR" altLang="en-US" dirty="0" smtClean="0"/>
              <a:t> </a:t>
            </a:r>
            <a:r>
              <a:rPr lang="en-US" altLang="ko-KR" dirty="0" smtClean="0"/>
              <a:t>&amp;</a:t>
            </a:r>
            <a:r>
              <a:rPr lang="ko-KR" altLang="en-US" dirty="0" smtClean="0"/>
              <a:t> </a:t>
            </a:r>
            <a:r>
              <a:rPr lang="en-US" altLang="ko-KR" dirty="0"/>
              <a:t>QUESTIONS</a:t>
            </a:r>
            <a:br>
              <a:rPr lang="en-US" altLang="ko-KR" dirty="0"/>
            </a:br>
            <a:r>
              <a:rPr lang="en-US" altLang="ko-KR" dirty="0" smtClean="0"/>
              <a:t>S-100 Ambiguity (3)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16491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72067" y="2675467"/>
            <a:ext cx="7843337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b="1" dirty="0" smtClean="0"/>
              <a:t>Means,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Those classes used for data transfer should be concrete.</a:t>
            </a:r>
          </a:p>
          <a:p>
            <a:pPr marL="0" indent="0">
              <a:buNone/>
            </a:pPr>
            <a:r>
              <a:rPr lang="en-US" dirty="0"/>
              <a:t>There can be classes that are not for data transfer in </a:t>
            </a:r>
            <a:r>
              <a:rPr lang="en-US" dirty="0" smtClean="0"/>
              <a:t>Application </a:t>
            </a:r>
            <a:r>
              <a:rPr lang="en-US" dirty="0"/>
              <a:t>Schema, thus can be abstract.</a:t>
            </a:r>
          </a:p>
          <a:p>
            <a:pPr marL="0" indent="0">
              <a:buNone/>
            </a:pPr>
            <a:endParaRPr lang="en-US" altLang="ko-KR" i="1" dirty="0"/>
          </a:p>
          <a:p>
            <a:pPr marL="0" indent="0">
              <a:buNone/>
            </a:pPr>
            <a:endParaRPr lang="en-US" altLang="ko-KR" dirty="0" smtClean="0"/>
          </a:p>
          <a:p>
            <a:pPr marL="914400" lvl="3" indent="0">
              <a:buNone/>
            </a:pPr>
            <a:endParaRPr lang="en-US" altLang="ko-KR" dirty="0" smtClean="0"/>
          </a:p>
          <a:p>
            <a:pPr marL="914400" lvl="3" indent="0">
              <a:buNone/>
            </a:pPr>
            <a:endParaRPr lang="en-US" altLang="ko-KR" dirty="0" smtClean="0"/>
          </a:p>
          <a:p>
            <a:pPr marL="914400" lvl="3" indent="0">
              <a:buNone/>
            </a:pPr>
            <a:endParaRPr lang="en-US" altLang="ko-KR" dirty="0" smtClean="0"/>
          </a:p>
          <a:p>
            <a:pPr marL="914400" lvl="3" indent="0">
              <a:buNone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ISSUES</a:t>
            </a:r>
            <a:r>
              <a:rPr lang="ko-KR" altLang="en-US" dirty="0" smtClean="0"/>
              <a:t> </a:t>
            </a:r>
            <a:r>
              <a:rPr lang="en-US" altLang="ko-KR" dirty="0" smtClean="0"/>
              <a:t>&amp;</a:t>
            </a:r>
            <a:r>
              <a:rPr lang="ko-KR" altLang="en-US" dirty="0" smtClean="0"/>
              <a:t> </a:t>
            </a:r>
            <a:r>
              <a:rPr lang="en-US" altLang="ko-KR" dirty="0"/>
              <a:t>QUESTIONS</a:t>
            </a:r>
            <a:br>
              <a:rPr lang="en-US" altLang="ko-KR" dirty="0"/>
            </a:br>
            <a:r>
              <a:rPr lang="en-US" altLang="ko-KR" dirty="0" smtClean="0"/>
              <a:t>S-100 Ambiguity (3)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286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 to S-100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22521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72067" y="2675467"/>
            <a:ext cx="7843337" cy="345069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n-US" altLang="ko-KR" sz="3200" i="1" dirty="0"/>
          </a:p>
          <a:p>
            <a:pPr marL="514350" indent="-514350">
              <a:buFont typeface="+mj-lt"/>
              <a:buAutoNum type="arabicPeriod"/>
            </a:pPr>
            <a:r>
              <a:rPr lang="en-US" altLang="ko-KR" sz="2800" i="1" dirty="0"/>
              <a:t>We want consistency among IALA’s different Product Specifications</a:t>
            </a:r>
            <a:r>
              <a:rPr lang="en-US" altLang="ko-KR" sz="2800" i="1" dirty="0" smtClean="0"/>
              <a:t>.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 </a:t>
            </a:r>
            <a:r>
              <a:rPr lang="en-US" altLang="ko-KR" sz="2800" i="1" dirty="0" smtClean="0"/>
              <a:t>source for definitive &amp; authoritative answers to this type of questions would be great.</a:t>
            </a:r>
            <a:endParaRPr lang="en-US" altLang="ko-KR" sz="2800" i="1" dirty="0"/>
          </a:p>
          <a:p>
            <a:pPr marL="0" indent="0">
              <a:buNone/>
            </a:pPr>
            <a:endParaRPr lang="en-US" altLang="ko-KR" dirty="0" smtClean="0"/>
          </a:p>
          <a:p>
            <a:pPr marL="914400" lvl="3" indent="0">
              <a:buNone/>
            </a:pPr>
            <a:endParaRPr lang="en-US" altLang="ko-KR" dirty="0" smtClean="0"/>
          </a:p>
          <a:p>
            <a:pPr marL="914400" lvl="3" indent="0">
              <a:buNone/>
            </a:pPr>
            <a:endParaRPr lang="en-US" altLang="ko-KR" dirty="0" smtClean="0"/>
          </a:p>
          <a:p>
            <a:pPr marL="914400" lvl="3" indent="0">
              <a:buNone/>
            </a:pPr>
            <a:endParaRPr lang="en-US" altLang="ko-KR" dirty="0" smtClean="0"/>
          </a:p>
          <a:p>
            <a:pPr marL="914400" lvl="3" indent="0">
              <a:buNone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ISSUES</a:t>
            </a:r>
            <a:r>
              <a:rPr lang="ko-KR" altLang="en-US" dirty="0" smtClean="0"/>
              <a:t> </a:t>
            </a:r>
            <a:r>
              <a:rPr lang="en-US" altLang="ko-KR" dirty="0" smtClean="0"/>
              <a:t>&amp;</a:t>
            </a:r>
            <a:r>
              <a:rPr lang="ko-KR" altLang="en-US" dirty="0" smtClean="0"/>
              <a:t> </a:t>
            </a:r>
            <a:r>
              <a:rPr lang="en-US" altLang="ko-KR" dirty="0"/>
              <a:t>QUESTIONS</a:t>
            </a:r>
            <a:br>
              <a:rPr lang="en-US" altLang="ko-KR" dirty="0"/>
            </a:br>
            <a:r>
              <a:rPr lang="en-US" altLang="ko-KR" dirty="0" smtClean="0"/>
              <a:t>S-100 Ambiguity (4)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41482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72067" y="2675467"/>
            <a:ext cx="7843337" cy="3450696"/>
          </a:xfrm>
        </p:spPr>
        <p:txBody>
          <a:bodyPr>
            <a:normAutofit lnSpcReduction="10000"/>
          </a:bodyPr>
          <a:lstStyle/>
          <a:p>
            <a:pPr lvl="1"/>
            <a:r>
              <a:rPr lang="en-US" altLang="ko-KR" dirty="0" smtClean="0"/>
              <a:t>During the product specification development process, we’ve found a few features that were already registered in other domains.</a:t>
            </a:r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What do we do we found such a feature?</a:t>
            </a:r>
          </a:p>
          <a:p>
            <a:pPr marL="759143" lvl="1" indent="-457200">
              <a:buFont typeface="+mj-lt"/>
              <a:buAutoNum type="arabicPeriod"/>
            </a:pPr>
            <a:r>
              <a:rPr lang="en-US" altLang="ko-KR" dirty="0" smtClean="0"/>
              <a:t>Use them as they are?</a:t>
            </a:r>
          </a:p>
          <a:p>
            <a:pPr marL="759143" lvl="1" indent="-457200">
              <a:buFont typeface="+mj-lt"/>
              <a:buAutoNum type="arabicPeriod"/>
            </a:pPr>
            <a:r>
              <a:rPr lang="en-US" altLang="ko-KR" dirty="0" smtClean="0"/>
              <a:t>Modify it and register as a new version?</a:t>
            </a:r>
          </a:p>
          <a:p>
            <a:pPr marL="759143" lvl="1" indent="-457200">
              <a:buFont typeface="+mj-lt"/>
              <a:buAutoNum type="arabicPeriod"/>
            </a:pPr>
            <a:r>
              <a:rPr lang="en-US" altLang="ko-KR" dirty="0" smtClean="0"/>
              <a:t>Just put a (possible) duplication?</a:t>
            </a:r>
          </a:p>
          <a:p>
            <a:pPr marL="759143" lvl="1" indent="-457200">
              <a:buFont typeface="+mj-lt"/>
              <a:buAutoNum type="arabicPeriod"/>
            </a:pPr>
            <a:r>
              <a:rPr lang="en-US" altLang="ko-KR" dirty="0" smtClean="0"/>
              <a:t>And who’s feature ‘buoy’ is anyway? </a:t>
            </a:r>
            <a:r>
              <a:rPr lang="en-US" altLang="ko-KR" dirty="0" smtClean="0">
                <a:sym typeface="Wingdings"/>
              </a:rPr>
              <a:t></a:t>
            </a:r>
            <a:endParaRPr lang="en-US" altLang="ko-KR" dirty="0" smtClean="0"/>
          </a:p>
          <a:p>
            <a:pPr lvl="3">
              <a:buNone/>
            </a:pPr>
            <a:endParaRPr lang="en-US" altLang="ko-KR" dirty="0" smtClean="0"/>
          </a:p>
          <a:p>
            <a:pPr lvl="3">
              <a:buNone/>
            </a:pPr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ISSUES</a:t>
            </a:r>
            <a:r>
              <a:rPr lang="ko-KR" altLang="en-US" dirty="0" smtClean="0"/>
              <a:t> </a:t>
            </a:r>
            <a:r>
              <a:rPr lang="en-US" altLang="ko-KR" dirty="0" smtClean="0"/>
              <a:t>&amp;</a:t>
            </a:r>
            <a:r>
              <a:rPr lang="ko-KR" altLang="en-US" dirty="0" smtClean="0"/>
              <a:t> </a:t>
            </a:r>
            <a:r>
              <a:rPr lang="en-US" altLang="ko-KR" dirty="0"/>
              <a:t>QUESTIONS</a:t>
            </a:r>
            <a:br>
              <a:rPr lang="en-US" altLang="ko-KR" dirty="0"/>
            </a:br>
            <a:r>
              <a:rPr lang="en-US" altLang="ko-KR" sz="3600" dirty="0"/>
              <a:t>Whose Domain does this belong</a:t>
            </a:r>
            <a:r>
              <a:rPr lang="en-US" altLang="ko-KR" sz="3600" dirty="0" smtClean="0"/>
              <a:t>?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209131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72067" y="2348880"/>
            <a:ext cx="7948405" cy="3960440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/>
              <a:t>Issues on ANM </a:t>
            </a:r>
            <a:r>
              <a:rPr lang="en-US" altLang="ko-KR" dirty="0"/>
              <a:t>domain’s Feature type, Attribute type</a:t>
            </a:r>
            <a:r>
              <a:rPr lang="ko-KR" altLang="en-US" dirty="0"/>
              <a:t> </a:t>
            </a:r>
            <a:r>
              <a:rPr lang="en-US" altLang="ko-KR" dirty="0" smtClean="0"/>
              <a:t>definition process</a:t>
            </a:r>
          </a:p>
          <a:p>
            <a:pPr lvl="1"/>
            <a:r>
              <a:rPr lang="en-US" altLang="ko-KR" dirty="0" smtClean="0"/>
              <a:t>Different ways for Feature type</a:t>
            </a:r>
            <a:r>
              <a:rPr lang="ko-KR" altLang="en-US" dirty="0" smtClean="0"/>
              <a:t> </a:t>
            </a:r>
            <a:r>
              <a:rPr lang="en-US" altLang="ko-KR" dirty="0" smtClean="0"/>
              <a:t>class definition</a:t>
            </a:r>
          </a:p>
          <a:p>
            <a:pPr lvl="2"/>
            <a:r>
              <a:rPr lang="en-US" altLang="ko-KR" dirty="0" smtClean="0"/>
              <a:t>‘Buoy’  feature type - Different classes for different types of buoys? Or, One general class with an attribute that represents its type?</a:t>
            </a:r>
          </a:p>
          <a:p>
            <a:pPr marL="627063" lvl="2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example)</a:t>
            </a:r>
          </a:p>
          <a:p>
            <a:pPr lvl="3"/>
            <a:r>
              <a:rPr lang="en-US" altLang="ko-KR" sz="1600" dirty="0" smtClean="0"/>
              <a:t>‘Buoy’ : </a:t>
            </a:r>
            <a:r>
              <a:rPr lang="en-US" altLang="ko-KR" sz="1600" dirty="0"/>
              <a:t> </a:t>
            </a:r>
            <a:r>
              <a:rPr lang="en-US" altLang="ko-KR" sz="1600" dirty="0" smtClean="0"/>
              <a:t>(a class per type)</a:t>
            </a:r>
          </a:p>
          <a:p>
            <a:pPr lvl="4">
              <a:buNone/>
            </a:pPr>
            <a:r>
              <a:rPr lang="en-US" altLang="ko-KR" dirty="0" smtClean="0"/>
              <a:t>Buoy, cardinal</a:t>
            </a:r>
            <a:r>
              <a:rPr lang="ko-KR" altLang="en-US" dirty="0" smtClean="0"/>
              <a:t> </a:t>
            </a:r>
            <a:r>
              <a:rPr lang="en-US" altLang="ko-KR" dirty="0" smtClean="0"/>
              <a:t>;  Buoy, installation ;  Buoy, isolated danger</a:t>
            </a:r>
          </a:p>
          <a:p>
            <a:pPr lvl="4">
              <a:buNone/>
            </a:pPr>
            <a:r>
              <a:rPr lang="en-US" altLang="ko-KR" dirty="0" smtClean="0"/>
              <a:t>Buoy, </a:t>
            </a:r>
            <a:r>
              <a:rPr lang="en-US" altLang="ko-KR" dirty="0"/>
              <a:t>l</a:t>
            </a:r>
            <a:r>
              <a:rPr lang="en-US" altLang="ko-KR" dirty="0" smtClean="0"/>
              <a:t>ateral ;  Buoy, safe water ; Buoy, special purpose/general</a:t>
            </a:r>
          </a:p>
          <a:p>
            <a:pPr lvl="3"/>
            <a:r>
              <a:rPr lang="en-US" altLang="ko-KR" sz="1600" dirty="0" smtClean="0"/>
              <a:t>‘Radar transponder beacon’ </a:t>
            </a:r>
          </a:p>
          <a:p>
            <a:pPr lvl="4">
              <a:buNone/>
            </a:pPr>
            <a:r>
              <a:rPr lang="en-US" altLang="ko-KR" dirty="0" smtClean="0"/>
              <a:t>‘category of radar transponder beacon’ (type representing attribute used)</a:t>
            </a:r>
          </a:p>
          <a:p>
            <a:pPr lvl="3">
              <a:buNone/>
            </a:pPr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</p:txBody>
      </p:sp>
      <p:sp>
        <p:nvSpPr>
          <p:cNvPr id="6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 ISSUES &amp; QUESTIONS</a:t>
            </a:r>
            <a:br>
              <a:rPr lang="en-US" altLang="ko-KR" dirty="0"/>
            </a:br>
            <a:r>
              <a:rPr lang="en-US" altLang="ko-KR" sz="3600" dirty="0"/>
              <a:t>Other modeling issues</a:t>
            </a:r>
            <a:endParaRPr lang="ko-KR" alt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72067" y="2348880"/>
            <a:ext cx="7700461" cy="3960440"/>
          </a:xfrm>
        </p:spPr>
        <p:txBody>
          <a:bodyPr>
            <a:normAutofit lnSpcReduction="10000"/>
          </a:bodyPr>
          <a:lstStyle/>
          <a:p>
            <a:r>
              <a:rPr lang="en-US" altLang="ko-KR" dirty="0"/>
              <a:t>Issues on ANM domain’s Feature type, Attribute type</a:t>
            </a:r>
            <a:r>
              <a:rPr lang="ko-KR" altLang="en-US" dirty="0"/>
              <a:t> </a:t>
            </a:r>
            <a:r>
              <a:rPr lang="en-US" altLang="ko-KR" dirty="0"/>
              <a:t>definition </a:t>
            </a:r>
            <a:r>
              <a:rPr lang="en-US" altLang="ko-KR" dirty="0" smtClean="0"/>
              <a:t>process</a:t>
            </a:r>
          </a:p>
          <a:p>
            <a:pPr lvl="1"/>
            <a:r>
              <a:rPr lang="en-US" altLang="ko-KR" dirty="0" smtClean="0"/>
              <a:t>Attribute type definition</a:t>
            </a:r>
          </a:p>
          <a:p>
            <a:pPr lvl="2"/>
            <a:r>
              <a:rPr lang="en-US" altLang="ko-KR" dirty="0" smtClean="0"/>
              <a:t>When attributes type name is same as IHO domain’s attribute element,</a:t>
            </a:r>
          </a:p>
          <a:p>
            <a:pPr lvl="3"/>
            <a:r>
              <a:rPr lang="en-US" altLang="ko-KR" dirty="0" smtClean="0"/>
              <a:t>Identify that the attribute type is identical to the existing attribute element By figuring out what attribute element means.</a:t>
            </a:r>
            <a:br>
              <a:rPr lang="en-US" altLang="ko-KR" dirty="0" smtClean="0"/>
            </a:br>
            <a:r>
              <a:rPr lang="en-US" altLang="ko-KR" dirty="0" smtClean="0"/>
              <a:t>ex)</a:t>
            </a:r>
            <a:r>
              <a:rPr lang="ko-KR" altLang="en-US" dirty="0" smtClean="0"/>
              <a:t> </a:t>
            </a:r>
            <a:r>
              <a:rPr lang="en-US" altLang="ko-KR" dirty="0" smtClean="0"/>
              <a:t>‘elevation’</a:t>
            </a:r>
          </a:p>
          <a:p>
            <a:pPr lvl="2"/>
            <a:r>
              <a:rPr lang="en-US" altLang="ko-KR" dirty="0" smtClean="0"/>
              <a:t>When there is a attribute element with similar concept but with different name</a:t>
            </a:r>
          </a:p>
          <a:p>
            <a:pPr marL="914400" lvl="3" indent="0">
              <a:buNone/>
            </a:pPr>
            <a:r>
              <a:rPr lang="en-US" altLang="ko-KR" dirty="0"/>
              <a:t>e</a:t>
            </a:r>
            <a:r>
              <a:rPr lang="en-US" altLang="ko-KR" dirty="0" smtClean="0"/>
              <a:t>x1)</a:t>
            </a:r>
            <a:r>
              <a:rPr lang="ko-KR" altLang="en-US" dirty="0" smtClean="0"/>
              <a:t> </a:t>
            </a:r>
            <a:r>
              <a:rPr lang="en-US" altLang="ko-KR" dirty="0" smtClean="0"/>
              <a:t>‘elevation’ vs. ‘altitude’</a:t>
            </a:r>
          </a:p>
          <a:p>
            <a:pPr marL="914400" lvl="3" indent="0">
              <a:buNone/>
            </a:pPr>
            <a:r>
              <a:rPr lang="en-US" altLang="ko-KR" dirty="0"/>
              <a:t>e</a:t>
            </a:r>
            <a:r>
              <a:rPr lang="en-US" altLang="ko-KR" dirty="0" smtClean="0"/>
              <a:t>x2) ‘</a:t>
            </a:r>
            <a:r>
              <a:rPr lang="en-US" altLang="ko-KR" dirty="0" err="1" smtClean="0"/>
              <a:t>methodOfSurvey</a:t>
            </a:r>
            <a:r>
              <a:rPr lang="en-US" altLang="ko-KR" dirty="0" smtClean="0"/>
              <a:t>’ vs. ‘</a:t>
            </a:r>
            <a:r>
              <a:rPr lang="en-US" altLang="ko-KR" dirty="0" err="1" smtClean="0"/>
              <a:t>surveyType</a:t>
            </a:r>
            <a:r>
              <a:rPr lang="en-US" altLang="ko-KR" dirty="0" smtClean="0"/>
              <a:t>’</a:t>
            </a:r>
          </a:p>
          <a:p>
            <a:pPr lvl="3">
              <a:buNone/>
            </a:pPr>
            <a:endParaRPr lang="en-US" altLang="ko-KR" dirty="0" smtClean="0"/>
          </a:p>
          <a:p>
            <a:pPr lvl="3">
              <a:buNone/>
            </a:pPr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 ISSUES &amp; QUESTIONS</a:t>
            </a:r>
            <a:br>
              <a:rPr lang="en-US" altLang="ko-KR" dirty="0"/>
            </a:br>
            <a:r>
              <a:rPr lang="en-US" altLang="ko-KR" sz="3600" dirty="0"/>
              <a:t>Other modeling issues</a:t>
            </a:r>
            <a:endParaRPr lang="ko-KR" alt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72067" y="2276872"/>
            <a:ext cx="7804389" cy="4104456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/>
              <a:t>Issues on </a:t>
            </a:r>
            <a:r>
              <a:rPr lang="en-US" altLang="ko-KR" dirty="0" smtClean="0"/>
              <a:t>Feature Catalogue developing process</a:t>
            </a:r>
          </a:p>
          <a:p>
            <a:pPr lvl="1"/>
            <a:r>
              <a:rPr lang="en-US" altLang="ko-KR" sz="2000" dirty="0" smtClean="0"/>
              <a:t>There can be more than one way to define the same real world </a:t>
            </a:r>
            <a:r>
              <a:rPr lang="en-US" sz="1800" dirty="0" smtClean="0"/>
              <a:t>phenomenon </a:t>
            </a:r>
            <a:r>
              <a:rPr lang="en-US" altLang="ko-KR" sz="2000" dirty="0" smtClean="0"/>
              <a:t>as a feature depending on domain.</a:t>
            </a:r>
          </a:p>
          <a:p>
            <a:pPr lvl="2"/>
            <a:r>
              <a:rPr lang="en-US" altLang="ko-KR" sz="1800" dirty="0" smtClean="0"/>
              <a:t>ex)</a:t>
            </a:r>
            <a:r>
              <a:rPr lang="ko-KR" altLang="en-US" sz="1800" dirty="0" smtClean="0"/>
              <a:t> </a:t>
            </a:r>
            <a:r>
              <a:rPr lang="en-US" altLang="ko-KR" sz="1800" dirty="0" err="1" smtClean="0"/>
              <a:t>Racon</a:t>
            </a:r>
            <a:endParaRPr lang="en-US" altLang="ko-KR" sz="1800" dirty="0" smtClean="0"/>
          </a:p>
          <a:p>
            <a:pPr lvl="3"/>
            <a:r>
              <a:rPr lang="en-US" altLang="ko-KR" sz="1600" dirty="0" smtClean="0"/>
              <a:t>IHO hydro domain</a:t>
            </a:r>
            <a:br>
              <a:rPr lang="en-US" altLang="ko-KR" sz="1600" dirty="0" smtClean="0"/>
            </a:br>
            <a:r>
              <a:rPr lang="en-US" altLang="ko-KR" sz="1600" dirty="0" smtClean="0"/>
              <a:t>Setting category </a:t>
            </a:r>
            <a:r>
              <a:rPr lang="en-US" altLang="ko-KR" sz="1600" dirty="0"/>
              <a:t>of radar transponder beacon</a:t>
            </a:r>
            <a:r>
              <a:rPr lang="ko-KR" altLang="en-US" sz="1600" dirty="0"/>
              <a:t> </a:t>
            </a:r>
            <a:r>
              <a:rPr lang="en-US" altLang="ko-KR" sz="1600" dirty="0" smtClean="0"/>
              <a:t>attribute of radar transponder beacon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to 1 makes it ‘</a:t>
            </a:r>
            <a:r>
              <a:rPr lang="en-US" altLang="ko-KR" sz="1600" dirty="0" err="1" smtClean="0"/>
              <a:t>Racon</a:t>
            </a:r>
            <a:r>
              <a:rPr lang="en-US" altLang="ko-KR" sz="1600" dirty="0" smtClean="0"/>
              <a:t>’</a:t>
            </a:r>
          </a:p>
          <a:p>
            <a:pPr lvl="3"/>
            <a:r>
              <a:rPr lang="en-US" altLang="ko-KR" sz="1600" dirty="0" smtClean="0"/>
              <a:t>IALA</a:t>
            </a:r>
            <a:r>
              <a:rPr lang="ko-KR" altLang="en-US" sz="1600" dirty="0" smtClean="0"/>
              <a:t> </a:t>
            </a:r>
            <a:r>
              <a:rPr lang="en-US" altLang="ko-KR" sz="1600" dirty="0"/>
              <a:t>domain</a:t>
            </a:r>
            <a:endParaRPr lang="en-US" altLang="ko-KR" sz="1600" dirty="0" smtClean="0"/>
          </a:p>
          <a:p>
            <a:pPr lvl="3">
              <a:buNone/>
            </a:pPr>
            <a:r>
              <a:rPr lang="en-US" altLang="ko-KR" sz="1600" dirty="0" smtClean="0"/>
              <a:t>	Define ‘</a:t>
            </a:r>
            <a:r>
              <a:rPr lang="en-US" altLang="ko-KR" sz="1600" dirty="0" err="1" smtClean="0"/>
              <a:t>Racon</a:t>
            </a:r>
            <a:r>
              <a:rPr lang="en-US" altLang="ko-KR" sz="1600" dirty="0" smtClean="0"/>
              <a:t>’ feature type class</a:t>
            </a:r>
            <a:endParaRPr lang="en-US" altLang="ko-KR" sz="1400" dirty="0"/>
          </a:p>
          <a:p>
            <a:pPr lvl="3">
              <a:buNone/>
            </a:pPr>
            <a:endParaRPr lang="en-US" altLang="ko-KR" sz="1100" dirty="0" smtClean="0"/>
          </a:p>
          <a:p>
            <a:pPr lvl="1"/>
            <a:r>
              <a:rPr lang="en-US" altLang="ko-KR" sz="2000" dirty="0" smtClean="0"/>
              <a:t>How do we recognize these features that are defined in different ways but indicating the same thing as identical feature in e-Navigation context?</a:t>
            </a:r>
          </a:p>
          <a:p>
            <a:pPr lvl="2"/>
            <a:r>
              <a:rPr lang="en-US" altLang="ko-KR" sz="1800" dirty="0" smtClean="0"/>
              <a:t>IALA domain’s ‘</a:t>
            </a:r>
            <a:r>
              <a:rPr lang="en-US" altLang="ko-KR" sz="1800" dirty="0" err="1" smtClean="0"/>
              <a:t>Racon</a:t>
            </a:r>
            <a:r>
              <a:rPr lang="en-US" altLang="ko-KR" sz="1800" dirty="0" smtClean="0"/>
              <a:t>’</a:t>
            </a:r>
            <a:r>
              <a:rPr lang="ko-KR" altLang="en-US" sz="1800" dirty="0"/>
              <a:t> </a:t>
            </a:r>
            <a:r>
              <a:rPr lang="en-US" altLang="ko-KR" sz="1800" dirty="0" smtClean="0"/>
              <a:t>and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IHO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domain’s ‘Radar transponder beacon’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feature</a:t>
            </a:r>
          </a:p>
          <a:p>
            <a:pPr lvl="2"/>
            <a:endParaRPr lang="ko-KR" altLang="en-US" sz="180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 ISSUES &amp; QUESTIONS</a:t>
            </a:r>
            <a:br>
              <a:rPr lang="en-US" altLang="ko-KR" dirty="0"/>
            </a:br>
            <a:r>
              <a:rPr lang="en-US" altLang="ko-KR" sz="3600" dirty="0"/>
              <a:t>Other modeling issues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972861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72067" y="3140968"/>
            <a:ext cx="7408333" cy="29851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ko-KR" sz="6000" dirty="0" smtClean="0"/>
              <a:t>Thank you!</a:t>
            </a:r>
            <a:endParaRPr lang="ko-KR" altLang="en-US" sz="6000" dirty="0"/>
          </a:p>
        </p:txBody>
      </p:sp>
    </p:spTree>
    <p:extLst>
      <p:ext uri="{BB962C8B-B14F-4D97-AF65-F5344CB8AC3E}">
        <p14:creationId xmlns:p14="http://schemas.microsoft.com/office/powerpoint/2010/main" val="691060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395536" y="2604045"/>
            <a:ext cx="8280921" cy="3561259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S-100 is a Universal data model for hydrographic data.</a:t>
            </a:r>
          </a:p>
          <a:p>
            <a:pPr lvl="1"/>
            <a:r>
              <a:rPr lang="en-US" altLang="ko-KR" dirty="0" smtClean="0"/>
              <a:t>IHO’s standard</a:t>
            </a:r>
          </a:p>
          <a:p>
            <a:pPr lvl="1"/>
            <a:r>
              <a:rPr lang="en-US" altLang="ko-KR" dirty="0" smtClean="0"/>
              <a:t>S-100 is the guideline for ‘Product Specification’, </a:t>
            </a:r>
            <a:br>
              <a:rPr lang="en-US" altLang="ko-KR" dirty="0" smtClean="0"/>
            </a:br>
            <a:r>
              <a:rPr lang="en-US" altLang="ko-KR" dirty="0" smtClean="0"/>
              <a:t>which is, in turn, the guideline for data product production and distribution.</a:t>
            </a:r>
          </a:p>
          <a:p>
            <a:pPr lvl="1"/>
            <a:r>
              <a:rPr lang="en-US" altLang="ko-KR" dirty="0"/>
              <a:t>S-100 has been agreed among international bodies including IMO, IHO and IALA as the baseline for the Common Maritime Data Structure required for e-Navigation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S-100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0450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S-100, S-10x, and Data Products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267744" y="2492896"/>
            <a:ext cx="2808312" cy="720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/>
              <a:t>S-100</a:t>
            </a:r>
            <a:endParaRPr lang="ko-KR" altLang="en-US" sz="2800" b="1" dirty="0"/>
          </a:p>
        </p:txBody>
      </p:sp>
      <p:sp>
        <p:nvSpPr>
          <p:cNvPr id="5" name="직사각형 4"/>
          <p:cNvSpPr/>
          <p:nvPr/>
        </p:nvSpPr>
        <p:spPr>
          <a:xfrm>
            <a:off x="395536" y="3789040"/>
            <a:ext cx="270495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/>
              <a:t>S-101 ENC</a:t>
            </a:r>
            <a:br>
              <a:rPr lang="en-US" altLang="ko-KR" sz="2000" b="1" dirty="0" smtClean="0"/>
            </a:br>
            <a:r>
              <a:rPr lang="en-US" altLang="ko-KR" sz="2000" b="1" dirty="0" smtClean="0"/>
              <a:t>Product Specification</a:t>
            </a:r>
            <a:endParaRPr lang="ko-KR" altLang="en-US" sz="2000" b="1" dirty="0"/>
          </a:p>
        </p:txBody>
      </p:sp>
      <p:sp>
        <p:nvSpPr>
          <p:cNvPr id="6" name="직사각형 5"/>
          <p:cNvSpPr/>
          <p:nvPr/>
        </p:nvSpPr>
        <p:spPr>
          <a:xfrm>
            <a:off x="3242748" y="3789040"/>
            <a:ext cx="2625396" cy="10081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/>
              <a:t>S-102 Bathymetry</a:t>
            </a:r>
          </a:p>
          <a:p>
            <a:pPr algn="ctr"/>
            <a:r>
              <a:rPr lang="en-US" altLang="ko-KR" sz="2000" b="1" dirty="0" smtClean="0"/>
              <a:t>Product Specification</a:t>
            </a:r>
            <a:endParaRPr lang="ko-KR" altLang="en-US" sz="2000" b="1" dirty="0"/>
          </a:p>
        </p:txBody>
      </p:sp>
      <p:sp>
        <p:nvSpPr>
          <p:cNvPr id="7" name="직사각형 6"/>
          <p:cNvSpPr/>
          <p:nvPr/>
        </p:nvSpPr>
        <p:spPr>
          <a:xfrm>
            <a:off x="6338763" y="3789040"/>
            <a:ext cx="2520280" cy="100811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/>
              <a:t>S-10x </a:t>
            </a:r>
            <a:r>
              <a:rPr lang="en-US" altLang="ko-KR" sz="2000" b="1" dirty="0" err="1" smtClean="0"/>
              <a:t>AtoN</a:t>
            </a:r>
            <a:r>
              <a:rPr lang="en-US" altLang="ko-KR" sz="2000" b="1" dirty="0" smtClean="0"/>
              <a:t/>
            </a:r>
            <a:br>
              <a:rPr lang="en-US" altLang="ko-KR" sz="2000" b="1" dirty="0" smtClean="0"/>
            </a:br>
            <a:r>
              <a:rPr lang="en-US" altLang="ko-KR" sz="2000" b="1" dirty="0" smtClean="0"/>
              <a:t>Product Specification</a:t>
            </a:r>
            <a:endParaRPr lang="ko-KR" altLang="en-US" sz="2000" b="1" dirty="0"/>
          </a:p>
        </p:txBody>
      </p:sp>
      <p:cxnSp>
        <p:nvCxnSpPr>
          <p:cNvPr id="14" name="직선 화살표 연결선 13"/>
          <p:cNvCxnSpPr>
            <a:stCxn id="4" idx="2"/>
            <a:endCxn id="5" idx="0"/>
          </p:cNvCxnSpPr>
          <p:nvPr/>
        </p:nvCxnSpPr>
        <p:spPr>
          <a:xfrm flipH="1">
            <a:off x="1748013" y="3212976"/>
            <a:ext cx="1923887" cy="576064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>
            <a:stCxn id="4" idx="2"/>
            <a:endCxn id="6" idx="0"/>
          </p:cNvCxnSpPr>
          <p:nvPr/>
        </p:nvCxnSpPr>
        <p:spPr>
          <a:xfrm>
            <a:off x="3671900" y="3212976"/>
            <a:ext cx="883546" cy="576064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>
            <a:stCxn id="4" idx="2"/>
            <a:endCxn id="7" idx="0"/>
          </p:cNvCxnSpPr>
          <p:nvPr/>
        </p:nvCxnSpPr>
        <p:spPr>
          <a:xfrm>
            <a:off x="3671900" y="3212976"/>
            <a:ext cx="3927003" cy="576064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http://upload.wikimedia.org/wikipedia/commons/3/36/En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6" y="5444129"/>
            <a:ext cx="2367834" cy="129714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http://upload.wikimedia.org/wikipedia/commons/3/36/En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56" y="5331853"/>
            <a:ext cx="2367834" cy="129114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http://upload.wikimedia.org/wikipedia/commons/3/36/En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56" y="5201561"/>
            <a:ext cx="2367834" cy="13203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 rot="19543010">
            <a:off x="902361" y="5730851"/>
            <a:ext cx="19945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bg1">
                    <a:lumMod val="50000"/>
                  </a:schemeClr>
                </a:solidFill>
              </a:rPr>
              <a:t>en.wikipedia.org</a:t>
            </a:r>
            <a:endParaRPr lang="ko-KR" alt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8" name="Picture 4" descr="http://upload.wikimedia.org/wikipedia/commons/1/1c/Mazama_bathymetry_survey_ma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895" y="5444892"/>
            <a:ext cx="2367833" cy="12964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" descr="http://upload.wikimedia.org/wikipedia/commons/1/1c/Mazama_bathymetry_survey_ma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331853"/>
            <a:ext cx="2367833" cy="129114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http://upload.wikimedia.org/wikipedia/commons/1/1c/Mazama_bathymetry_survey_ma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201484"/>
            <a:ext cx="2367833" cy="131820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 rot="19543010">
            <a:off x="3704523" y="5703230"/>
            <a:ext cx="19655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en.wikipedia.org</a:t>
            </a:r>
            <a:endParaRPr lang="ko-KR" altLang="en-US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763" y="5444892"/>
            <a:ext cx="2248917" cy="12964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163" y="5331853"/>
            <a:ext cx="2248917" cy="12911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563" y="5201560"/>
            <a:ext cx="2248917" cy="1320329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TextBox 51"/>
          <p:cNvSpPr txBox="1"/>
          <p:nvPr/>
        </p:nvSpPr>
        <p:spPr>
          <a:xfrm rot="19543010">
            <a:off x="6727067" y="5706135"/>
            <a:ext cx="1826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Navguide</a:t>
            </a:r>
            <a:r>
              <a:rPr lang="en-US" altLang="ko-K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2010</a:t>
            </a:r>
            <a:endParaRPr lang="ko-KR" altLang="en-US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868144" y="3965051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…</a:t>
            </a:r>
            <a:endParaRPr lang="ko-KR" altLang="en-US" sz="2400" b="1" dirty="0"/>
          </a:p>
        </p:txBody>
      </p:sp>
      <p:sp>
        <p:nvSpPr>
          <p:cNvPr id="54" name="아래쪽 화살표 53"/>
          <p:cNvSpPr/>
          <p:nvPr/>
        </p:nvSpPr>
        <p:spPr>
          <a:xfrm>
            <a:off x="1463253" y="4897701"/>
            <a:ext cx="660475" cy="18402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아래쪽 화살표 54"/>
          <p:cNvSpPr/>
          <p:nvPr/>
        </p:nvSpPr>
        <p:spPr>
          <a:xfrm>
            <a:off x="4211960" y="4897701"/>
            <a:ext cx="660475" cy="18402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아래쪽 화살표 55"/>
          <p:cNvSpPr/>
          <p:nvPr/>
        </p:nvSpPr>
        <p:spPr>
          <a:xfrm>
            <a:off x="7236296" y="4897701"/>
            <a:ext cx="660475" cy="18402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1738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755577" y="2348880"/>
            <a:ext cx="7992888" cy="4104456"/>
          </a:xfrm>
        </p:spPr>
        <p:txBody>
          <a:bodyPr>
            <a:noAutofit/>
          </a:bodyPr>
          <a:lstStyle/>
          <a:p>
            <a:r>
              <a:rPr lang="en-US" altLang="ko-KR" sz="2000" dirty="0" smtClean="0"/>
              <a:t>Management </a:t>
            </a:r>
            <a:r>
              <a:rPr lang="en-US" altLang="ko-KR" sz="2000" dirty="0"/>
              <a:t>of IHO Geospatial Information </a:t>
            </a:r>
            <a:r>
              <a:rPr lang="en-US" altLang="ko-KR" sz="2000" dirty="0" smtClean="0"/>
              <a:t>Registers</a:t>
            </a:r>
          </a:p>
          <a:p>
            <a:r>
              <a:rPr lang="en-US" altLang="ko-KR" sz="2000" dirty="0" smtClean="0"/>
              <a:t>Feature </a:t>
            </a:r>
            <a:r>
              <a:rPr lang="en-US" altLang="ko-KR" sz="2000" dirty="0"/>
              <a:t>Concept Dictionary Registers 	</a:t>
            </a:r>
          </a:p>
          <a:p>
            <a:r>
              <a:rPr lang="en-US" altLang="ko-KR" sz="2000" dirty="0"/>
              <a:t>General Feature Model and Rules for Application Schema 	</a:t>
            </a:r>
          </a:p>
          <a:p>
            <a:r>
              <a:rPr lang="en-US" altLang="ko-KR" sz="2000" dirty="0"/>
              <a:t>Metadata 	</a:t>
            </a:r>
          </a:p>
          <a:p>
            <a:r>
              <a:rPr lang="en-US" altLang="ko-KR" sz="2000" dirty="0"/>
              <a:t>Feature Catalogue 	</a:t>
            </a:r>
          </a:p>
          <a:p>
            <a:r>
              <a:rPr lang="en-US" altLang="ko-KR" sz="2000" dirty="0"/>
              <a:t>Coordinate Reference Systems 	</a:t>
            </a:r>
          </a:p>
          <a:p>
            <a:r>
              <a:rPr lang="en-US" altLang="ko-KR" sz="2000" dirty="0"/>
              <a:t>Spatial Schema 	</a:t>
            </a:r>
          </a:p>
          <a:p>
            <a:r>
              <a:rPr lang="en-US" altLang="ko-KR" sz="2000" dirty="0"/>
              <a:t>Imagery and Gridded Data 	</a:t>
            </a:r>
          </a:p>
          <a:p>
            <a:r>
              <a:rPr lang="en-US" altLang="ko-KR" sz="2000" dirty="0"/>
              <a:t>Portrayal 	</a:t>
            </a:r>
          </a:p>
          <a:p>
            <a:r>
              <a:rPr lang="en-US" altLang="ko-KR" sz="2000" dirty="0"/>
              <a:t>Encoding Formats 	</a:t>
            </a:r>
          </a:p>
          <a:p>
            <a:r>
              <a:rPr lang="en-US" altLang="ko-KR" sz="2000" dirty="0"/>
              <a:t>Product Specifications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 of S-100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3738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539552" y="2132856"/>
            <a:ext cx="8352928" cy="3633267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IHO runs GI</a:t>
            </a:r>
            <a:r>
              <a:rPr lang="en-US" altLang="ko-KR" baseline="30000" dirty="0" smtClean="0"/>
              <a:t>1) </a:t>
            </a:r>
            <a:r>
              <a:rPr lang="en-US" altLang="ko-KR" dirty="0" smtClean="0"/>
              <a:t>Registry, </a:t>
            </a:r>
            <a:br>
              <a:rPr lang="en-US" altLang="ko-KR" dirty="0" smtClean="0"/>
            </a:br>
            <a:r>
              <a:rPr lang="en-US" altLang="ko-KR" sz="2000" dirty="0" smtClean="0"/>
              <a:t>which helps management and development of Product Specifications.</a:t>
            </a:r>
          </a:p>
          <a:p>
            <a:pPr lvl="1"/>
            <a:r>
              <a:rPr lang="en-US" altLang="ko-KR" sz="2000" dirty="0" smtClean="0"/>
              <a:t>Registry is used for easy access and management of Common terms, domain specific feature definition, portrayal, product specification version.</a:t>
            </a:r>
          </a:p>
          <a:p>
            <a:pPr lvl="1"/>
            <a:r>
              <a:rPr lang="en-US" altLang="ko-KR" sz="2000" dirty="0">
                <a:hlinkClick r:id="rId2"/>
              </a:rPr>
              <a:t>http://registry.iho.int</a:t>
            </a:r>
            <a:endParaRPr lang="en-US" altLang="ko-KR" sz="2000" dirty="0"/>
          </a:p>
          <a:p>
            <a:pPr lvl="1"/>
            <a:endParaRPr lang="en-US" altLang="ko-KR" sz="2000" dirty="0" smtClean="0"/>
          </a:p>
          <a:p>
            <a:pPr marL="301943" lvl="1" indent="0">
              <a:buNone/>
            </a:pPr>
            <a:endParaRPr lang="en-US" altLang="ko-KR" sz="2000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Registry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027017" y="1916832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1) GI : Geographic Information</a:t>
            </a:r>
            <a:r>
              <a:rPr lang="ko-KR" altLang="en-US" sz="1600" dirty="0" smtClean="0"/>
              <a:t> </a:t>
            </a:r>
            <a:endParaRPr lang="ko-KR" altLang="en-US" sz="1600" dirty="0"/>
          </a:p>
        </p:txBody>
      </p:sp>
      <p:grpSp>
        <p:nvGrpSpPr>
          <p:cNvPr id="5" name="그룹 4"/>
          <p:cNvGrpSpPr/>
          <p:nvPr/>
        </p:nvGrpSpPr>
        <p:grpSpPr>
          <a:xfrm>
            <a:off x="818890" y="3933056"/>
            <a:ext cx="8073590" cy="2839670"/>
            <a:chOff x="624619" y="2348760"/>
            <a:chExt cx="8073590" cy="3024336"/>
          </a:xfrm>
        </p:grpSpPr>
        <p:sp>
          <p:nvSpPr>
            <p:cNvPr id="6" name="직사각형 5"/>
            <p:cNvSpPr/>
            <p:nvPr/>
          </p:nvSpPr>
          <p:spPr>
            <a:xfrm>
              <a:off x="624619" y="2708919"/>
              <a:ext cx="8073590" cy="2592289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755576" y="2852817"/>
              <a:ext cx="1512000" cy="165630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836270" y="3006225"/>
              <a:ext cx="1224000" cy="1080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altLang="ko-KR" sz="1400" b="1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72200" y="2348760"/>
              <a:ext cx="23223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b="1" dirty="0" smtClean="0"/>
                <a:t>IHO GI Registry</a:t>
              </a:r>
              <a:endParaRPr lang="ko-KR" altLang="en-US" b="1" dirty="0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899584" y="3155788"/>
              <a:ext cx="1224000" cy="1080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altLang="ko-KR" sz="1400" b="1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971736" y="3285104"/>
              <a:ext cx="1224000" cy="1080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755576" y="4509120"/>
              <a:ext cx="1584344" cy="8639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US" altLang="ko-KR" sz="1400" b="1" dirty="0" smtClean="0">
                  <a:latin typeface="맑은 고딕" pitchFamily="50" charset="-127"/>
                  <a:ea typeface="맑은 고딕" pitchFamily="50" charset="-127"/>
                </a:rPr>
                <a:t>Feature Concept Dictionary </a:t>
              </a:r>
            </a:p>
            <a:p>
              <a:pPr algn="ctr"/>
              <a:r>
                <a:rPr lang="en-US" altLang="ko-KR" sz="1400" b="1" dirty="0" smtClean="0">
                  <a:latin typeface="맑은 고딕" pitchFamily="50" charset="-127"/>
                  <a:ea typeface="맑은 고딕" pitchFamily="50" charset="-127"/>
                </a:rPr>
                <a:t>Register</a:t>
              </a:r>
              <a:endParaRPr lang="ko-KR" altLang="en-US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2339920" y="4509120"/>
              <a:ext cx="1512000" cy="8639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US" altLang="ko-KR" sz="1400" b="1" dirty="0" smtClean="0">
                  <a:latin typeface="맑은 고딕" pitchFamily="50" charset="-127"/>
                  <a:ea typeface="맑은 고딕" pitchFamily="50" charset="-127"/>
                </a:rPr>
                <a:t>Portrayal</a:t>
              </a:r>
            </a:p>
            <a:p>
              <a:pPr algn="ctr"/>
              <a:r>
                <a:rPr lang="en-US" altLang="ko-KR" sz="1400" b="1" dirty="0" smtClean="0">
                  <a:latin typeface="맑은 고딕" pitchFamily="50" charset="-127"/>
                  <a:ea typeface="맑은 고딕" pitchFamily="50" charset="-127"/>
                </a:rPr>
                <a:t>Register</a:t>
              </a:r>
              <a:endParaRPr lang="ko-KR" altLang="en-US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3924096" y="4509120"/>
              <a:ext cx="1512000" cy="8639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US" altLang="ko-KR" sz="1400" b="1" dirty="0" smtClean="0">
                  <a:latin typeface="맑은 고딕" pitchFamily="50" charset="-127"/>
                  <a:ea typeface="맑은 고딕" pitchFamily="50" charset="-127"/>
                </a:rPr>
                <a:t>Metadata</a:t>
              </a:r>
            </a:p>
            <a:p>
              <a:pPr algn="ctr"/>
              <a:r>
                <a:rPr lang="en-US" altLang="ko-KR" sz="1400" b="1" dirty="0" smtClean="0">
                  <a:latin typeface="맑은 고딕" pitchFamily="50" charset="-127"/>
                  <a:ea typeface="맑은 고딕" pitchFamily="50" charset="-127"/>
                </a:rPr>
                <a:t>Register</a:t>
              </a:r>
              <a:endParaRPr lang="ko-KR" altLang="en-US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5508272" y="4509120"/>
              <a:ext cx="1493998" cy="8639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US" altLang="ko-KR" sz="1400" b="1" dirty="0" smtClean="0">
                  <a:latin typeface="맑은 고딕" pitchFamily="50" charset="-127"/>
                  <a:ea typeface="맑은 고딕" pitchFamily="50" charset="-127"/>
                </a:rPr>
                <a:t>Product Specification Register</a:t>
              </a:r>
              <a:endParaRPr lang="ko-KR" altLang="en-US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7092280" y="4509120"/>
              <a:ext cx="1530242" cy="8639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US" altLang="ko-KR" sz="1400" b="1" dirty="0" smtClean="0">
                  <a:latin typeface="맑은 고딕" pitchFamily="50" charset="-127"/>
                  <a:ea typeface="맑은 고딕" pitchFamily="50" charset="-127"/>
                </a:rPr>
                <a:t>Data Producer</a:t>
              </a:r>
            </a:p>
            <a:p>
              <a:pPr algn="ctr"/>
              <a:r>
                <a:rPr lang="en-US" altLang="ko-KR" sz="1400" b="1" dirty="0" smtClean="0">
                  <a:latin typeface="맑은 고딕" pitchFamily="50" charset="-127"/>
                  <a:ea typeface="맑은 고딕" pitchFamily="50" charset="-127"/>
                </a:rPr>
                <a:t>Codes</a:t>
              </a:r>
            </a:p>
            <a:p>
              <a:pPr algn="ctr"/>
              <a:r>
                <a:rPr lang="en-US" altLang="ko-KR" sz="1400" b="1" dirty="0" smtClean="0">
                  <a:latin typeface="맑은 고딕" pitchFamily="50" charset="-127"/>
                  <a:ea typeface="맑은 고딕" pitchFamily="50" charset="-127"/>
                </a:rPr>
                <a:t>Register</a:t>
              </a:r>
              <a:endParaRPr lang="ko-KR" altLang="en-US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2339920" y="2852936"/>
              <a:ext cx="1512000" cy="165630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420614" y="3006344"/>
              <a:ext cx="1224000" cy="1080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altLang="ko-KR" sz="1400" b="1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483928" y="3155907"/>
              <a:ext cx="1224000" cy="1080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altLang="ko-KR" sz="1400" b="1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2556080" y="3285223"/>
              <a:ext cx="1224000" cy="1080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3924096" y="2852936"/>
              <a:ext cx="1512000" cy="165630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4004790" y="3006344"/>
              <a:ext cx="1224000" cy="1080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altLang="ko-KR" sz="1400" b="1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4068104" y="3155907"/>
              <a:ext cx="1224000" cy="1080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altLang="ko-KR" sz="1400" b="1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4140256" y="3285223"/>
              <a:ext cx="1224000" cy="1080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5508272" y="2852936"/>
              <a:ext cx="1512000" cy="165630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5588966" y="3006344"/>
              <a:ext cx="1224000" cy="1080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altLang="ko-KR" sz="1400" b="1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5652280" y="3155907"/>
              <a:ext cx="1224000" cy="1080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altLang="ko-KR" sz="1400" b="1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5724432" y="3285223"/>
              <a:ext cx="1224000" cy="1080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7092280" y="2852936"/>
              <a:ext cx="1512000" cy="165630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7172974" y="3006344"/>
              <a:ext cx="1224000" cy="1080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altLang="ko-KR" sz="1400" b="1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7236288" y="3155907"/>
              <a:ext cx="1224000" cy="1080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altLang="ko-KR" sz="1400" b="1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7308440" y="3285223"/>
              <a:ext cx="1224000" cy="1080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6415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IHO GI Registry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7"/>
            <a:ext cx="7649411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785786" y="3000372"/>
            <a:ext cx="1643074" cy="8572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2627784" y="2216014"/>
            <a:ext cx="1440160" cy="852946"/>
          </a:xfrm>
          <a:prstGeom prst="wedgeRoundRectCallout">
            <a:avLst>
              <a:gd name="adj1" fmla="val -63702"/>
              <a:gd name="adj2" fmla="val 74145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rgbClr val="FF0000"/>
                </a:solidFill>
              </a:rPr>
              <a:t>5 Register types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IHO GI Registry</a:t>
            </a:r>
            <a:endParaRPr lang="ko-KR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8358985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/>
        </p:nvSpPr>
        <p:spPr>
          <a:xfrm>
            <a:off x="623435" y="3645024"/>
            <a:ext cx="1008112" cy="4122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19718" y="2636912"/>
            <a:ext cx="1383930" cy="828151"/>
          </a:xfrm>
          <a:prstGeom prst="wedgeRoundRectCallout">
            <a:avLst>
              <a:gd name="adj1" fmla="val -1763"/>
              <a:gd name="adj2" fmla="val 82575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rgbClr val="FF0000"/>
                </a:solidFill>
              </a:rPr>
              <a:t>Hydro, Inland ENC, ICE,,, </a:t>
            </a:r>
            <a:br>
              <a:rPr lang="en-US" altLang="ko-KR" sz="1400" dirty="0" smtClean="0">
                <a:solidFill>
                  <a:srgbClr val="FF0000"/>
                </a:solidFill>
              </a:rPr>
            </a:br>
            <a:r>
              <a:rPr lang="en-US" altLang="ko-KR" sz="1400" dirty="0" smtClean="0">
                <a:solidFill>
                  <a:srgbClr val="FF0000"/>
                </a:solidFill>
              </a:rPr>
              <a:t>(Domains)</a:t>
            </a:r>
          </a:p>
        </p:txBody>
      </p:sp>
      <p:sp>
        <p:nvSpPr>
          <p:cNvPr id="7" name="모서리가 둥근 사각형 설명선 6"/>
          <p:cNvSpPr/>
          <p:nvPr/>
        </p:nvSpPr>
        <p:spPr>
          <a:xfrm>
            <a:off x="2483768" y="2420887"/>
            <a:ext cx="3528392" cy="630099"/>
          </a:xfrm>
          <a:prstGeom prst="wedgeRoundRectCallout">
            <a:avLst>
              <a:gd name="adj1" fmla="val -34324"/>
              <a:gd name="adj2" fmla="val 9126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rgbClr val="FF0000"/>
                </a:solidFill>
              </a:rPr>
              <a:t>Hydrographic domain’s feature list. Features’ attributes are not defined here.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파형">
  <a:themeElements>
    <a:clrScheme name="파형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파형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파형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3455</TotalTime>
  <Words>1430</Words>
  <Application>Microsoft Macintosh PowerPoint</Application>
  <PresentationFormat>On-screen Show (4:3)</PresentationFormat>
  <Paragraphs>365</Paragraphs>
  <Slides>35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파형</vt:lpstr>
      <vt:lpstr>How can IALA adopt S-100 for Product Specifications? </vt:lpstr>
      <vt:lpstr>Agenda</vt:lpstr>
      <vt:lpstr>Introduction to S-100</vt:lpstr>
      <vt:lpstr>S-100</vt:lpstr>
      <vt:lpstr>S-100, S-10x, and Data Products</vt:lpstr>
      <vt:lpstr>Contents of S-100 </vt:lpstr>
      <vt:lpstr>Registry</vt:lpstr>
      <vt:lpstr>IHO GI Registry</vt:lpstr>
      <vt:lpstr>IHO GI Registry</vt:lpstr>
      <vt:lpstr>Roles of IALA  as a domain owner</vt:lpstr>
      <vt:lpstr>E-Navigation and  IALA domain’s product specifications</vt:lpstr>
      <vt:lpstr>IALA domain</vt:lpstr>
      <vt:lpstr>Proposal for a new Domain</vt:lpstr>
      <vt:lpstr>IALA as a Domain Owner</vt:lpstr>
      <vt:lpstr>Product Specification</vt:lpstr>
      <vt:lpstr>Product Specification</vt:lpstr>
      <vt:lpstr>Typical Components of Product Specification</vt:lpstr>
      <vt:lpstr>Product Specification  Development Process (1)</vt:lpstr>
      <vt:lpstr>Product Specification  Development Process (2)</vt:lpstr>
      <vt:lpstr>Product Specification  Development Process (3)</vt:lpstr>
      <vt:lpstr>Case study</vt:lpstr>
      <vt:lpstr>AtoN Product Specification</vt:lpstr>
      <vt:lpstr>AtoN Product Specification</vt:lpstr>
      <vt:lpstr>ISSUES &amp; QUESTIONS</vt:lpstr>
      <vt:lpstr>ISSUES &amp; QUESTIONS S-100 Ambiguity (1)</vt:lpstr>
      <vt:lpstr>ISSUES &amp; QUESTIONS S-100 Ambiguity (2)</vt:lpstr>
      <vt:lpstr>ISSUES &amp; QUESTIONS S-100 Ambiguity (2)</vt:lpstr>
      <vt:lpstr>ISSUES &amp; QUESTIONS S-100 Ambiguity (3)</vt:lpstr>
      <vt:lpstr>ISSUES &amp; QUESTIONS S-100 Ambiguity (3)</vt:lpstr>
      <vt:lpstr>ISSUES &amp; QUESTIONS S-100 Ambiguity (4)</vt:lpstr>
      <vt:lpstr>ISSUES &amp; QUESTIONS Whose Domain does this belong?</vt:lpstr>
      <vt:lpstr> ISSUES &amp; QUESTIONS Other modeling issues</vt:lpstr>
      <vt:lpstr> ISSUES &amp; QUESTIONS Other modeling issues</vt:lpstr>
      <vt:lpstr> ISSUES &amp; QUESTIONS Other modeling issues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S-100 Instructional Plan</dc:title>
  <dc:creator>dwpark</dc:creator>
  <cp:lastModifiedBy>Jaeyang Park</cp:lastModifiedBy>
  <cp:revision>200</cp:revision>
  <dcterms:created xsi:type="dcterms:W3CDTF">2012-07-25T03:15:18Z</dcterms:created>
  <dcterms:modified xsi:type="dcterms:W3CDTF">2012-09-24T12:55:24Z</dcterms:modified>
</cp:coreProperties>
</file>