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5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62" autoAdjust="0"/>
  </p:normalViewPr>
  <p:slideViewPr>
    <p:cSldViewPr>
      <p:cViewPr varScale="1">
        <p:scale>
          <a:sx n="98" d="100"/>
          <a:sy n="98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1229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3178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238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34385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111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01240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3468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92599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24249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7318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0540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F625F-E920-4C58-8AFE-53DC5D2B41B1}" type="datetimeFigureOut">
              <a:rPr lang="ko-KR" altLang="en-US" smtClean="0"/>
              <a:pPr/>
              <a:t>2012-09-24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22599-E4D4-47AF-8167-8C0E7DDACF0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90132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870188" y="3143248"/>
            <a:ext cx="1879245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 </a:t>
            </a:r>
          </a:p>
          <a:p>
            <a:pPr algn="ctr"/>
            <a:r>
              <a:rPr lang="en-US" altLang="ko-KR" sz="1050" b="1" i="1" dirty="0" err="1" smtClean="0">
                <a:solidFill>
                  <a:schemeClr val="tx1"/>
                </a:solidFill>
              </a:rPr>
              <a:t>AtoN</a:t>
            </a:r>
            <a:endParaRPr lang="ko-KR" altLang="en-US" sz="1050" b="1" i="1" dirty="0">
              <a:solidFill>
                <a:schemeClr val="tx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870188" y="3500438"/>
            <a:ext cx="1879245" cy="167718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</a:t>
            </a:r>
            <a:r>
              <a:rPr lang="ko-KR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code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174625" indent="-17462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colourpattern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ColourPattern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shape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establishedDate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daymark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dayMark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position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GM_Point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075688" y="2276872"/>
            <a:ext cx="15602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i="1" dirty="0" err="1" smtClean="0">
                <a:solidFill>
                  <a:schemeClr val="tx1"/>
                </a:solidFill>
              </a:rPr>
              <a:t>Fixed_AtoN</a:t>
            </a:r>
            <a:endParaRPr lang="ko-KR" altLang="en-US" sz="1050" b="1" i="1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075688" y="2636912"/>
            <a:ext cx="1560208" cy="4320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altitude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: Real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870188" y="5606774"/>
            <a:ext cx="1879245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InformationType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AdministratingAuthority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857280" y="5966813"/>
            <a:ext cx="1892153" cy="68772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organization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country : Nationality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telephone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email : Text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5496" y="4286256"/>
            <a:ext cx="17188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AtoNAIS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5496" y="4649146"/>
            <a:ext cx="1718876" cy="157847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mmsiNumber</a:t>
            </a:r>
            <a:r>
              <a:rPr lang="en-US" altLang="ko-KR" sz="1000" dirty="0" smtClean="0">
                <a:solidFill>
                  <a:schemeClr val="tx1"/>
                </a:solidFill>
              </a:rPr>
              <a:t> : Integer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calculatedRange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aisRxTx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AISRxTx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elevation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status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code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installedDate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1979712" y="4941168"/>
            <a:ext cx="15841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Racon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979712" y="5301208"/>
            <a:ext cx="1584176" cy="137274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frequency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power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whistlingCycle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code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installedDate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812" y="2090253"/>
            <a:ext cx="172956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Beacon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4812" y="2450293"/>
            <a:ext cx="1729560" cy="62151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islightfitted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1979712" y="57638"/>
            <a:ext cx="1495304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LightHouse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979712" y="417678"/>
            <a:ext cx="1495304" cy="101105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lighthouseType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TypeOfLightHouse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height : Real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includelight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Light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6868" y="44624"/>
            <a:ext cx="172819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SectorLight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6868" y="404664"/>
            <a:ext cx="1728192" cy="150613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includelight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Light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whiteSector</a:t>
            </a:r>
            <a:r>
              <a:rPr lang="en-US" altLang="ko-KR" sz="1000" dirty="0" smtClean="0">
                <a:solidFill>
                  <a:schemeClr val="tx1"/>
                </a:solidFill>
              </a:rPr>
              <a:t> : Angle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colouredSector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ColourSector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obsecuredSector</a:t>
            </a:r>
            <a:r>
              <a:rPr lang="en-US" altLang="ko-KR" sz="1000" dirty="0" smtClean="0">
                <a:solidFill>
                  <a:schemeClr val="tx1"/>
                </a:solidFill>
              </a:rPr>
              <a:t> : Angle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angleOfUncertainty</a:t>
            </a:r>
            <a:r>
              <a:rPr lang="en-US" altLang="ko-KR" sz="1000" dirty="0" smtClean="0">
                <a:solidFill>
                  <a:schemeClr val="tx1"/>
                </a:solidFill>
              </a:rPr>
              <a:t> : Angle</a:t>
            </a:r>
          </a:p>
          <a:p>
            <a:pPr marL="180975" indent="-180975"/>
            <a:r>
              <a:rPr lang="en-US" altLang="ko-KR" sz="1000" dirty="0">
                <a:solidFill>
                  <a:schemeClr val="tx1"/>
                </a:solidFill>
              </a:rPr>
              <a:t>+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secondaryLight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Light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012160" y="2297709"/>
            <a:ext cx="1527277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 </a:t>
            </a:r>
            <a:r>
              <a:rPr lang="en-US" altLang="ko-KR" sz="1050" b="1" i="1" dirty="0" err="1" smtClean="0">
                <a:solidFill>
                  <a:schemeClr val="tx1"/>
                </a:solidFill>
              </a:rPr>
              <a:t>Floating_AtoN</a:t>
            </a:r>
            <a:endParaRPr lang="ko-KR" altLang="en-US" sz="1050" b="1" i="1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012161" y="2657749"/>
            <a:ext cx="1527276" cy="55693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8572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availabilityOfAtoN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PerformanceCriteria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85725" indent="-85725"/>
            <a:r>
              <a:rPr lang="en-US" altLang="ko-KR" sz="1000" dirty="0" smtClean="0">
                <a:solidFill>
                  <a:schemeClr val="tx1"/>
                </a:solidFill>
              </a:rPr>
              <a:t>+ elevation : Real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6300191" y="142852"/>
            <a:ext cx="1843709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Buoy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300192" y="502892"/>
            <a:ext cx="1843708" cy="80975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islightfitted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bouytype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BuoyType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buoyshape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BuoyShape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674802" y="1484784"/>
            <a:ext cx="143370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LightVessel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7674802" y="1844824"/>
            <a:ext cx="1433702" cy="50120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1064874" y="3429000"/>
            <a:ext cx="17188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GM_Point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064874" y="3789040"/>
            <a:ext cx="1718876" cy="3543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point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857280" y="1271610"/>
            <a:ext cx="193885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InformationType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  <a:br>
              <a:rPr lang="en-US" altLang="ko-KR" sz="1050" b="1" dirty="0" smtClean="0">
                <a:solidFill>
                  <a:schemeClr val="tx1"/>
                </a:solidFill>
              </a:rPr>
            </a:br>
            <a:r>
              <a:rPr lang="en-US" altLang="ko-KR" sz="1050" b="1" dirty="0" err="1" smtClean="0">
                <a:solidFill>
                  <a:schemeClr val="tx1"/>
                </a:solidFill>
              </a:rPr>
              <a:t>dayMark</a:t>
            </a:r>
            <a:endParaRPr lang="en-US" altLang="ko-KR" sz="1050" b="1" dirty="0" smtClean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857281" y="1631650"/>
            <a:ext cx="1938855" cy="64522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marktype</a:t>
            </a:r>
            <a:r>
              <a:rPr lang="en-US" altLang="ko-KR" sz="1000" dirty="0" smtClean="0">
                <a:solidFill>
                  <a:schemeClr val="tx1"/>
                </a:solidFill>
              </a:rPr>
              <a:t>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TypeOfMark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ialaRegion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IALARegion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islightfitted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lightRhythm</a:t>
            </a:r>
            <a:r>
              <a:rPr lang="en-US" altLang="ko-KR" sz="1000" dirty="0" smtClean="0">
                <a:solidFill>
                  <a:schemeClr val="tx1"/>
                </a:solidFill>
              </a:rPr>
              <a:t>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RhythmofLight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481037" y="3253806"/>
            <a:ext cx="1627467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LightFloat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481037" y="3613846"/>
            <a:ext cx="1627467" cy="52953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height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grpSp>
        <p:nvGrpSpPr>
          <p:cNvPr id="55" name="그룹 54"/>
          <p:cNvGrpSpPr/>
          <p:nvPr/>
        </p:nvGrpSpPr>
        <p:grpSpPr>
          <a:xfrm rot="8520000">
            <a:off x="3543428" y="2343929"/>
            <a:ext cx="763630" cy="486443"/>
            <a:chOff x="4960499" y="2434306"/>
            <a:chExt cx="763630" cy="486443"/>
          </a:xfrm>
        </p:grpSpPr>
        <p:sp>
          <p:nvSpPr>
            <p:cNvPr id="56" name="다이아몬드 55"/>
            <p:cNvSpPr/>
            <p:nvPr/>
          </p:nvSpPr>
          <p:spPr>
            <a:xfrm rot="5400000">
              <a:off x="5598129" y="2561803"/>
              <a:ext cx="108000" cy="14400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7" name="직선 연결선 56"/>
            <p:cNvCxnSpPr/>
            <p:nvPr/>
          </p:nvCxnSpPr>
          <p:spPr>
            <a:xfrm rot="13080000" flipV="1">
              <a:off x="4960499" y="2434306"/>
              <a:ext cx="545793" cy="48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그룹 57"/>
          <p:cNvGrpSpPr/>
          <p:nvPr/>
        </p:nvGrpSpPr>
        <p:grpSpPr>
          <a:xfrm>
            <a:off x="1754371" y="4473129"/>
            <a:ext cx="2109261" cy="107999"/>
            <a:chOff x="3731926" y="2579803"/>
            <a:chExt cx="1992202" cy="58622"/>
          </a:xfrm>
        </p:grpSpPr>
        <p:sp>
          <p:nvSpPr>
            <p:cNvPr id="59" name="다이아몬드 58"/>
            <p:cNvSpPr/>
            <p:nvPr/>
          </p:nvSpPr>
          <p:spPr>
            <a:xfrm rot="5400000">
              <a:off x="5609812" y="2524109"/>
              <a:ext cx="58622" cy="17001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0" name="직선 연결선 59"/>
            <p:cNvCxnSpPr>
              <a:stCxn id="59" idx="2"/>
            </p:cNvCxnSpPr>
            <p:nvPr/>
          </p:nvCxnSpPr>
          <p:spPr>
            <a:xfrm flipH="1" flipV="1">
              <a:off x="3731926" y="2609114"/>
              <a:ext cx="1822192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그룹 68"/>
          <p:cNvGrpSpPr/>
          <p:nvPr/>
        </p:nvGrpSpPr>
        <p:grpSpPr>
          <a:xfrm rot="19327370">
            <a:off x="3409932" y="4657131"/>
            <a:ext cx="505771" cy="216526"/>
            <a:chOff x="5234228" y="2517235"/>
            <a:chExt cx="489900" cy="216526"/>
          </a:xfrm>
        </p:grpSpPr>
        <p:sp>
          <p:nvSpPr>
            <p:cNvPr id="70" name="다이아몬드 69"/>
            <p:cNvSpPr/>
            <p:nvPr/>
          </p:nvSpPr>
          <p:spPr>
            <a:xfrm rot="5400000">
              <a:off x="5592161" y="2567754"/>
              <a:ext cx="119918" cy="144016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1" name="직선 연결선 70"/>
            <p:cNvCxnSpPr>
              <a:stCxn id="70" idx="2"/>
            </p:cNvCxnSpPr>
            <p:nvPr/>
          </p:nvCxnSpPr>
          <p:spPr>
            <a:xfrm rot="13072630" flipV="1">
              <a:off x="5234228" y="2517235"/>
              <a:ext cx="314643" cy="2165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그룹 88"/>
          <p:cNvGrpSpPr/>
          <p:nvPr/>
        </p:nvGrpSpPr>
        <p:grpSpPr>
          <a:xfrm rot="13680000">
            <a:off x="7195121" y="1760006"/>
            <a:ext cx="426580" cy="625518"/>
            <a:chOff x="4603673" y="2955266"/>
            <a:chExt cx="426580" cy="625518"/>
          </a:xfrm>
        </p:grpSpPr>
        <p:sp>
          <p:nvSpPr>
            <p:cNvPr id="90" name="이등변 삼각형 89"/>
            <p:cNvSpPr/>
            <p:nvPr/>
          </p:nvSpPr>
          <p:spPr>
            <a:xfrm rot="118070">
              <a:off x="4750196" y="2955266"/>
              <a:ext cx="108000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1" name="직선 연결선 90"/>
            <p:cNvCxnSpPr>
              <a:stCxn id="90" idx="3"/>
            </p:cNvCxnSpPr>
            <p:nvPr/>
          </p:nvCxnSpPr>
          <p:spPr>
            <a:xfrm rot="7920000" flipV="1">
              <a:off x="4601932" y="3152463"/>
              <a:ext cx="430062" cy="426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그룹 94"/>
          <p:cNvGrpSpPr/>
          <p:nvPr/>
        </p:nvGrpSpPr>
        <p:grpSpPr>
          <a:xfrm rot="8400000">
            <a:off x="1827550" y="1706916"/>
            <a:ext cx="387972" cy="639004"/>
            <a:chOff x="4609067" y="2955268"/>
            <a:chExt cx="387972" cy="639004"/>
          </a:xfrm>
        </p:grpSpPr>
        <p:sp>
          <p:nvSpPr>
            <p:cNvPr id="96" name="이등변 삼각형 95"/>
            <p:cNvSpPr/>
            <p:nvPr/>
          </p:nvSpPr>
          <p:spPr>
            <a:xfrm rot="118070">
              <a:off x="4750196" y="2955268"/>
              <a:ext cx="108012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7" name="직선 연결선 96"/>
            <p:cNvCxnSpPr>
              <a:stCxn id="96" idx="3"/>
            </p:cNvCxnSpPr>
            <p:nvPr/>
          </p:nvCxnSpPr>
          <p:spPr>
            <a:xfrm rot="13200000" flipH="1" flipV="1">
              <a:off x="4609067" y="3134098"/>
              <a:ext cx="387972" cy="4601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그룹 97"/>
          <p:cNvGrpSpPr/>
          <p:nvPr/>
        </p:nvGrpSpPr>
        <p:grpSpPr>
          <a:xfrm rot="5400000">
            <a:off x="1865190" y="2384902"/>
            <a:ext cx="108012" cy="324000"/>
            <a:chOff x="4749752" y="2955259"/>
            <a:chExt cx="108012" cy="421876"/>
          </a:xfrm>
        </p:grpSpPr>
        <p:sp>
          <p:nvSpPr>
            <p:cNvPr id="99" name="이등변 삼각형 98"/>
            <p:cNvSpPr/>
            <p:nvPr/>
          </p:nvSpPr>
          <p:spPr>
            <a:xfrm rot="118070">
              <a:off x="4749752" y="2955259"/>
              <a:ext cx="108012" cy="133913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0" name="직선 연결선 99"/>
            <p:cNvCxnSpPr>
              <a:stCxn id="99" idx="3"/>
            </p:cNvCxnSpPr>
            <p:nvPr/>
          </p:nvCxnSpPr>
          <p:spPr>
            <a:xfrm>
              <a:off x="4801460" y="3089135"/>
              <a:ext cx="2299" cy="288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그룹 100"/>
          <p:cNvGrpSpPr/>
          <p:nvPr/>
        </p:nvGrpSpPr>
        <p:grpSpPr>
          <a:xfrm rot="10800000">
            <a:off x="2681345" y="1428736"/>
            <a:ext cx="108012" cy="848127"/>
            <a:chOff x="4750197" y="2955268"/>
            <a:chExt cx="108012" cy="848127"/>
          </a:xfrm>
        </p:grpSpPr>
        <p:sp>
          <p:nvSpPr>
            <p:cNvPr id="102" name="이등변 삼각형 101"/>
            <p:cNvSpPr/>
            <p:nvPr/>
          </p:nvSpPr>
          <p:spPr>
            <a:xfrm rot="118070">
              <a:off x="4750197" y="2955268"/>
              <a:ext cx="108012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3" name="직선 연결선 102"/>
            <p:cNvCxnSpPr>
              <a:stCxn id="102" idx="3"/>
              <a:endCxn id="22" idx="2"/>
            </p:cNvCxnSpPr>
            <p:nvPr/>
          </p:nvCxnSpPr>
          <p:spPr>
            <a:xfrm rot="5400000" flipV="1">
              <a:off x="4437189" y="3428395"/>
              <a:ext cx="740159" cy="98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직선 연결선 103"/>
          <p:cNvCxnSpPr>
            <a:stCxn id="9" idx="0"/>
            <a:endCxn id="3" idx="2"/>
          </p:cNvCxnSpPr>
          <p:nvPr/>
        </p:nvCxnSpPr>
        <p:spPr>
          <a:xfrm rot="5400000" flipH="1" flipV="1">
            <a:off x="4595237" y="5392200"/>
            <a:ext cx="429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그룹 114"/>
          <p:cNvGrpSpPr/>
          <p:nvPr/>
        </p:nvGrpSpPr>
        <p:grpSpPr>
          <a:xfrm rot="8100000">
            <a:off x="3572220" y="2970261"/>
            <a:ext cx="108012" cy="673867"/>
            <a:chOff x="4750196" y="2955267"/>
            <a:chExt cx="108012" cy="673867"/>
          </a:xfrm>
        </p:grpSpPr>
        <p:sp>
          <p:nvSpPr>
            <p:cNvPr id="116" name="이등변 삼각형 115"/>
            <p:cNvSpPr/>
            <p:nvPr/>
          </p:nvSpPr>
          <p:spPr>
            <a:xfrm rot="118070">
              <a:off x="4750196" y="2955267"/>
              <a:ext cx="108012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7" name="직선 연결선 116"/>
            <p:cNvCxnSpPr/>
            <p:nvPr/>
          </p:nvCxnSpPr>
          <p:spPr>
            <a:xfrm>
              <a:off x="4801459" y="3089134"/>
              <a:ext cx="2299" cy="54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그룹 120"/>
          <p:cNvGrpSpPr/>
          <p:nvPr/>
        </p:nvGrpSpPr>
        <p:grpSpPr>
          <a:xfrm rot="13500000" flipH="1">
            <a:off x="5785406" y="3170626"/>
            <a:ext cx="342706" cy="564893"/>
            <a:chOff x="4641808" y="2955259"/>
            <a:chExt cx="342706" cy="612870"/>
          </a:xfrm>
        </p:grpSpPr>
        <p:sp>
          <p:nvSpPr>
            <p:cNvPr id="122" name="이등변 삼각형 121"/>
            <p:cNvSpPr/>
            <p:nvPr/>
          </p:nvSpPr>
          <p:spPr>
            <a:xfrm rot="118070">
              <a:off x="4749752" y="2955259"/>
              <a:ext cx="108012" cy="133913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3" name="직선 연결선 122"/>
            <p:cNvCxnSpPr>
              <a:endCxn id="122" idx="3"/>
            </p:cNvCxnSpPr>
            <p:nvPr/>
          </p:nvCxnSpPr>
          <p:spPr>
            <a:xfrm rot="2700000" flipH="1" flipV="1">
              <a:off x="4609577" y="3193193"/>
              <a:ext cx="407167" cy="3427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직사각형 104"/>
          <p:cNvSpPr/>
          <p:nvPr/>
        </p:nvSpPr>
        <p:spPr>
          <a:xfrm>
            <a:off x="3779913" y="44624"/>
            <a:ext cx="207797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ComplexAttributeType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  <a:br>
              <a:rPr lang="en-US" altLang="ko-KR" sz="1050" b="1" dirty="0" smtClean="0">
                <a:solidFill>
                  <a:schemeClr val="tx1"/>
                </a:solidFill>
              </a:rPr>
            </a:br>
            <a:r>
              <a:rPr lang="en-US" altLang="ko-KR" sz="1050" b="1" dirty="0" err="1" smtClean="0">
                <a:solidFill>
                  <a:schemeClr val="tx1"/>
                </a:solidFill>
              </a:rPr>
              <a:t>topmark</a:t>
            </a:r>
            <a:endParaRPr lang="en-US" altLang="ko-KR" sz="1050" b="1" dirty="0" smtClean="0">
              <a:solidFill>
                <a:schemeClr val="tx1"/>
              </a:solidFill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3779913" y="404664"/>
            <a:ext cx="2077971" cy="59544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topmarkcolor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topmarkshape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topmarkDaymarkShape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grpSp>
        <p:nvGrpSpPr>
          <p:cNvPr id="107" name="그룹 106"/>
          <p:cNvGrpSpPr/>
          <p:nvPr/>
        </p:nvGrpSpPr>
        <p:grpSpPr>
          <a:xfrm rot="5400000">
            <a:off x="4595037" y="1064183"/>
            <a:ext cx="281124" cy="119918"/>
            <a:chOff x="5471959" y="2579803"/>
            <a:chExt cx="252169" cy="119918"/>
          </a:xfrm>
        </p:grpSpPr>
        <p:sp>
          <p:nvSpPr>
            <p:cNvPr id="108" name="다이아몬드 107"/>
            <p:cNvSpPr/>
            <p:nvPr/>
          </p:nvSpPr>
          <p:spPr>
            <a:xfrm rot="5400000">
              <a:off x="5592161" y="2567754"/>
              <a:ext cx="119918" cy="144016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9" name="직선 연결선 108"/>
            <p:cNvCxnSpPr>
              <a:stCxn id="108" idx="2"/>
            </p:cNvCxnSpPr>
            <p:nvPr/>
          </p:nvCxnSpPr>
          <p:spPr>
            <a:xfrm rot="16200000" flipV="1">
              <a:off x="5526036" y="2585685"/>
              <a:ext cx="0" cy="108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그룹 110"/>
          <p:cNvGrpSpPr/>
          <p:nvPr/>
        </p:nvGrpSpPr>
        <p:grpSpPr>
          <a:xfrm rot="2529597">
            <a:off x="5186119" y="2356107"/>
            <a:ext cx="928275" cy="543380"/>
            <a:chOff x="4919946" y="2384169"/>
            <a:chExt cx="804183" cy="543380"/>
          </a:xfrm>
        </p:grpSpPr>
        <p:sp>
          <p:nvSpPr>
            <p:cNvPr id="112" name="다이아몬드 111"/>
            <p:cNvSpPr/>
            <p:nvPr/>
          </p:nvSpPr>
          <p:spPr>
            <a:xfrm rot="5400000">
              <a:off x="5598129" y="2561803"/>
              <a:ext cx="108000" cy="14400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3" name="직선 연결선 112"/>
            <p:cNvCxnSpPr>
              <a:stCxn id="112" idx="2"/>
            </p:cNvCxnSpPr>
            <p:nvPr/>
          </p:nvCxnSpPr>
          <p:spPr>
            <a:xfrm rot="19070403" flipH="1" flipV="1">
              <a:off x="4919946" y="2384169"/>
              <a:ext cx="576821" cy="543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그룹 119"/>
          <p:cNvGrpSpPr/>
          <p:nvPr/>
        </p:nvGrpSpPr>
        <p:grpSpPr>
          <a:xfrm rot="10740000">
            <a:off x="6886916" y="1333306"/>
            <a:ext cx="140526" cy="951479"/>
            <a:chOff x="4721506" y="2955275"/>
            <a:chExt cx="140526" cy="688850"/>
          </a:xfrm>
        </p:grpSpPr>
        <p:sp>
          <p:nvSpPr>
            <p:cNvPr id="124" name="이등변 삼각형 123"/>
            <p:cNvSpPr/>
            <p:nvPr/>
          </p:nvSpPr>
          <p:spPr>
            <a:xfrm rot="118070">
              <a:off x="4750902" y="2955275"/>
              <a:ext cx="108000" cy="7819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5" name="직선 연결선 124"/>
            <p:cNvCxnSpPr>
              <a:stCxn id="124" idx="3"/>
            </p:cNvCxnSpPr>
            <p:nvPr/>
          </p:nvCxnSpPr>
          <p:spPr>
            <a:xfrm rot="10320000" flipV="1">
              <a:off x="4721506" y="3037570"/>
              <a:ext cx="140526" cy="6065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그룹 146"/>
          <p:cNvGrpSpPr/>
          <p:nvPr/>
        </p:nvGrpSpPr>
        <p:grpSpPr>
          <a:xfrm>
            <a:off x="2791179" y="3717032"/>
            <a:ext cx="1077526" cy="107999"/>
            <a:chOff x="4706402" y="2579803"/>
            <a:chExt cx="1017726" cy="58622"/>
          </a:xfrm>
        </p:grpSpPr>
        <p:sp>
          <p:nvSpPr>
            <p:cNvPr id="148" name="다이아몬드 147"/>
            <p:cNvSpPr/>
            <p:nvPr/>
          </p:nvSpPr>
          <p:spPr>
            <a:xfrm rot="5400000">
              <a:off x="5609812" y="2524109"/>
              <a:ext cx="58622" cy="17001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9" name="직선 연결선 148"/>
            <p:cNvCxnSpPr>
              <a:stCxn id="148" idx="2"/>
            </p:cNvCxnSpPr>
            <p:nvPr/>
          </p:nvCxnSpPr>
          <p:spPr>
            <a:xfrm flipH="1" flipV="1">
              <a:off x="4706402" y="2609114"/>
              <a:ext cx="84771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그룹 157"/>
          <p:cNvGrpSpPr/>
          <p:nvPr/>
        </p:nvGrpSpPr>
        <p:grpSpPr>
          <a:xfrm rot="18541480" flipH="1">
            <a:off x="7599473" y="2648266"/>
            <a:ext cx="452787" cy="687486"/>
            <a:chOff x="4577986" y="2955259"/>
            <a:chExt cx="452787" cy="687486"/>
          </a:xfrm>
        </p:grpSpPr>
        <p:sp>
          <p:nvSpPr>
            <p:cNvPr id="159" name="이등변 삼각형 158"/>
            <p:cNvSpPr/>
            <p:nvPr/>
          </p:nvSpPr>
          <p:spPr>
            <a:xfrm rot="118070">
              <a:off x="4749752" y="2955259"/>
              <a:ext cx="108012" cy="133913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0" name="직선 연결선 159"/>
            <p:cNvCxnSpPr>
              <a:endCxn id="159" idx="3"/>
            </p:cNvCxnSpPr>
            <p:nvPr/>
          </p:nvCxnSpPr>
          <p:spPr>
            <a:xfrm rot="13500000">
              <a:off x="4573856" y="3185828"/>
              <a:ext cx="461047" cy="452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직사각형 79"/>
          <p:cNvSpPr/>
          <p:nvPr/>
        </p:nvSpPr>
        <p:spPr>
          <a:xfrm>
            <a:off x="6688671" y="4437112"/>
            <a:ext cx="2312485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Light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6688671" y="4791050"/>
            <a:ext cx="2312485" cy="192409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lightCharacteristic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pPr marL="182563" indent="-182563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categoryOfLight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CategoryOfLight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r>
              <a:rPr lang="en-US" altLang="ko-KR" sz="1000" dirty="0" smtClean="0">
                <a:solidFill>
                  <a:schemeClr val="tx1"/>
                </a:solidFill>
              </a:rPr>
              <a:t>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lightQuality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lightReachingDistance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lensType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smtClean="0">
                <a:solidFill>
                  <a:schemeClr val="tx1"/>
                </a:solidFill>
              </a:rPr>
              <a:t>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lensStatus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code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installedDate</a:t>
            </a:r>
            <a:r>
              <a:rPr lang="en-US" altLang="ko-KR" sz="1000" dirty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surveyedDate</a:t>
            </a:r>
            <a:r>
              <a:rPr lang="en-US" altLang="ko-KR" sz="1000" dirty="0">
                <a:solidFill>
                  <a:schemeClr val="tx1"/>
                </a:solidFill>
              </a:rPr>
              <a:t> : </a:t>
            </a:r>
            <a:r>
              <a:rPr lang="en-US" altLang="ko-KR" sz="1000" dirty="0" smtClean="0">
                <a:solidFill>
                  <a:schemeClr val="tx1"/>
                </a:solidFill>
              </a:rPr>
              <a:t>Date</a:t>
            </a:r>
          </a:p>
        </p:txBody>
      </p:sp>
      <p:grpSp>
        <p:nvGrpSpPr>
          <p:cNvPr id="82" name="그룹 81"/>
          <p:cNvGrpSpPr/>
          <p:nvPr/>
        </p:nvGrpSpPr>
        <p:grpSpPr>
          <a:xfrm flipH="1">
            <a:off x="5748760" y="4617145"/>
            <a:ext cx="936000" cy="107999"/>
            <a:chOff x="4840075" y="2579803"/>
            <a:chExt cx="884053" cy="58622"/>
          </a:xfrm>
        </p:grpSpPr>
        <p:sp>
          <p:nvSpPr>
            <p:cNvPr id="83" name="다이아몬드 82"/>
            <p:cNvSpPr/>
            <p:nvPr/>
          </p:nvSpPr>
          <p:spPr>
            <a:xfrm rot="5400000">
              <a:off x="5609812" y="2524109"/>
              <a:ext cx="58622" cy="17001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4" name="직선 연결선 83"/>
            <p:cNvCxnSpPr>
              <a:stCxn id="83" idx="2"/>
            </p:cNvCxnSpPr>
            <p:nvPr/>
          </p:nvCxnSpPr>
          <p:spPr>
            <a:xfrm flipH="1">
              <a:off x="4840075" y="2609115"/>
              <a:ext cx="7140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직사각형 84"/>
          <p:cNvSpPr/>
          <p:nvPr/>
        </p:nvSpPr>
        <p:spPr>
          <a:xfrm>
            <a:off x="6012161" y="4455702"/>
            <a:ext cx="728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800" dirty="0" err="1" smtClean="0"/>
              <a:t>includelight</a:t>
            </a:r>
            <a:endParaRPr lang="en-US" altLang="ko-KR" sz="800" dirty="0" smtClean="0"/>
          </a:p>
          <a:p>
            <a:pPr algn="r">
              <a:lnSpc>
                <a:spcPct val="150000"/>
              </a:lnSpc>
            </a:pPr>
            <a:r>
              <a:rPr lang="en-US" altLang="ko-KR" sz="800" dirty="0" smtClean="0"/>
              <a:t>0..1</a:t>
            </a:r>
            <a:endParaRPr lang="ko-KR" altLang="en-US" sz="800" dirty="0"/>
          </a:p>
        </p:txBody>
      </p:sp>
      <p:sp>
        <p:nvSpPr>
          <p:cNvPr id="86" name="직사각형 85"/>
          <p:cNvSpPr/>
          <p:nvPr/>
        </p:nvSpPr>
        <p:spPr>
          <a:xfrm>
            <a:off x="1713152" y="428004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includeAtoNAIS</a:t>
            </a:r>
            <a:endParaRPr lang="en-US" altLang="ko-KR" sz="800" dirty="0" smtClean="0"/>
          </a:p>
          <a:p>
            <a:pPr>
              <a:lnSpc>
                <a:spcPct val="150000"/>
              </a:lnSpc>
            </a:pPr>
            <a:r>
              <a:rPr lang="en-US" altLang="ko-KR" sz="800" dirty="0" smtClean="0"/>
              <a:t>0..1</a:t>
            </a:r>
            <a:endParaRPr lang="ko-KR" altLang="en-US" sz="800" dirty="0"/>
          </a:p>
        </p:txBody>
      </p:sp>
      <p:sp>
        <p:nvSpPr>
          <p:cNvPr id="88" name="직사각형 87"/>
          <p:cNvSpPr/>
          <p:nvPr/>
        </p:nvSpPr>
        <p:spPr>
          <a:xfrm>
            <a:off x="2737928" y="3543399"/>
            <a:ext cx="5581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smtClean="0"/>
              <a:t>position</a:t>
            </a:r>
          </a:p>
          <a:p>
            <a:pPr>
              <a:lnSpc>
                <a:spcPct val="150000"/>
              </a:lnSpc>
            </a:pPr>
            <a:r>
              <a:rPr lang="en-US" altLang="ko-KR" sz="800" dirty="0" smtClean="0"/>
              <a:t>1</a:t>
            </a:r>
            <a:endParaRPr lang="ko-KR" altLang="en-US" sz="800" dirty="0"/>
          </a:p>
        </p:txBody>
      </p:sp>
      <p:sp>
        <p:nvSpPr>
          <p:cNvPr id="92" name="직사각형 91"/>
          <p:cNvSpPr/>
          <p:nvPr/>
        </p:nvSpPr>
        <p:spPr>
          <a:xfrm rot="19000767">
            <a:off x="3706787" y="2264359"/>
            <a:ext cx="582211" cy="437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800" dirty="0" err="1" smtClean="0"/>
              <a:t>daymark</a:t>
            </a:r>
            <a:endParaRPr lang="en-US" altLang="ko-KR" sz="800" dirty="0" smtClean="0"/>
          </a:p>
          <a:p>
            <a:pPr algn="r">
              <a:lnSpc>
                <a:spcPct val="150000"/>
              </a:lnSpc>
            </a:pPr>
            <a:r>
              <a:rPr lang="en-US" altLang="ko-KR" sz="800" dirty="0" smtClean="0"/>
              <a:t>1</a:t>
            </a:r>
            <a:endParaRPr lang="ko-KR" altLang="en-US" sz="800" dirty="0"/>
          </a:p>
        </p:txBody>
      </p:sp>
      <p:sp>
        <p:nvSpPr>
          <p:cNvPr id="93" name="직사각형 92"/>
          <p:cNvSpPr/>
          <p:nvPr/>
        </p:nvSpPr>
        <p:spPr>
          <a:xfrm rot="2285463">
            <a:off x="5205525" y="2263283"/>
            <a:ext cx="582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daymark</a:t>
            </a:r>
            <a:endParaRPr lang="en-US" altLang="ko-KR" sz="800" dirty="0" smtClean="0"/>
          </a:p>
          <a:p>
            <a:pPr>
              <a:lnSpc>
                <a:spcPct val="150000"/>
              </a:lnSpc>
            </a:pPr>
            <a:r>
              <a:rPr lang="en-US" altLang="ko-KR" sz="800" dirty="0" smtClean="0"/>
              <a:t>1</a:t>
            </a:r>
            <a:endParaRPr lang="ko-KR" altLang="en-US" sz="800" dirty="0"/>
          </a:p>
        </p:txBody>
      </p:sp>
      <p:sp>
        <p:nvSpPr>
          <p:cNvPr id="87" name="직사각형 86"/>
          <p:cNvSpPr/>
          <p:nvPr/>
        </p:nvSpPr>
        <p:spPr>
          <a:xfrm>
            <a:off x="4015316" y="5397070"/>
            <a:ext cx="1384756" cy="253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AtoNAuthority</a:t>
            </a:r>
            <a:r>
              <a:rPr lang="en-US" altLang="ko-KR" sz="800" dirty="0" smtClean="0"/>
              <a:t>   1</a:t>
            </a:r>
            <a:endParaRPr lang="ko-KR" altLang="en-US" sz="800" dirty="0"/>
          </a:p>
        </p:txBody>
      </p:sp>
      <p:sp>
        <p:nvSpPr>
          <p:cNvPr id="119" name="직사각형 118"/>
          <p:cNvSpPr/>
          <p:nvPr/>
        </p:nvSpPr>
        <p:spPr>
          <a:xfrm>
            <a:off x="2714612" y="4714884"/>
            <a:ext cx="12952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includeRacon</a:t>
            </a:r>
            <a:r>
              <a:rPr lang="en-US" altLang="ko-KR" sz="800" dirty="0" smtClean="0"/>
              <a:t>    0..1</a:t>
            </a:r>
            <a:endParaRPr lang="ko-KR" alt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283934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870188" y="3593781"/>
            <a:ext cx="1879245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 </a:t>
            </a:r>
          </a:p>
          <a:p>
            <a:pPr algn="ctr"/>
            <a:r>
              <a:rPr lang="en-US" altLang="ko-KR" sz="1050" b="1" i="1" dirty="0" err="1" smtClean="0">
                <a:solidFill>
                  <a:schemeClr val="tx1"/>
                </a:solidFill>
              </a:rPr>
              <a:t>AtoN</a:t>
            </a:r>
            <a:endParaRPr lang="ko-KR" altLang="en-US" sz="1050" b="1" i="1" dirty="0">
              <a:solidFill>
                <a:schemeClr val="tx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870188" y="3953821"/>
            <a:ext cx="1879245" cy="146002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</a:t>
            </a:r>
            <a:r>
              <a:rPr lang="ko-KR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oode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shape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establishedDate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daymark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dayMark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position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GM_Point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075688" y="2375100"/>
            <a:ext cx="15602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i="1" dirty="0" err="1" smtClean="0">
                <a:solidFill>
                  <a:schemeClr val="tx1"/>
                </a:solidFill>
              </a:rPr>
              <a:t>Fixed_AtoN</a:t>
            </a:r>
            <a:endParaRPr lang="ko-KR" altLang="en-US" sz="1050" b="1" i="1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075688" y="2735140"/>
            <a:ext cx="1560208" cy="4320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altitude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: Real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870188" y="5734231"/>
            <a:ext cx="1879245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InformationType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AdministratingAuthority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857280" y="6094270"/>
            <a:ext cx="1892153" cy="68772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organization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country : Nationality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telephone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email : Text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5496" y="4159856"/>
            <a:ext cx="17188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AtoNAIS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5496" y="4522746"/>
            <a:ext cx="1718876" cy="157847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mmsiNumber</a:t>
            </a:r>
            <a:r>
              <a:rPr lang="en-US" altLang="ko-KR" sz="1000" dirty="0" smtClean="0">
                <a:solidFill>
                  <a:schemeClr val="tx1"/>
                </a:solidFill>
              </a:rPr>
              <a:t> : Integer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calculatedRange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aisRxTx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AISRxTx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elevation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status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code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installedDate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6688671" y="4437112"/>
            <a:ext cx="1987785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Light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688671" y="4791050"/>
            <a:ext cx="1987785" cy="20669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pPr marL="182563" indent="-182563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categoryOfLight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CategoryOfLight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lightQuality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lightReachingDistance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lensType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smtClean="0">
                <a:solidFill>
                  <a:schemeClr val="tx1"/>
                </a:solidFill>
              </a:rPr>
              <a:t>Text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lensStatus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code : Text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installedDate</a:t>
            </a:r>
            <a:r>
              <a:rPr lang="en-US" altLang="ko-KR" sz="1000" dirty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surveyedDate</a:t>
            </a:r>
            <a:r>
              <a:rPr lang="en-US" altLang="ko-KR" sz="1000" dirty="0">
                <a:solidFill>
                  <a:schemeClr val="tx1"/>
                </a:solidFill>
              </a:rPr>
              <a:t> : </a:t>
            </a:r>
            <a:r>
              <a:rPr lang="en-US" altLang="ko-KR" sz="1000" dirty="0" smtClean="0">
                <a:solidFill>
                  <a:schemeClr val="tx1"/>
                </a:solidFill>
              </a:rPr>
              <a:t>Date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1979712" y="5053805"/>
            <a:ext cx="15841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Racon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979712" y="5413845"/>
            <a:ext cx="1584176" cy="137274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frequency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power : Real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whistlingCycle</a:t>
            </a:r>
            <a:r>
              <a:rPr lang="en-US" altLang="ko-KR" sz="1000" dirty="0" smtClean="0">
                <a:solidFill>
                  <a:schemeClr val="tx1"/>
                </a:solidFill>
              </a:rPr>
              <a:t>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name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id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code : Text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installedDate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r>
              <a:rPr lang="en-US" altLang="ko-KR" sz="1000" dirty="0" smtClean="0">
                <a:solidFill>
                  <a:schemeClr val="tx1"/>
                </a:solidFill>
              </a:rPr>
              <a:t> : Date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812" y="2188481"/>
            <a:ext cx="172956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Beacon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4812" y="2548521"/>
            <a:ext cx="1729560" cy="59472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islightfitted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1985670" y="155866"/>
            <a:ext cx="1495304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LightHouse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985670" y="515906"/>
            <a:ext cx="1495304" cy="98426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lighthouseType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TypeOfLightHouse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height : Real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6868" y="142852"/>
            <a:ext cx="172819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SectorLight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6868" y="502892"/>
            <a:ext cx="1728192" cy="150613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mainlight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Light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whiteSector</a:t>
            </a:r>
            <a:r>
              <a:rPr lang="en-US" altLang="ko-KR" sz="1000" dirty="0" smtClean="0">
                <a:solidFill>
                  <a:schemeClr val="tx1"/>
                </a:solidFill>
              </a:rPr>
              <a:t> : Angle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colouredSector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ColourSector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obsecuredSector</a:t>
            </a:r>
            <a:r>
              <a:rPr lang="en-US" altLang="ko-KR" sz="1000" dirty="0" smtClean="0">
                <a:solidFill>
                  <a:schemeClr val="tx1"/>
                </a:solidFill>
              </a:rPr>
              <a:t> : Angle</a:t>
            </a: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angleOfUncertainty</a:t>
            </a:r>
            <a:r>
              <a:rPr lang="en-US" altLang="ko-KR" sz="1000" dirty="0" smtClean="0">
                <a:solidFill>
                  <a:schemeClr val="tx1"/>
                </a:solidFill>
              </a:rPr>
              <a:t> : Angle</a:t>
            </a:r>
          </a:p>
          <a:p>
            <a:pPr marL="180975" indent="-180975"/>
            <a:r>
              <a:rPr lang="en-US" altLang="ko-KR" sz="1000" dirty="0">
                <a:solidFill>
                  <a:schemeClr val="tx1"/>
                </a:solidFill>
              </a:rPr>
              <a:t>+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secondaryLight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Light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012160" y="2386997"/>
            <a:ext cx="1527277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 </a:t>
            </a:r>
            <a:r>
              <a:rPr lang="en-US" altLang="ko-KR" sz="1050" b="1" i="1" dirty="0" err="1" smtClean="0">
                <a:solidFill>
                  <a:schemeClr val="tx1"/>
                </a:solidFill>
              </a:rPr>
              <a:t>Floating_AtoN</a:t>
            </a:r>
            <a:endParaRPr lang="ko-KR" altLang="en-US" sz="1050" b="1" i="1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012161" y="2747037"/>
            <a:ext cx="1527276" cy="483219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8572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availabilityOfAtoN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PerformanceCriteria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300191" y="418344"/>
            <a:ext cx="1843709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Buoy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300192" y="778384"/>
            <a:ext cx="1843708" cy="65035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islightfitted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bouytype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TypeOfBuoy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bouyshape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BuoyShape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674802" y="1574072"/>
            <a:ext cx="143370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LightVessel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7674802" y="1934112"/>
            <a:ext cx="1433702" cy="42331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3950372" y="2568894"/>
            <a:ext cx="17188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GM_Point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950372" y="2928933"/>
            <a:ext cx="1718876" cy="2840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point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857280" y="1214422"/>
            <a:ext cx="193885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  <a:br>
              <a:rPr lang="en-US" altLang="ko-KR" sz="1050" b="1" dirty="0" smtClean="0">
                <a:solidFill>
                  <a:schemeClr val="tx1"/>
                </a:solidFill>
              </a:rPr>
            </a:br>
            <a:r>
              <a:rPr lang="en-US" altLang="ko-KR" sz="1050" b="1" dirty="0" err="1" smtClean="0">
                <a:solidFill>
                  <a:schemeClr val="tx1"/>
                </a:solidFill>
              </a:rPr>
              <a:t>dayMark</a:t>
            </a:r>
            <a:endParaRPr lang="en-US" altLang="ko-KR" sz="1050" b="1" dirty="0" smtClean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857281" y="1574462"/>
            <a:ext cx="1938855" cy="64522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marktype</a:t>
            </a:r>
            <a:r>
              <a:rPr lang="en-US" altLang="ko-KR" sz="1000" dirty="0" smtClean="0">
                <a:solidFill>
                  <a:schemeClr val="tx1"/>
                </a:solidFill>
              </a:rPr>
              <a:t>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TypeOfMark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ialaRegion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TypeOfRegion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islightfitted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lightRhythm</a:t>
            </a:r>
            <a:r>
              <a:rPr lang="en-US" altLang="ko-KR" sz="1000" dirty="0" smtClean="0">
                <a:solidFill>
                  <a:schemeClr val="tx1"/>
                </a:solidFill>
              </a:rPr>
              <a:t>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RhythmofLight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481037" y="3468120"/>
            <a:ext cx="1627467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FeatureType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</a:p>
          <a:p>
            <a:pPr algn="ctr"/>
            <a:r>
              <a:rPr lang="en-US" altLang="ko-KR" sz="1050" b="1" dirty="0" err="1" smtClean="0">
                <a:solidFill>
                  <a:schemeClr val="tx1"/>
                </a:solidFill>
              </a:rPr>
              <a:t>LightFloat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481037" y="3828160"/>
            <a:ext cx="1627467" cy="31522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lightHeight</a:t>
            </a:r>
            <a:r>
              <a:rPr lang="en-US" altLang="ko-KR" sz="1000" dirty="0" smtClean="0">
                <a:solidFill>
                  <a:schemeClr val="tx1"/>
                </a:solidFill>
              </a:rPr>
              <a:t> : Real</a:t>
            </a:r>
          </a:p>
        </p:txBody>
      </p:sp>
      <p:grpSp>
        <p:nvGrpSpPr>
          <p:cNvPr id="55" name="그룹 54"/>
          <p:cNvGrpSpPr/>
          <p:nvPr/>
        </p:nvGrpSpPr>
        <p:grpSpPr>
          <a:xfrm rot="8520000">
            <a:off x="3557507" y="2288029"/>
            <a:ext cx="659649" cy="384260"/>
            <a:chOff x="5140997" y="2462757"/>
            <a:chExt cx="583132" cy="384260"/>
          </a:xfrm>
        </p:grpSpPr>
        <p:sp>
          <p:nvSpPr>
            <p:cNvPr id="56" name="다이아몬드 55"/>
            <p:cNvSpPr/>
            <p:nvPr/>
          </p:nvSpPr>
          <p:spPr>
            <a:xfrm rot="5400000">
              <a:off x="5598129" y="2561803"/>
              <a:ext cx="108000" cy="14400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7" name="직선 연결선 56"/>
            <p:cNvCxnSpPr>
              <a:stCxn id="56" idx="2"/>
            </p:cNvCxnSpPr>
            <p:nvPr/>
          </p:nvCxnSpPr>
          <p:spPr>
            <a:xfrm rot="13080000" flipV="1">
              <a:off x="5140997" y="2462757"/>
              <a:ext cx="374235" cy="3842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그룹 57"/>
          <p:cNvGrpSpPr/>
          <p:nvPr/>
        </p:nvGrpSpPr>
        <p:grpSpPr>
          <a:xfrm>
            <a:off x="1754371" y="4357694"/>
            <a:ext cx="2109261" cy="107999"/>
            <a:chOff x="3731926" y="2579803"/>
            <a:chExt cx="1992202" cy="58622"/>
          </a:xfrm>
        </p:grpSpPr>
        <p:sp>
          <p:nvSpPr>
            <p:cNvPr id="59" name="다이아몬드 58"/>
            <p:cNvSpPr/>
            <p:nvPr/>
          </p:nvSpPr>
          <p:spPr>
            <a:xfrm rot="5400000">
              <a:off x="5609812" y="2524109"/>
              <a:ext cx="58622" cy="17001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0" name="직선 연결선 59"/>
            <p:cNvCxnSpPr>
              <a:stCxn id="59" idx="2"/>
            </p:cNvCxnSpPr>
            <p:nvPr/>
          </p:nvCxnSpPr>
          <p:spPr>
            <a:xfrm flipH="1" flipV="1">
              <a:off x="3731926" y="2609114"/>
              <a:ext cx="1822192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그룹 68"/>
          <p:cNvGrpSpPr/>
          <p:nvPr/>
        </p:nvGrpSpPr>
        <p:grpSpPr>
          <a:xfrm rot="19327370">
            <a:off x="3264789" y="4675697"/>
            <a:ext cx="665964" cy="334226"/>
            <a:chOff x="5079062" y="2462267"/>
            <a:chExt cx="645066" cy="334226"/>
          </a:xfrm>
        </p:grpSpPr>
        <p:sp>
          <p:nvSpPr>
            <p:cNvPr id="70" name="다이아몬드 69"/>
            <p:cNvSpPr/>
            <p:nvPr/>
          </p:nvSpPr>
          <p:spPr>
            <a:xfrm rot="5400000">
              <a:off x="5592161" y="2567754"/>
              <a:ext cx="119918" cy="144016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1" name="직선 연결선 70"/>
            <p:cNvCxnSpPr>
              <a:stCxn id="70" idx="2"/>
            </p:cNvCxnSpPr>
            <p:nvPr/>
          </p:nvCxnSpPr>
          <p:spPr>
            <a:xfrm rot="13072630" flipV="1">
              <a:off x="5079062" y="2462267"/>
              <a:ext cx="448960" cy="334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그룹 88"/>
          <p:cNvGrpSpPr/>
          <p:nvPr/>
        </p:nvGrpSpPr>
        <p:grpSpPr>
          <a:xfrm rot="13680000">
            <a:off x="7162747" y="1849294"/>
            <a:ext cx="426580" cy="625518"/>
            <a:chOff x="4603673" y="2955266"/>
            <a:chExt cx="426580" cy="625518"/>
          </a:xfrm>
        </p:grpSpPr>
        <p:sp>
          <p:nvSpPr>
            <p:cNvPr id="90" name="이등변 삼각형 89"/>
            <p:cNvSpPr/>
            <p:nvPr/>
          </p:nvSpPr>
          <p:spPr>
            <a:xfrm rot="118070">
              <a:off x="4750196" y="2955266"/>
              <a:ext cx="108000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1" name="직선 연결선 90"/>
            <p:cNvCxnSpPr>
              <a:stCxn id="90" idx="3"/>
            </p:cNvCxnSpPr>
            <p:nvPr/>
          </p:nvCxnSpPr>
          <p:spPr>
            <a:xfrm rot="7920000" flipV="1">
              <a:off x="4601932" y="3152463"/>
              <a:ext cx="430062" cy="426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그룹 94"/>
          <p:cNvGrpSpPr/>
          <p:nvPr/>
        </p:nvGrpSpPr>
        <p:grpSpPr>
          <a:xfrm rot="8400000">
            <a:off x="1827550" y="1805144"/>
            <a:ext cx="387972" cy="639004"/>
            <a:chOff x="4609067" y="2955268"/>
            <a:chExt cx="387972" cy="639004"/>
          </a:xfrm>
        </p:grpSpPr>
        <p:sp>
          <p:nvSpPr>
            <p:cNvPr id="96" name="이등변 삼각형 95"/>
            <p:cNvSpPr/>
            <p:nvPr/>
          </p:nvSpPr>
          <p:spPr>
            <a:xfrm rot="118070">
              <a:off x="4750196" y="2955268"/>
              <a:ext cx="108012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7" name="직선 연결선 96"/>
            <p:cNvCxnSpPr>
              <a:stCxn id="96" idx="3"/>
            </p:cNvCxnSpPr>
            <p:nvPr/>
          </p:nvCxnSpPr>
          <p:spPr>
            <a:xfrm rot="13200000" flipH="1" flipV="1">
              <a:off x="4609067" y="3134098"/>
              <a:ext cx="387972" cy="4601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그룹 97"/>
          <p:cNvGrpSpPr/>
          <p:nvPr/>
        </p:nvGrpSpPr>
        <p:grpSpPr>
          <a:xfrm rot="5400000">
            <a:off x="1865190" y="2483130"/>
            <a:ext cx="108012" cy="324000"/>
            <a:chOff x="4749752" y="2955259"/>
            <a:chExt cx="108012" cy="421876"/>
          </a:xfrm>
        </p:grpSpPr>
        <p:sp>
          <p:nvSpPr>
            <p:cNvPr id="99" name="이등변 삼각형 98"/>
            <p:cNvSpPr/>
            <p:nvPr/>
          </p:nvSpPr>
          <p:spPr>
            <a:xfrm rot="118070">
              <a:off x="4749752" y="2955259"/>
              <a:ext cx="108012" cy="133913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0" name="직선 연결선 99"/>
            <p:cNvCxnSpPr>
              <a:stCxn id="99" idx="3"/>
            </p:cNvCxnSpPr>
            <p:nvPr/>
          </p:nvCxnSpPr>
          <p:spPr>
            <a:xfrm>
              <a:off x="4801460" y="3089135"/>
              <a:ext cx="2299" cy="288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그룹 100"/>
          <p:cNvGrpSpPr/>
          <p:nvPr/>
        </p:nvGrpSpPr>
        <p:grpSpPr>
          <a:xfrm rot="10800000">
            <a:off x="2681345" y="1500174"/>
            <a:ext cx="108012" cy="874917"/>
            <a:chOff x="4750197" y="2955268"/>
            <a:chExt cx="108012" cy="874917"/>
          </a:xfrm>
        </p:grpSpPr>
        <p:sp>
          <p:nvSpPr>
            <p:cNvPr id="102" name="이등변 삼각형 101"/>
            <p:cNvSpPr/>
            <p:nvPr/>
          </p:nvSpPr>
          <p:spPr>
            <a:xfrm rot="118070">
              <a:off x="4750197" y="2955268"/>
              <a:ext cx="108012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3" name="직선 연결선 102"/>
            <p:cNvCxnSpPr>
              <a:stCxn id="102" idx="3"/>
              <a:endCxn id="22" idx="2"/>
            </p:cNvCxnSpPr>
            <p:nvPr/>
          </p:nvCxnSpPr>
          <p:spPr>
            <a:xfrm rot="5400000" flipV="1">
              <a:off x="4420815" y="3444769"/>
              <a:ext cx="766949" cy="38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직선 연결선 103"/>
          <p:cNvCxnSpPr>
            <a:stCxn id="9" idx="0"/>
            <a:endCxn id="3" idx="2"/>
          </p:cNvCxnSpPr>
          <p:nvPr/>
        </p:nvCxnSpPr>
        <p:spPr>
          <a:xfrm flipV="1">
            <a:off x="4809811" y="5413845"/>
            <a:ext cx="0" cy="320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그룹 114"/>
          <p:cNvGrpSpPr/>
          <p:nvPr/>
        </p:nvGrpSpPr>
        <p:grpSpPr>
          <a:xfrm rot="8100000">
            <a:off x="3521308" y="3061663"/>
            <a:ext cx="108012" cy="817867"/>
            <a:chOff x="4750196" y="2955267"/>
            <a:chExt cx="108012" cy="817867"/>
          </a:xfrm>
        </p:grpSpPr>
        <p:sp>
          <p:nvSpPr>
            <p:cNvPr id="116" name="이등변 삼각형 115"/>
            <p:cNvSpPr/>
            <p:nvPr/>
          </p:nvSpPr>
          <p:spPr>
            <a:xfrm rot="118070">
              <a:off x="4750196" y="2955267"/>
              <a:ext cx="108012" cy="10800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7" name="직선 연결선 116"/>
            <p:cNvCxnSpPr/>
            <p:nvPr/>
          </p:nvCxnSpPr>
          <p:spPr>
            <a:xfrm>
              <a:off x="4801459" y="3089134"/>
              <a:ext cx="2299" cy="68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그룹 120"/>
          <p:cNvGrpSpPr/>
          <p:nvPr/>
        </p:nvGrpSpPr>
        <p:grpSpPr>
          <a:xfrm rot="13500000" flipH="1">
            <a:off x="5767499" y="3182761"/>
            <a:ext cx="452787" cy="687486"/>
            <a:chOff x="4577986" y="2955259"/>
            <a:chExt cx="452787" cy="687486"/>
          </a:xfrm>
        </p:grpSpPr>
        <p:sp>
          <p:nvSpPr>
            <p:cNvPr id="122" name="이등변 삼각형 121"/>
            <p:cNvSpPr/>
            <p:nvPr/>
          </p:nvSpPr>
          <p:spPr>
            <a:xfrm rot="118070">
              <a:off x="4749752" y="2955259"/>
              <a:ext cx="108012" cy="133913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3" name="직선 연결선 122"/>
            <p:cNvCxnSpPr>
              <a:endCxn id="122" idx="3"/>
            </p:cNvCxnSpPr>
            <p:nvPr/>
          </p:nvCxnSpPr>
          <p:spPr>
            <a:xfrm rot="13500000">
              <a:off x="4573856" y="3185828"/>
              <a:ext cx="461047" cy="452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직사각형 104"/>
          <p:cNvSpPr/>
          <p:nvPr/>
        </p:nvSpPr>
        <p:spPr>
          <a:xfrm>
            <a:off x="3779912" y="44624"/>
            <a:ext cx="2155475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/>
                </a:solidFill>
              </a:rPr>
              <a:t>&lt;&lt;</a:t>
            </a:r>
            <a:r>
              <a:rPr lang="en-US" altLang="ko-KR" sz="1050" b="1" dirty="0" err="1" smtClean="0">
                <a:solidFill>
                  <a:schemeClr val="tx1"/>
                </a:solidFill>
              </a:rPr>
              <a:t>ComplexAttributeType</a:t>
            </a:r>
            <a:r>
              <a:rPr lang="en-US" altLang="ko-KR" sz="1050" b="1" dirty="0" smtClean="0">
                <a:solidFill>
                  <a:schemeClr val="tx1"/>
                </a:solidFill>
              </a:rPr>
              <a:t>&gt;&gt;</a:t>
            </a:r>
            <a:br>
              <a:rPr lang="en-US" altLang="ko-KR" sz="1050" b="1" dirty="0" smtClean="0">
                <a:solidFill>
                  <a:schemeClr val="tx1"/>
                </a:solidFill>
              </a:rPr>
            </a:br>
            <a:r>
              <a:rPr lang="en-US" altLang="ko-KR" sz="1050" b="1" dirty="0" err="1" smtClean="0">
                <a:solidFill>
                  <a:schemeClr val="tx1"/>
                </a:solidFill>
              </a:rPr>
              <a:t>topmark</a:t>
            </a:r>
            <a:endParaRPr lang="en-US" altLang="ko-KR" sz="1050" b="1" dirty="0" smtClean="0">
              <a:solidFill>
                <a:schemeClr val="tx1"/>
              </a:solidFill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3779913" y="404664"/>
            <a:ext cx="2155474" cy="57891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 : Boolean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topmarkcolor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marL="180975" indent="-180975"/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topmarkshape</a:t>
            </a:r>
            <a:r>
              <a:rPr lang="en-US" altLang="ko-KR" sz="1000" dirty="0" smtClean="0">
                <a:solidFill>
                  <a:schemeClr val="tx1"/>
                </a:solidFill>
              </a:rPr>
              <a:t>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topmarkDaymarkShape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grpSp>
        <p:nvGrpSpPr>
          <p:cNvPr id="107" name="그룹 106"/>
          <p:cNvGrpSpPr/>
          <p:nvPr/>
        </p:nvGrpSpPr>
        <p:grpSpPr>
          <a:xfrm rot="5400000">
            <a:off x="4690631" y="1047308"/>
            <a:ext cx="214324" cy="119918"/>
            <a:chOff x="5531879" y="2579803"/>
            <a:chExt cx="192249" cy="119918"/>
          </a:xfrm>
        </p:grpSpPr>
        <p:sp>
          <p:nvSpPr>
            <p:cNvPr id="108" name="다이아몬드 107"/>
            <p:cNvSpPr/>
            <p:nvPr/>
          </p:nvSpPr>
          <p:spPr>
            <a:xfrm rot="5400000">
              <a:off x="5592161" y="2567754"/>
              <a:ext cx="119918" cy="144016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9" name="직선 연결선 108"/>
            <p:cNvCxnSpPr>
              <a:stCxn id="108" idx="2"/>
            </p:cNvCxnSpPr>
            <p:nvPr/>
          </p:nvCxnSpPr>
          <p:spPr>
            <a:xfrm flipH="1" flipV="1">
              <a:off x="5531879" y="2628282"/>
              <a:ext cx="48227" cy="114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그룹 110"/>
          <p:cNvGrpSpPr/>
          <p:nvPr/>
        </p:nvGrpSpPr>
        <p:grpSpPr>
          <a:xfrm rot="2529597">
            <a:off x="5474040" y="2303123"/>
            <a:ext cx="607722" cy="339708"/>
            <a:chOff x="5116407" y="2472844"/>
            <a:chExt cx="607722" cy="339708"/>
          </a:xfrm>
        </p:grpSpPr>
        <p:sp>
          <p:nvSpPr>
            <p:cNvPr id="112" name="다이아몬드 111"/>
            <p:cNvSpPr/>
            <p:nvPr/>
          </p:nvSpPr>
          <p:spPr>
            <a:xfrm rot="5400000">
              <a:off x="5598129" y="2561803"/>
              <a:ext cx="108000" cy="14400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3" name="직선 연결선 112"/>
            <p:cNvCxnSpPr>
              <a:stCxn id="112" idx="2"/>
            </p:cNvCxnSpPr>
            <p:nvPr/>
          </p:nvCxnSpPr>
          <p:spPr>
            <a:xfrm rot="8270403">
              <a:off x="5116407" y="2472844"/>
              <a:ext cx="401678" cy="3397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그룹 119"/>
          <p:cNvGrpSpPr/>
          <p:nvPr/>
        </p:nvGrpSpPr>
        <p:grpSpPr>
          <a:xfrm rot="10740000">
            <a:off x="6886916" y="1422594"/>
            <a:ext cx="140526" cy="951479"/>
            <a:chOff x="4721506" y="2955275"/>
            <a:chExt cx="140526" cy="688850"/>
          </a:xfrm>
        </p:grpSpPr>
        <p:sp>
          <p:nvSpPr>
            <p:cNvPr id="124" name="이등변 삼각형 123"/>
            <p:cNvSpPr/>
            <p:nvPr/>
          </p:nvSpPr>
          <p:spPr>
            <a:xfrm rot="118070">
              <a:off x="4750902" y="2955275"/>
              <a:ext cx="108000" cy="78190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5" name="직선 연결선 124"/>
            <p:cNvCxnSpPr>
              <a:stCxn id="124" idx="3"/>
            </p:cNvCxnSpPr>
            <p:nvPr/>
          </p:nvCxnSpPr>
          <p:spPr>
            <a:xfrm rot="10320000" flipV="1">
              <a:off x="4721506" y="3037570"/>
              <a:ext cx="140526" cy="6065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그룹 157"/>
          <p:cNvGrpSpPr/>
          <p:nvPr/>
        </p:nvGrpSpPr>
        <p:grpSpPr>
          <a:xfrm rot="18541480" flipH="1">
            <a:off x="7599473" y="2862580"/>
            <a:ext cx="452787" cy="687486"/>
            <a:chOff x="4577986" y="2955259"/>
            <a:chExt cx="452787" cy="687486"/>
          </a:xfrm>
        </p:grpSpPr>
        <p:sp>
          <p:nvSpPr>
            <p:cNvPr id="159" name="이등변 삼각형 158"/>
            <p:cNvSpPr/>
            <p:nvPr/>
          </p:nvSpPr>
          <p:spPr>
            <a:xfrm rot="118070">
              <a:off x="4749752" y="2955259"/>
              <a:ext cx="108012" cy="133913"/>
            </a:xfrm>
            <a:prstGeom prst="triangl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0" name="직선 연결선 159"/>
            <p:cNvCxnSpPr>
              <a:endCxn id="159" idx="3"/>
            </p:cNvCxnSpPr>
            <p:nvPr/>
          </p:nvCxnSpPr>
          <p:spPr>
            <a:xfrm rot="13500000">
              <a:off x="4573856" y="3185828"/>
              <a:ext cx="461047" cy="452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그룹 163"/>
          <p:cNvGrpSpPr/>
          <p:nvPr/>
        </p:nvGrpSpPr>
        <p:grpSpPr>
          <a:xfrm flipH="1">
            <a:off x="5748760" y="4617145"/>
            <a:ext cx="936000" cy="107999"/>
            <a:chOff x="4840075" y="2579803"/>
            <a:chExt cx="884053" cy="58622"/>
          </a:xfrm>
        </p:grpSpPr>
        <p:sp>
          <p:nvSpPr>
            <p:cNvPr id="165" name="다이아몬드 164"/>
            <p:cNvSpPr/>
            <p:nvPr/>
          </p:nvSpPr>
          <p:spPr>
            <a:xfrm rot="5400000">
              <a:off x="5609812" y="2524109"/>
              <a:ext cx="58622" cy="170010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6" name="직선 연결선 165"/>
            <p:cNvCxnSpPr>
              <a:stCxn id="165" idx="2"/>
            </p:cNvCxnSpPr>
            <p:nvPr/>
          </p:nvCxnSpPr>
          <p:spPr>
            <a:xfrm flipH="1">
              <a:off x="4840075" y="2609115"/>
              <a:ext cx="7140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그룹 80"/>
          <p:cNvGrpSpPr/>
          <p:nvPr/>
        </p:nvGrpSpPr>
        <p:grpSpPr>
          <a:xfrm rot="5400000">
            <a:off x="4619192" y="3333322"/>
            <a:ext cx="357201" cy="119918"/>
            <a:chOff x="5403718" y="2579803"/>
            <a:chExt cx="320410" cy="119918"/>
          </a:xfrm>
        </p:grpSpPr>
        <p:sp>
          <p:nvSpPr>
            <p:cNvPr id="82" name="다이아몬드 81"/>
            <p:cNvSpPr/>
            <p:nvPr/>
          </p:nvSpPr>
          <p:spPr>
            <a:xfrm rot="5400000">
              <a:off x="5592161" y="2567754"/>
              <a:ext cx="119918" cy="144016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3" name="직선 연결선 82"/>
            <p:cNvCxnSpPr>
              <a:stCxn id="82" idx="2"/>
            </p:cNvCxnSpPr>
            <p:nvPr/>
          </p:nvCxnSpPr>
          <p:spPr>
            <a:xfrm rot="10800000" flipV="1">
              <a:off x="5403718" y="2639762"/>
              <a:ext cx="176383" cy="114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그룹 83"/>
          <p:cNvGrpSpPr/>
          <p:nvPr/>
        </p:nvGrpSpPr>
        <p:grpSpPr>
          <a:xfrm rot="16200000">
            <a:off x="4620623" y="2331765"/>
            <a:ext cx="354340" cy="119918"/>
            <a:chOff x="5406284" y="2579803"/>
            <a:chExt cx="317844" cy="119918"/>
          </a:xfrm>
        </p:grpSpPr>
        <p:sp>
          <p:nvSpPr>
            <p:cNvPr id="85" name="다이아몬드 84"/>
            <p:cNvSpPr/>
            <p:nvPr/>
          </p:nvSpPr>
          <p:spPr>
            <a:xfrm rot="5400000">
              <a:off x="5592161" y="2567754"/>
              <a:ext cx="119918" cy="144016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6" name="직선 연결선 85"/>
            <p:cNvCxnSpPr>
              <a:stCxn id="85" idx="2"/>
              <a:endCxn id="31" idx="0"/>
            </p:cNvCxnSpPr>
            <p:nvPr/>
          </p:nvCxnSpPr>
          <p:spPr>
            <a:xfrm flipH="1">
              <a:off x="5406284" y="2639762"/>
              <a:ext cx="173828" cy="120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직사각형 6"/>
          <p:cNvSpPr/>
          <p:nvPr/>
        </p:nvSpPr>
        <p:spPr>
          <a:xfrm>
            <a:off x="6012161" y="4455702"/>
            <a:ext cx="728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800" dirty="0" err="1" smtClean="0"/>
              <a:t>includelight</a:t>
            </a:r>
            <a:endParaRPr lang="en-US" altLang="ko-KR" sz="800" dirty="0" smtClean="0"/>
          </a:p>
          <a:p>
            <a:pPr algn="r">
              <a:lnSpc>
                <a:spcPct val="150000"/>
              </a:lnSpc>
            </a:pPr>
            <a:r>
              <a:rPr lang="en-US" altLang="ko-KR" sz="800" dirty="0" smtClean="0"/>
              <a:t>0..1</a:t>
            </a:r>
            <a:endParaRPr lang="ko-KR" altLang="en-US" sz="800" dirty="0"/>
          </a:p>
        </p:txBody>
      </p:sp>
      <p:sp>
        <p:nvSpPr>
          <p:cNvPr id="88" name="직사각형 87"/>
          <p:cNvSpPr/>
          <p:nvPr/>
        </p:nvSpPr>
        <p:spPr>
          <a:xfrm>
            <a:off x="1713152" y="4181781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includeAIS</a:t>
            </a:r>
            <a:endParaRPr lang="en-US" altLang="ko-KR" sz="800" dirty="0" smtClean="0"/>
          </a:p>
          <a:p>
            <a:pPr>
              <a:lnSpc>
                <a:spcPct val="150000"/>
              </a:lnSpc>
            </a:pPr>
            <a:r>
              <a:rPr lang="en-US" altLang="ko-KR" sz="800" dirty="0" smtClean="0"/>
              <a:t>0..1</a:t>
            </a:r>
            <a:endParaRPr lang="ko-KR" altLang="en-US" sz="800" dirty="0"/>
          </a:p>
        </p:txBody>
      </p:sp>
      <p:sp>
        <p:nvSpPr>
          <p:cNvPr id="128" name="직사각형 127"/>
          <p:cNvSpPr/>
          <p:nvPr/>
        </p:nvSpPr>
        <p:spPr>
          <a:xfrm rot="19000767">
            <a:off x="3633146" y="2212408"/>
            <a:ext cx="582211" cy="437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800" dirty="0" err="1" smtClean="0"/>
              <a:t>daymark</a:t>
            </a:r>
            <a:endParaRPr lang="en-US" altLang="ko-KR" sz="800" dirty="0" smtClean="0"/>
          </a:p>
          <a:p>
            <a:pPr algn="r">
              <a:lnSpc>
                <a:spcPct val="150000"/>
              </a:lnSpc>
            </a:pPr>
            <a:r>
              <a:rPr lang="en-US" altLang="ko-KR" sz="800" dirty="0" smtClean="0"/>
              <a:t>1</a:t>
            </a:r>
            <a:endParaRPr lang="ko-KR" altLang="en-US" sz="800" dirty="0"/>
          </a:p>
        </p:txBody>
      </p:sp>
      <p:sp>
        <p:nvSpPr>
          <p:cNvPr id="129" name="직사각형 128"/>
          <p:cNvSpPr/>
          <p:nvPr/>
        </p:nvSpPr>
        <p:spPr>
          <a:xfrm rot="2285463">
            <a:off x="5473015" y="2237980"/>
            <a:ext cx="6711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daymark</a:t>
            </a:r>
            <a:endParaRPr lang="en-US" altLang="ko-KR" sz="800" dirty="0" smtClean="0"/>
          </a:p>
          <a:p>
            <a:pPr>
              <a:lnSpc>
                <a:spcPct val="150000"/>
              </a:lnSpc>
            </a:pPr>
            <a:r>
              <a:rPr lang="en-US" altLang="ko-KR" sz="800" dirty="0" smtClean="0"/>
              <a:t>1</a:t>
            </a:r>
            <a:endParaRPr lang="ko-KR" altLang="en-US" sz="800" dirty="0"/>
          </a:p>
        </p:txBody>
      </p:sp>
      <p:sp>
        <p:nvSpPr>
          <p:cNvPr id="130" name="직사각형 129"/>
          <p:cNvSpPr/>
          <p:nvPr/>
        </p:nvSpPr>
        <p:spPr>
          <a:xfrm>
            <a:off x="4312375" y="2357430"/>
            <a:ext cx="8572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smtClean="0"/>
              <a:t>position  1</a:t>
            </a:r>
            <a:endParaRPr lang="ko-KR" altLang="en-US" sz="800" dirty="0"/>
          </a:p>
        </p:txBody>
      </p:sp>
      <p:sp>
        <p:nvSpPr>
          <p:cNvPr id="131" name="직사각형 130"/>
          <p:cNvSpPr/>
          <p:nvPr/>
        </p:nvSpPr>
        <p:spPr>
          <a:xfrm>
            <a:off x="4286248" y="3125874"/>
            <a:ext cx="8572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smtClean="0"/>
              <a:t>Position</a:t>
            </a:r>
            <a:r>
              <a:rPr lang="ko-KR" altLang="en-US" sz="800" dirty="0" smtClean="0"/>
              <a:t> </a:t>
            </a:r>
            <a:r>
              <a:rPr lang="en-US" altLang="ko-KR" sz="800" dirty="0" smtClean="0"/>
              <a:t>  1</a:t>
            </a:r>
            <a:endParaRPr lang="ko-KR" altLang="en-US" sz="800" dirty="0"/>
          </a:p>
        </p:txBody>
      </p:sp>
      <p:sp>
        <p:nvSpPr>
          <p:cNvPr id="132" name="직사각형 131"/>
          <p:cNvSpPr/>
          <p:nvPr/>
        </p:nvSpPr>
        <p:spPr>
          <a:xfrm>
            <a:off x="2633446" y="4847057"/>
            <a:ext cx="12144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includeRacon</a:t>
            </a:r>
            <a:r>
              <a:rPr lang="en-US" altLang="ko-KR" sz="800" dirty="0" smtClean="0"/>
              <a:t>    0..1</a:t>
            </a:r>
            <a:endParaRPr lang="ko-KR" altLang="en-US" sz="800" dirty="0"/>
          </a:p>
        </p:txBody>
      </p:sp>
      <p:sp>
        <p:nvSpPr>
          <p:cNvPr id="133" name="직사각형 132"/>
          <p:cNvSpPr/>
          <p:nvPr/>
        </p:nvSpPr>
        <p:spPr>
          <a:xfrm>
            <a:off x="4009664" y="5524527"/>
            <a:ext cx="1384756" cy="253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dirty="0" err="1" smtClean="0"/>
              <a:t>AtoNAuthority</a:t>
            </a:r>
            <a:r>
              <a:rPr lang="en-US" altLang="ko-KR" sz="800" dirty="0" smtClean="0"/>
              <a:t>   1</a:t>
            </a:r>
            <a:endParaRPr lang="ko-KR" alt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19597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214810" y="1214422"/>
            <a:ext cx="208823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RhythmOfLight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214810" y="1574462"/>
            <a:ext cx="2088232" cy="17116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Fixed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Occulting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Single occulting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Group occulting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Composite group occulting light</a:t>
            </a:r>
          </a:p>
          <a:p>
            <a:r>
              <a:rPr lang="en-US" altLang="ko-KR" sz="1000" dirty="0" err="1" smtClean="0">
                <a:solidFill>
                  <a:schemeClr val="tx1"/>
                </a:solidFill>
              </a:rPr>
              <a:t>Isophase</a:t>
            </a:r>
            <a:r>
              <a:rPr lang="en-US" altLang="ko-KR" sz="1000" dirty="0" smtClean="0">
                <a:solidFill>
                  <a:schemeClr val="tx1"/>
                </a:solidFill>
              </a:rPr>
              <a:t>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Flashing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Single flashing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Long flashing light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…</a:t>
            </a:r>
          </a:p>
          <a:p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23528" y="1214422"/>
            <a:ext cx="171451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IALARegion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23528" y="1574463"/>
            <a:ext cx="1714512" cy="73808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Region A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Region B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Region A and Region 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116632"/>
            <a:ext cx="19911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Object diagram</a:t>
            </a:r>
          </a:p>
          <a:p>
            <a:endParaRPr lang="en-US" altLang="ko-KR" sz="1000" dirty="0" smtClean="0"/>
          </a:p>
          <a:p>
            <a:r>
              <a:rPr lang="en-US" altLang="ko-KR" dirty="0" smtClean="0"/>
              <a:t>1)</a:t>
            </a:r>
            <a:r>
              <a:rPr lang="ko-KR" altLang="en-US" dirty="0" smtClean="0"/>
              <a:t> </a:t>
            </a:r>
            <a:r>
              <a:rPr lang="en-US" altLang="ko-KR" dirty="0" smtClean="0"/>
              <a:t>Enumeration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2281424" y="1214423"/>
            <a:ext cx="171451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Colour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281424" y="1574462"/>
            <a:ext cx="1714512" cy="157505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White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Black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Red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Green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Blue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Yellow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Grey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Brown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Amber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6500826" y="1214422"/>
            <a:ext cx="171451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BuoyShape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500826" y="1574462"/>
            <a:ext cx="1714512" cy="142591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Conical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Cylindrical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Spherical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Pillar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Spar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Barrel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Super-buoy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Ice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214546" y="3643314"/>
            <a:ext cx="214656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BuoyType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214546" y="4003354"/>
            <a:ext cx="2146560" cy="142591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Cardinal Mark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Lateral Mark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Safe water mark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Isolated danger mark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Special mark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Emergency Wreck marking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Large navigational buoy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4572000" y="3643314"/>
            <a:ext cx="214656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topmarkDaymarkShape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572000" y="4003354"/>
            <a:ext cx="2146560" cy="14973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cone, point up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cone, point down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Sphere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2 spheres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cylinder (can)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Board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x-shape (St. Andrews cross)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upright cross (St. Georges Cross)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42844" y="3640464"/>
            <a:ext cx="192882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AvailiabilityOfFloatingAtoN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42844" y="4000504"/>
            <a:ext cx="1928826" cy="64294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Category 1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Category 2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Category 3</a:t>
            </a:r>
          </a:p>
        </p:txBody>
      </p:sp>
    </p:spTree>
    <p:extLst>
      <p:ext uri="{BB962C8B-B14F-4D97-AF65-F5344CB8AC3E}">
        <p14:creationId xmlns="" xmlns:p14="http://schemas.microsoft.com/office/powerpoint/2010/main" val="25374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539552" y="1196625"/>
            <a:ext cx="1714512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&lt;&lt;Enumeration&gt;&gt;</a:t>
            </a:r>
          </a:p>
          <a:p>
            <a:pPr algn="ctr"/>
            <a:r>
              <a:rPr lang="en-US" altLang="ko-KR" sz="1050" dirty="0" err="1" smtClean="0">
                <a:solidFill>
                  <a:schemeClr val="tx1"/>
                </a:solidFill>
              </a:rPr>
              <a:t>IALARegion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39552" y="1556666"/>
            <a:ext cx="1714512" cy="73808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Region A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Region B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Region A and Region 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116632"/>
            <a:ext cx="19911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Object diagram</a:t>
            </a:r>
          </a:p>
          <a:p>
            <a:endParaRPr lang="en-US" altLang="ko-KR" sz="1000" dirty="0" smtClean="0"/>
          </a:p>
          <a:p>
            <a:r>
              <a:rPr lang="en-US" altLang="ko-KR" dirty="0" smtClean="0"/>
              <a:t>1)</a:t>
            </a:r>
            <a:r>
              <a:rPr lang="ko-KR" altLang="en-US" dirty="0" smtClean="0"/>
              <a:t> </a:t>
            </a:r>
            <a:r>
              <a:rPr lang="en-US" altLang="ko-KR" dirty="0" smtClean="0"/>
              <a:t>Enumeration</a:t>
            </a:r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539552" y="3004694"/>
            <a:ext cx="34490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IALARegion:S100_GF_EnumerationType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39552" y="3364734"/>
            <a:ext cx="3449008" cy="5529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enumerant</a:t>
            </a:r>
            <a:r>
              <a:rPr lang="en-US" altLang="ko-KR" sz="1000" dirty="0" smtClean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Region_A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Region_B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Region_AB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41574" y="4179954"/>
            <a:ext cx="244625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Region_A:S100_GF_Enumerant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541574" y="4539994"/>
            <a:ext cx="2446250" cy="8178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code = 1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name =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Region_A</a:t>
            </a:r>
            <a:r>
              <a:rPr lang="en-US" altLang="ko-KR" sz="1000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definition = “IALA Region A”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domain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IALARegion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203848" y="4179954"/>
            <a:ext cx="244625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Region_B:S100_GF_Enumerant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203848" y="4539994"/>
            <a:ext cx="2446250" cy="8178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code = 2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name =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Region_B</a:t>
            </a:r>
            <a:r>
              <a:rPr lang="en-US" altLang="ko-KR" sz="1000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definition = “IALA Region B”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domain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IALARegion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868144" y="4179954"/>
            <a:ext cx="244625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Region_AB:S100_GF_Enumerant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5868144" y="4539994"/>
            <a:ext cx="2446250" cy="8178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+ code = 3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name =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Region_AB</a:t>
            </a:r>
            <a:r>
              <a:rPr lang="en-US" altLang="ko-KR" sz="1000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definition = “IALA Region A and B”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domain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IALARegion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291212" y="2716662"/>
            <a:ext cx="80252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873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827584" y="1364802"/>
            <a:ext cx="34490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n</a:t>
            </a:r>
            <a:r>
              <a:rPr lang="en-US" altLang="ko-KR" sz="1050" dirty="0" smtClean="0">
                <a:solidFill>
                  <a:schemeClr val="tx1"/>
                </a:solidFill>
              </a:rPr>
              <a:t>ame:S100_GF_SimpleAttributeType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27584" y="1724842"/>
            <a:ext cx="3449008" cy="11058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smtClean="0">
                <a:solidFill>
                  <a:schemeClr val="tx1"/>
                </a:solidFill>
              </a:rPr>
              <a:t>name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CharacterString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116632"/>
            <a:ext cx="3967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Object diagram</a:t>
            </a:r>
            <a:br>
              <a:rPr lang="en-US" altLang="ko-KR" dirty="0" smtClean="0"/>
            </a:br>
            <a:endParaRPr lang="en-US" altLang="ko-KR" sz="1000" dirty="0" smtClean="0"/>
          </a:p>
          <a:p>
            <a:pPr marL="342900" indent="-342900"/>
            <a:r>
              <a:rPr lang="en-US" altLang="ko-KR" dirty="0" smtClean="0"/>
              <a:t>2) </a:t>
            </a:r>
            <a:r>
              <a:rPr lang="en-US" altLang="ko-KR" dirty="0" err="1" smtClean="0"/>
              <a:t>AttributeType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-  simple attribute type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827584" y="3020986"/>
            <a:ext cx="34490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id:S100_GF_SimpleAttributeType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827584" y="3381026"/>
            <a:ext cx="3449008" cy="11058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smtClean="0">
                <a:solidFill>
                  <a:schemeClr val="tx1"/>
                </a:solidFill>
              </a:rPr>
              <a:t>id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identification of an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AtoN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CharacterString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834960" y="4723434"/>
            <a:ext cx="34490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code:S100_GF_SimpleAttributeType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834960" y="5083474"/>
            <a:ext cx="3449008" cy="11058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smtClean="0">
                <a:solidFill>
                  <a:schemeClr val="tx1"/>
                </a:solidFill>
              </a:rPr>
              <a:t>code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code of an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AtoN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CharacterString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4651384" y="1364802"/>
            <a:ext cx="34490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shape:S100_GF_SimpleAttributeType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651384" y="1724842"/>
            <a:ext cx="3449008" cy="11058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smtClean="0">
                <a:solidFill>
                  <a:schemeClr val="tx1"/>
                </a:solidFill>
              </a:rPr>
              <a:t>shape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description about the shape of an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AtoN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CharacterString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644008" y="3020986"/>
            <a:ext cx="34490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establishedDate:S100_GF_SimpleAttributeType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4644008" y="3381026"/>
            <a:ext cx="3449008" cy="11058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establishedDate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Date that an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AtoN</a:t>
            </a:r>
            <a:r>
              <a:rPr lang="en-US" altLang="ko-KR" sz="1000" dirty="0" smtClean="0">
                <a:solidFill>
                  <a:schemeClr val="tx1"/>
                </a:solidFill>
              </a:rPr>
              <a:t> is established 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Date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4644008" y="4749178"/>
            <a:ext cx="34490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surveyedDate:S100_GF_SimpleAttributeType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4644008" y="5109218"/>
            <a:ext cx="3449008" cy="11058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date that an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AtoN</a:t>
            </a:r>
            <a:r>
              <a:rPr lang="en-US" altLang="ko-KR" sz="1000" dirty="0" smtClean="0">
                <a:solidFill>
                  <a:schemeClr val="tx1"/>
                </a:solidFill>
              </a:rPr>
              <a:t> is surveyed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CharacterString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</p:spTree>
    <p:extLst>
      <p:ext uri="{BB962C8B-B14F-4D97-AF65-F5344CB8AC3E}">
        <p14:creationId xmlns="" xmlns:p14="http://schemas.microsoft.com/office/powerpoint/2010/main" val="40636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611560" y="3111234"/>
            <a:ext cx="3704724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topmarkfitted:S100_GF_SimpleAttributeType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11560" y="3471274"/>
            <a:ext cx="3704724" cy="86409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topmarkfitted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attribute for checking a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</a:t>
            </a:r>
            <a:r>
              <a:rPr lang="en-US" altLang="ko-KR" sz="1000" dirty="0" smtClean="0">
                <a:solidFill>
                  <a:schemeClr val="tx1"/>
                </a:solidFill>
              </a:rPr>
              <a:t> is fitted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Boolean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116632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Object diagram</a:t>
            </a:r>
          </a:p>
          <a:p>
            <a:endParaRPr lang="en-US" altLang="ko-KR" sz="1000" dirty="0" smtClean="0"/>
          </a:p>
          <a:p>
            <a:r>
              <a:rPr lang="en-US" altLang="ko-KR" dirty="0" smtClean="0"/>
              <a:t>2) </a:t>
            </a:r>
            <a:r>
              <a:rPr lang="en-US" altLang="ko-KR" dirty="0" err="1" smtClean="0"/>
              <a:t>AttributeType</a:t>
            </a:r>
            <a:endParaRPr lang="en-US" altLang="ko-KR" dirty="0"/>
          </a:p>
          <a:p>
            <a:r>
              <a:rPr lang="en-US" altLang="ko-KR" dirty="0" smtClean="0"/>
              <a:t>   - complex attribute type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43876" y="1357298"/>
            <a:ext cx="36724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topmark:S100_GF_ComplexAttributeType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643876" y="1717338"/>
            <a:ext cx="3672408" cy="11058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a set of attributes for describing a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CharacterString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carries :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topmarkfitted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topmarkcolour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topmarkshape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4479386"/>
            <a:ext cx="3704724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topmarkcolour:S100_GF_SimpleAttributeType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611560" y="4839426"/>
            <a:ext cx="3704724" cy="108012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topmarkcolour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attribute for describing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r>
              <a:rPr lang="en-US" altLang="ko-KR" sz="1000" dirty="0" smtClean="0">
                <a:solidFill>
                  <a:schemeClr val="tx1"/>
                </a:solidFill>
              </a:rPr>
              <a:t> of a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EnumerationType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domain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4572000" y="4479386"/>
            <a:ext cx="3704724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topmarkshape:S100_GF_SimpleAttributeType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4572000" y="4839426"/>
            <a:ext cx="3704724" cy="108012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topmarkshape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attribute for describing shape of a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valueType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EnumerationType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domain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topmarkDaymarkShape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domainOfValues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multiplicity : S100_multiplicity [0..1</a:t>
            </a:r>
            <a:r>
              <a:rPr lang="en-US" altLang="ko-KR" sz="1000" dirty="0" smtClean="0">
                <a:solidFill>
                  <a:schemeClr val="tx1"/>
                </a:solidFill>
              </a:rPr>
              <a:t>]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251520" y="2967218"/>
            <a:ext cx="80252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469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827584" y="1243016"/>
            <a:ext cx="36724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lightSource:S100_GF_AssociationType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27584" y="1603056"/>
            <a:ext cx="3672408" cy="8178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typeName</a:t>
            </a:r>
            <a:r>
              <a:rPr lang="en-US" altLang="ko-KR" sz="1000" dirty="0" smtClean="0">
                <a:solidFill>
                  <a:schemeClr val="tx1"/>
                </a:solidFill>
              </a:rPr>
              <a:t> =  “”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“”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includes = “Light”,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AtoN</a:t>
            </a:r>
            <a:r>
              <a:rPr lang="en-US" altLang="ko-KR" sz="1000" dirty="0" smtClean="0">
                <a:solidFill>
                  <a:schemeClr val="tx1"/>
                </a:solidFill>
              </a:rPr>
              <a:t>”,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roleName</a:t>
            </a:r>
            <a:r>
              <a:rPr lang="en-US" altLang="ko-KR" sz="1000" dirty="0" smtClean="0">
                <a:solidFill>
                  <a:schemeClr val="tx1"/>
                </a:solidFill>
              </a:rPr>
              <a:t> =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includelight</a:t>
            </a:r>
            <a:r>
              <a:rPr lang="en-US" altLang="ko-KR" sz="1000" dirty="0" smtClean="0">
                <a:solidFill>
                  <a:schemeClr val="tx1"/>
                </a:solidFill>
              </a:rPr>
              <a:t>”,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lightAttachedTo</a:t>
            </a:r>
            <a:r>
              <a:rPr lang="en-US" altLang="ko-KR" sz="1000" dirty="0" smtClean="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116632"/>
            <a:ext cx="46805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Object diagram</a:t>
            </a:r>
          </a:p>
          <a:p>
            <a:endParaRPr lang="en-US" altLang="ko-KR" sz="1000" dirty="0" smtClean="0"/>
          </a:p>
          <a:p>
            <a:r>
              <a:rPr lang="en-US" altLang="ko-KR" dirty="0" smtClean="0"/>
              <a:t>3) </a:t>
            </a:r>
            <a:r>
              <a:rPr lang="en-US" altLang="ko-KR" dirty="0" err="1" smtClean="0"/>
              <a:t>AssociationType</a:t>
            </a:r>
            <a:r>
              <a:rPr lang="en-US" altLang="ko-KR" dirty="0" smtClean="0"/>
              <a:t> and Association Roles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827584" y="2924944"/>
            <a:ext cx="395873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includelight:S100_GF_AssociationRole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827584" y="3284984"/>
            <a:ext cx="3958730" cy="72008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includelight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893763" indent="-893763"/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“a role for representing an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AtoN</a:t>
            </a:r>
            <a:r>
              <a:rPr lang="en-US" altLang="ko-KR" sz="1000" dirty="0" smtClean="0">
                <a:solidFill>
                  <a:schemeClr val="tx1"/>
                </a:solidFill>
              </a:rPr>
              <a:t> includes a light”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>
                <a:solidFill>
                  <a:schemeClr val="tx1"/>
                </a:solidFill>
              </a:rPr>
              <a:t>multiplicity : S100_multiplicity [0</a:t>
            </a:r>
            <a:r>
              <a:rPr lang="en-US" altLang="ko-KR" sz="1000" dirty="0" smtClean="0">
                <a:solidFill>
                  <a:schemeClr val="tx1"/>
                </a:solidFill>
              </a:rPr>
              <a:t>..*]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827584" y="4149080"/>
            <a:ext cx="3958730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lightAttachedTo:S100_GF_AssociationRole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827584" y="4509120"/>
            <a:ext cx="3958730" cy="72008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memberName</a:t>
            </a:r>
            <a:r>
              <a:rPr lang="en-US" altLang="ko-KR" sz="1000" dirty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lightAttachedTo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893763" indent="-893763"/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“a role for representing a light to be attached”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>
                <a:solidFill>
                  <a:schemeClr val="tx1"/>
                </a:solidFill>
              </a:rPr>
              <a:t>multiplicity : S100_multiplicity </a:t>
            </a:r>
            <a:r>
              <a:rPr lang="en-US" altLang="ko-KR" sz="1000" dirty="0" smtClean="0">
                <a:solidFill>
                  <a:schemeClr val="tx1"/>
                </a:solidFill>
              </a:rPr>
              <a:t>[0..1]</a:t>
            </a:r>
          </a:p>
        </p:txBody>
      </p:sp>
      <p:cxnSp>
        <p:nvCxnSpPr>
          <p:cNvPr id="17" name="직선 연결선 16"/>
          <p:cNvCxnSpPr/>
          <p:nvPr/>
        </p:nvCxnSpPr>
        <p:spPr>
          <a:xfrm>
            <a:off x="323528" y="2636912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4674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611560" y="1051596"/>
            <a:ext cx="36724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Buoy:S100_GF_FeatureType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11560" y="1411636"/>
            <a:ext cx="3672408" cy="297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typeName</a:t>
            </a:r>
            <a:r>
              <a:rPr lang="en-US" altLang="ko-KR" sz="1000" dirty="0" smtClean="0">
                <a:solidFill>
                  <a:schemeClr val="tx1"/>
                </a:solidFill>
              </a:rPr>
              <a:t> =  S100_GF_FeatureType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“”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isAbstract</a:t>
            </a:r>
            <a:r>
              <a:rPr lang="en-US" altLang="ko-KR" sz="1000" dirty="0" smtClean="0">
                <a:solidFill>
                  <a:schemeClr val="tx1"/>
                </a:solidFill>
              </a:rPr>
              <a:t> = False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linkbetween</a:t>
            </a:r>
            <a:r>
              <a:rPr lang="en-US" altLang="ko-KR" sz="1000" dirty="0" smtClean="0">
                <a:solidFill>
                  <a:schemeClr val="tx1"/>
                </a:solidFill>
              </a:rPr>
              <a:t> =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lightSource</a:t>
            </a:r>
            <a:r>
              <a:rPr lang="en-US" altLang="ko-KR" sz="1000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= name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id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= code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shape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establishedDate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availabilityOfAtoN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daymark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position</a:t>
            </a: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islightfitted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includelight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bouytype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bouyshape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6632"/>
            <a:ext cx="46805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Object diagram</a:t>
            </a:r>
          </a:p>
          <a:p>
            <a:endParaRPr lang="en-US" altLang="ko-KR" sz="1000" dirty="0" smtClean="0"/>
          </a:p>
          <a:p>
            <a:r>
              <a:rPr lang="en-US" altLang="ko-KR" dirty="0" smtClean="0"/>
              <a:t>4) </a:t>
            </a:r>
            <a:r>
              <a:rPr lang="en-US" altLang="ko-KR" dirty="0" err="1" smtClean="0"/>
              <a:t>FeatureType</a:t>
            </a:r>
            <a:endParaRPr lang="en-US" altLang="ko-KR" dirty="0" smtClean="0"/>
          </a:p>
        </p:txBody>
      </p:sp>
      <p:sp>
        <p:nvSpPr>
          <p:cNvPr id="18" name="직사각형 17"/>
          <p:cNvSpPr/>
          <p:nvPr/>
        </p:nvSpPr>
        <p:spPr>
          <a:xfrm>
            <a:off x="4572000" y="1058818"/>
            <a:ext cx="3672408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</a:rPr>
              <a:t>Light:S100_GF_FeatureType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572000" y="1418858"/>
            <a:ext cx="3672408" cy="301027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typeName</a:t>
            </a:r>
            <a:r>
              <a:rPr lang="en-US" altLang="ko-KR" sz="1000" dirty="0" smtClean="0">
                <a:solidFill>
                  <a:schemeClr val="tx1"/>
                </a:solidFill>
              </a:rPr>
              <a:t> =  S100_GF_FeatureType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definition </a:t>
            </a:r>
            <a:r>
              <a:rPr lang="en-US" altLang="ko-KR" sz="1000" dirty="0" smtClean="0">
                <a:solidFill>
                  <a:schemeClr val="tx1"/>
                </a:solidFill>
              </a:rPr>
              <a:t>= “”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isAbstract</a:t>
            </a:r>
            <a:r>
              <a:rPr lang="en-US" altLang="ko-KR" sz="1000" dirty="0" smtClean="0">
                <a:solidFill>
                  <a:schemeClr val="tx1"/>
                </a:solidFill>
              </a:rPr>
              <a:t> = False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linkbetween</a:t>
            </a:r>
            <a:r>
              <a:rPr lang="en-US" altLang="ko-KR" sz="1000" dirty="0" smtClean="0">
                <a:solidFill>
                  <a:schemeClr val="tx1"/>
                </a:solidFill>
              </a:rPr>
              <a:t> = “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lightSource</a:t>
            </a:r>
            <a:r>
              <a:rPr lang="en-US" altLang="ko-KR" sz="1000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= name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id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= code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establishedDate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surveyedDate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lightCharacteristic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lcategoryOfLight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lightType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colour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lightQuality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lightReachingDistance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lensType</a:t>
            </a:r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+ </a:t>
            </a:r>
            <a:r>
              <a:rPr lang="en-US" altLang="ko-KR" sz="1000" dirty="0" err="1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lensStatus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r>
              <a:rPr lang="en-US" altLang="ko-KR" sz="1000" dirty="0" smtClean="0">
                <a:solidFill>
                  <a:schemeClr val="tx1"/>
                </a:solidFill>
              </a:rPr>
              <a:t>+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carrierOfCharacteristics</a:t>
            </a:r>
            <a:r>
              <a:rPr lang="en-US" altLang="ko-KR" sz="1000" dirty="0" smtClean="0">
                <a:solidFill>
                  <a:schemeClr val="tx1"/>
                </a:solidFill>
              </a:rPr>
              <a:t> =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lightAttatchedTo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301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1548</Words>
  <Application>Microsoft Office PowerPoint</Application>
  <PresentationFormat>화면 슬라이드 쇼(4:3)</PresentationFormat>
  <Paragraphs>445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DWPark</dc:creator>
  <cp:lastModifiedBy>DaeWon</cp:lastModifiedBy>
  <cp:revision>61</cp:revision>
  <dcterms:created xsi:type="dcterms:W3CDTF">2012-09-21T07:06:45Z</dcterms:created>
  <dcterms:modified xsi:type="dcterms:W3CDTF">2012-09-23T21:23:27Z</dcterms:modified>
</cp:coreProperties>
</file>