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80" r:id="rId2"/>
    <p:sldId id="283" r:id="rId3"/>
    <p:sldId id="284" r:id="rId4"/>
    <p:sldId id="337" r:id="rId5"/>
    <p:sldId id="342" r:id="rId6"/>
    <p:sldId id="338" r:id="rId7"/>
    <p:sldId id="326" r:id="rId8"/>
    <p:sldId id="324" r:id="rId9"/>
    <p:sldId id="332" r:id="rId10"/>
    <p:sldId id="294" r:id="rId11"/>
    <p:sldId id="331" r:id="rId12"/>
    <p:sldId id="319" r:id="rId13"/>
    <p:sldId id="344" r:id="rId14"/>
    <p:sldId id="346" r:id="rId15"/>
    <p:sldId id="296" r:id="rId16"/>
    <p:sldId id="345" r:id="rId17"/>
    <p:sldId id="327" r:id="rId18"/>
    <p:sldId id="322"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54">
          <p15:clr>
            <a:srgbClr val="A4A3A4"/>
          </p15:clr>
        </p15:guide>
        <p15:guide id="3" orient="horz" pos="822">
          <p15:clr>
            <a:srgbClr val="A4A3A4"/>
          </p15:clr>
        </p15:guide>
        <p15:guide id="4" orient="horz" pos="3929">
          <p15:clr>
            <a:srgbClr val="A4A3A4"/>
          </p15:clr>
        </p15:guide>
        <p15:guide id="5" orient="horz" pos="164">
          <p15:clr>
            <a:srgbClr val="A4A3A4"/>
          </p15:clr>
        </p15:guide>
        <p15:guide id="6" orient="horz" pos="4020">
          <p15:clr>
            <a:srgbClr val="A4A3A4"/>
          </p15:clr>
        </p15:guide>
        <p15:guide id="7" orient="horz" pos="2682">
          <p15:clr>
            <a:srgbClr val="A4A3A4"/>
          </p15:clr>
        </p15:guide>
        <p15:guide id="8" pos="2880">
          <p15:clr>
            <a:srgbClr val="A4A3A4"/>
          </p15:clr>
        </p15:guide>
        <p15:guide id="9" pos="431">
          <p15:clr>
            <a:srgbClr val="A4A3A4"/>
          </p15:clr>
        </p15:guide>
        <p15:guide id="10" pos="5329">
          <p15:clr>
            <a:srgbClr val="A4A3A4"/>
          </p15:clr>
        </p15:guide>
        <p15:guide id="11" pos="55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C00"/>
    <a:srgbClr val="0076A2"/>
    <a:srgbClr val="00B5D2"/>
    <a:srgbClr val="9D9D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howGuides="1">
      <p:cViewPr varScale="1">
        <p:scale>
          <a:sx n="81" d="100"/>
          <a:sy n="81" d="100"/>
        </p:scale>
        <p:origin x="1086" y="96"/>
      </p:cViewPr>
      <p:guideLst>
        <p:guide orient="horz" pos="2160"/>
        <p:guide orient="horz" pos="754"/>
        <p:guide orient="horz" pos="822"/>
        <p:guide orient="horz" pos="3929"/>
        <p:guide orient="horz" pos="164"/>
        <p:guide orient="horz" pos="4020"/>
        <p:guide orient="horz" pos="2682"/>
        <p:guide pos="2880"/>
        <p:guide pos="431"/>
        <p:guide pos="5329"/>
        <p:guide pos="5556"/>
      </p:guideLst>
    </p:cSldViewPr>
  </p:slideViewPr>
  <p:notesTextViewPr>
    <p:cViewPr>
      <p:scale>
        <a:sx n="3" d="2"/>
        <a:sy n="3" d="2"/>
      </p:scale>
      <p:origin x="0" y="0"/>
    </p:cViewPr>
  </p:notesTextViewPr>
  <p:sorterViewPr>
    <p:cViewPr varScale="1">
      <p:scale>
        <a:sx n="100" d="100"/>
        <a:sy n="100" d="100"/>
      </p:scale>
      <p:origin x="0" y="-3222"/>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9FA62A-CE70-485D-88C9-D5281E6FD8B3}" type="datetimeFigureOut">
              <a:rPr lang="fr-FR" smtClean="0"/>
              <a:t>07/08/2016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B52FE5-1AD8-4D12-BBD3-45164A135A3E}" type="slidenum">
              <a:rPr lang="fr-FR" smtClean="0"/>
              <a:t>‹#›</a:t>
            </a:fld>
            <a:endParaRPr lang="fr-FR" dirty="0"/>
          </a:p>
        </p:txBody>
      </p:sp>
    </p:spTree>
    <p:extLst>
      <p:ext uri="{BB962C8B-B14F-4D97-AF65-F5344CB8AC3E}">
        <p14:creationId xmlns:p14="http://schemas.microsoft.com/office/powerpoint/2010/main" val="184501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smtClean="0">
                <a:solidFill>
                  <a:schemeClr val="bg1"/>
                </a:solidFill>
              </a:rPr>
              <a:t>Date: Insert / Header and footer</a:t>
            </a:r>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smtClean="0"/>
              <a:t>Footer can be personalized as follow: Insert / Header and footer</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smtClean="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smtClean="0"/>
              <a:t>Title</a:t>
            </a:r>
            <a:endParaRPr lang="en-GB" noProof="0" dirty="0"/>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smtClean="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338956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smtClean="0"/>
              <a:t> </a:t>
            </a: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smtClean="0">
                <a:solidFill>
                  <a:schemeClr val="bg1"/>
                </a:solidFill>
              </a:rPr>
              <a:t>Date: Insert / Header and footer</a:t>
            </a:r>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smtClean="0"/>
              <a:t>Footer can be personalized as follow: Insert / Header and footer</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smtClean="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smtClean="0"/>
              <a:t>Title</a:t>
            </a:r>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16035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smtClean="0"/>
              <a:t> </a:t>
            </a: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smtClean="0">
                <a:solidFill>
                  <a:schemeClr val="bg1"/>
                </a:solidFill>
              </a:rPr>
              <a:t>Date: Insert / Header and footer</a:t>
            </a:r>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smtClean="0"/>
              <a:t>Footer can be personalized as follow: Insert / Header and footer</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smtClean="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smtClean="0"/>
              <a:t>Title</a:t>
            </a:r>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smtClean="0"/>
              <a:t>Text</a:t>
            </a:r>
            <a:endParaRPr lang="en-GB" noProof="0" dirty="0"/>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smtClean="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smtClean="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smtClean="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smtClean="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598248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GB" noProof="0" dirty="0" smtClean="0"/>
              <a:t>Date: Insert / Header and footer</a:t>
            </a:r>
            <a:endParaRPr lang="en-GB" noProof="0" dirty="0"/>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smtClean="0"/>
              <a:t>Footer can be personalized as follow: Insert / Header and footer</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smtClean="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smtClean="0"/>
              <a:t>Title</a:t>
            </a:r>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smtClean="0"/>
              <a:t>Text</a:t>
            </a:r>
            <a:endParaRPr lang="en-GB" noProof="0" dirty="0"/>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smtClean="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824851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smtClean="0"/>
              <a:t>Title</a:t>
            </a:r>
            <a:endParaRPr lang="en-GB" noProof="0" dirty="0"/>
          </a:p>
        </p:txBody>
      </p:sp>
      <p:sp>
        <p:nvSpPr>
          <p:cNvPr id="11" name="Espace réservé de la date 10"/>
          <p:cNvSpPr>
            <a:spLocks noGrp="1"/>
          </p:cNvSpPr>
          <p:nvPr>
            <p:ph type="dt" sz="half" idx="10"/>
          </p:nvPr>
        </p:nvSpPr>
        <p:spPr bwMode="gray"/>
        <p:txBody>
          <a:bodyPr/>
          <a:lstStyle/>
          <a:p>
            <a:r>
              <a:rPr lang="en-GB" noProof="0" dirty="0" smtClean="0"/>
              <a:t>Date: Insert / Header and footer</a:t>
            </a:r>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smtClean="0"/>
              <a:t>Footer can be personalized as follow: Insert / Header and footer</a:t>
            </a:r>
            <a:endParaRPr lang="en-GB" noProof="0" dirty="0"/>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smtClean="0"/>
              <a:t>Chapter title</a:t>
            </a:r>
            <a:endParaRPr lang="en-GB" noProof="0" dirty="0"/>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1951311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smtClean="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smtClean="0"/>
              <a:t>Chapter title</a:t>
            </a:r>
            <a:endParaRPr lang="en-GB" noProof="0" dirty="0"/>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smtClean="0"/>
              <a:t> </a:t>
            </a:r>
            <a:endParaRPr lang="en-GB" noProof="0" dirty="0"/>
          </a:p>
        </p:txBody>
      </p:sp>
      <p:sp>
        <p:nvSpPr>
          <p:cNvPr id="16" name="Espace réservé de la date 10"/>
          <p:cNvSpPr>
            <a:spLocks noGrp="1"/>
          </p:cNvSpPr>
          <p:nvPr>
            <p:ph type="dt" sz="half" idx="10"/>
          </p:nvPr>
        </p:nvSpPr>
        <p:spPr bwMode="gray">
          <a:xfrm>
            <a:off x="684213" y="6381750"/>
            <a:ext cx="2123591" cy="476251"/>
          </a:xfrm>
        </p:spPr>
        <p:txBody>
          <a:bodyPr/>
          <a:lstStyle/>
          <a:p>
            <a:r>
              <a:rPr lang="en-GB" noProof="0" dirty="0" smtClean="0"/>
              <a:t>Date: Insert / Header and footer</a:t>
            </a:r>
            <a:endParaRPr lang="en-GB" noProof="0" dirty="0"/>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noProof="0" dirty="0" smtClean="0"/>
              <a:t>Footer can be personalized as follow: Insert / Header and footer</a:t>
            </a:r>
            <a:endParaRPr lang="en-GB" noProof="0" dirty="0"/>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30948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smtClean="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smtClean="0"/>
              <a:t>Title</a:t>
            </a:r>
            <a:endParaRPr lang="en-GB" noProof="0" dirty="0"/>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smtClean="0"/>
              <a:t>Text level 1</a:t>
            </a:r>
          </a:p>
          <a:p>
            <a:pPr lvl="1"/>
            <a:r>
              <a:rPr lang="en-GB" noProof="0" dirty="0" smtClean="0"/>
              <a:t>Text level 2</a:t>
            </a:r>
          </a:p>
          <a:p>
            <a:pPr lvl="2"/>
            <a:r>
              <a:rPr lang="en-GB" noProof="0" dirty="0" smtClean="0"/>
              <a:t>Text level 3</a:t>
            </a:r>
          </a:p>
          <a:p>
            <a:pPr lvl="3"/>
            <a:r>
              <a:rPr lang="en-GB" noProof="0" dirty="0" smtClean="0"/>
              <a:t>Text level 4</a:t>
            </a:r>
          </a:p>
          <a:p>
            <a:pPr lvl="4"/>
            <a:r>
              <a:rPr lang="en-GB" noProof="0" dirty="0" smtClean="0"/>
              <a:t>Text level 5</a:t>
            </a:r>
            <a:endParaRPr lang="en-GB" noProof="0" dirty="0"/>
          </a:p>
        </p:txBody>
      </p:sp>
      <p:sp>
        <p:nvSpPr>
          <p:cNvPr id="11" name="Espace réservé de la date 10"/>
          <p:cNvSpPr>
            <a:spLocks noGrp="1"/>
          </p:cNvSpPr>
          <p:nvPr>
            <p:ph type="dt" sz="half" idx="10"/>
          </p:nvPr>
        </p:nvSpPr>
        <p:spPr bwMode="gray"/>
        <p:txBody>
          <a:bodyPr/>
          <a:lstStyle/>
          <a:p>
            <a:r>
              <a:rPr lang="en-GB" noProof="0" dirty="0" smtClean="0"/>
              <a:t>Date: Insert / Header and footer</a:t>
            </a:r>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smtClean="0"/>
              <a:t>Footer can be personalized as follow: Insert / Header and footer</a:t>
            </a:r>
            <a:endParaRPr lang="en-GB" noProof="0" dirty="0"/>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smtClean="0"/>
              <a:t> </a:t>
            </a:r>
            <a:endParaRPr lang="en-GB" noProof="0" dirty="0"/>
          </a:p>
        </p:txBody>
      </p:sp>
    </p:spTree>
    <p:extLst>
      <p:ext uri="{BB962C8B-B14F-4D97-AF65-F5344CB8AC3E}">
        <p14:creationId xmlns:p14="http://schemas.microsoft.com/office/powerpoint/2010/main" val="1128681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16D4F688-07A1-47AD-8206-ED00D4F39EC3}" type="datetime1">
              <a:rPr lang="en-US" noProof="0" smtClean="0">
                <a:solidFill>
                  <a:schemeClr val="bg1"/>
                </a:solidFill>
              </a:rPr>
              <a:t>8/7/2016</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smtClean="0"/>
              <a:t>Level 1 AtoN Manager Course</a:t>
            </a:r>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smtClean="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smtClean="0"/>
              <a:t>Title</a:t>
            </a:r>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339610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C4E24D-B5EF-4C07-88D6-0C61B9C818F0}" type="datetime1">
              <a:rPr lang="en-US" smtClean="0"/>
              <a:t>8/7/2016</a:t>
            </a:fld>
            <a:endParaRPr lang="en-US" dirty="0"/>
          </a:p>
        </p:txBody>
      </p:sp>
      <p:sp>
        <p:nvSpPr>
          <p:cNvPr id="6" name="Footer Placeholder 5"/>
          <p:cNvSpPr>
            <a:spLocks noGrp="1"/>
          </p:cNvSpPr>
          <p:nvPr>
            <p:ph type="ftr" sz="quarter" idx="11"/>
          </p:nvPr>
        </p:nvSpPr>
        <p:spPr/>
        <p:txBody>
          <a:bodyPr/>
          <a:lstStyle/>
          <a:p>
            <a:r>
              <a:rPr lang="en-GB" dirty="0" smtClean="0"/>
              <a:t>Level 1 AtoN Manager Course</a:t>
            </a:r>
            <a:endParaRPr lang="en-US" dirty="0"/>
          </a:p>
        </p:txBody>
      </p:sp>
      <p:sp>
        <p:nvSpPr>
          <p:cNvPr id="7" name="Slide Number Placeholder 6"/>
          <p:cNvSpPr>
            <a:spLocks noGrp="1"/>
          </p:cNvSpPr>
          <p:nvPr>
            <p:ph type="sldNum" sz="quarter" idx="12"/>
          </p:nvPr>
        </p:nvSpPr>
        <p:spPr/>
        <p:txBody>
          <a:bodyPr/>
          <a:lstStyle/>
          <a:p>
            <a:fld id="{38A18EDB-7950-48C8-8830-B44F92E019B5}" type="slidenum">
              <a:rPr lang="en-US" smtClean="0"/>
              <a:pPr/>
              <a:t>‹#›</a:t>
            </a:fld>
            <a:endParaRPr lang="en-US" dirty="0"/>
          </a:p>
        </p:txBody>
      </p:sp>
    </p:spTree>
    <p:extLst>
      <p:ext uri="{BB962C8B-B14F-4D97-AF65-F5344CB8AC3E}">
        <p14:creationId xmlns:p14="http://schemas.microsoft.com/office/powerpoint/2010/main" val="3614632403"/>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smtClean="0"/>
              <a:t>Title</a:t>
            </a:r>
            <a:endParaRPr lang="en-GB" noProof="0" dirty="0"/>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smtClean="0"/>
              <a:t>Text level 1</a:t>
            </a:r>
          </a:p>
          <a:p>
            <a:pPr lvl="1"/>
            <a:r>
              <a:rPr lang="en-GB" noProof="0" dirty="0" smtClean="0"/>
              <a:t>Text level 2</a:t>
            </a:r>
          </a:p>
          <a:p>
            <a:pPr lvl="2"/>
            <a:r>
              <a:rPr lang="en-GB" noProof="0" dirty="0" smtClean="0"/>
              <a:t>Text level 3</a:t>
            </a:r>
          </a:p>
          <a:p>
            <a:pPr lvl="3"/>
            <a:r>
              <a:rPr lang="en-GB" noProof="0" dirty="0" smtClean="0"/>
              <a:t>Text level 4</a:t>
            </a:r>
          </a:p>
          <a:p>
            <a:pPr lvl="4"/>
            <a:r>
              <a:rPr lang="en-GB" noProof="0" dirty="0" smtClean="0"/>
              <a:t>Text level 5</a:t>
            </a:r>
            <a:endParaRPr lang="en-GB" noProof="0" dirty="0"/>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GB" noProof="0" dirty="0" smtClean="0"/>
              <a:t>Date: Insert / Header and footer</a:t>
            </a:r>
            <a:endParaRPr lang="en-GB" noProof="0" dirty="0"/>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noProof="0" dirty="0" smtClean="0"/>
              <a:t>Footer can be personalized as follow: Insert / Header and footer</a:t>
            </a:r>
            <a:endParaRPr lang="en-GB" noProof="0" dirty="0"/>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Lst>
  <p:hf sldNum="0"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p:cNvSpPr>
            <a:spLocks noGrp="1"/>
          </p:cNvSpPr>
          <p:nvPr>
            <p:ph type="body" sz="quarter" idx="14"/>
          </p:nvPr>
        </p:nvSpPr>
        <p:spPr>
          <a:solidFill>
            <a:schemeClr val="accent2"/>
          </a:solidFill>
        </p:spPr>
        <p:txBody>
          <a:bodyPr/>
          <a:lstStyle/>
          <a:p>
            <a:endParaRPr lang="en-GB" dirty="0"/>
          </a:p>
        </p:txBody>
      </p:sp>
      <p:sp>
        <p:nvSpPr>
          <p:cNvPr id="9" name="Espace réservé du texte 8"/>
          <p:cNvSpPr>
            <a:spLocks noGrp="1"/>
          </p:cNvSpPr>
          <p:nvPr>
            <p:ph type="body" sz="quarter" idx="13"/>
          </p:nvPr>
        </p:nvSpPr>
        <p:spPr/>
        <p:txBody>
          <a:bodyPr/>
          <a:lstStyle/>
          <a:p>
            <a:r>
              <a:rPr lang="en-GB" sz="1800" dirty="0" smtClean="0"/>
              <a:t>International Association of Marine Aids to Navigation and Lighthouse Authorities</a:t>
            </a:r>
          </a:p>
          <a:p>
            <a:endParaRPr lang="en-GB" sz="1800" dirty="0" smtClean="0"/>
          </a:p>
          <a:p>
            <a:r>
              <a:rPr lang="en-GB" sz="1800" dirty="0" smtClean="0"/>
              <a:t>Industrial Members mid-term Meeting, KL 7 August 2016.</a:t>
            </a:r>
            <a:endParaRPr lang="en-GB" sz="1800" dirty="0"/>
          </a:p>
        </p:txBody>
      </p:sp>
      <p:sp>
        <p:nvSpPr>
          <p:cNvPr id="11" name="Espace réservé de la date 10"/>
          <p:cNvSpPr>
            <a:spLocks noGrp="1"/>
          </p:cNvSpPr>
          <p:nvPr>
            <p:ph type="dt" sz="half" idx="10"/>
          </p:nvPr>
        </p:nvSpPr>
        <p:spPr/>
        <p:txBody>
          <a:bodyPr/>
          <a:lstStyle/>
          <a:p>
            <a:pPr algn="r"/>
            <a:r>
              <a:rPr lang="en-GB" dirty="0" smtClean="0">
                <a:solidFill>
                  <a:schemeClr val="bg1"/>
                </a:solidFill>
              </a:rPr>
              <a:t>Date: </a:t>
            </a:r>
            <a:endParaRPr lang="en-GB" dirty="0">
              <a:solidFill>
                <a:schemeClr val="bg1"/>
              </a:solidFill>
            </a:endParaRPr>
          </a:p>
        </p:txBody>
      </p:sp>
    </p:spTree>
    <p:extLst>
      <p:ext uri="{BB962C8B-B14F-4D97-AF65-F5344CB8AC3E}">
        <p14:creationId xmlns:p14="http://schemas.microsoft.com/office/powerpoint/2010/main" val="1887559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3"/>
          </p:nvPr>
        </p:nvSpPr>
        <p:spPr/>
        <p:txBody>
          <a:bodyPr/>
          <a:lstStyle/>
          <a:p>
            <a:r>
              <a:rPr lang="en-US" dirty="0"/>
              <a:t>T</a:t>
            </a:r>
            <a:r>
              <a:rPr lang="en-US" dirty="0" smtClean="0"/>
              <a:t>raining </a:t>
            </a:r>
            <a:r>
              <a:rPr lang="en-US" dirty="0"/>
              <a:t>and capacity building</a:t>
            </a:r>
            <a:endParaRPr lang="en-GB" dirty="0"/>
          </a:p>
        </p:txBody>
      </p:sp>
      <p:sp>
        <p:nvSpPr>
          <p:cNvPr id="5" name="Titre 4"/>
          <p:cNvSpPr>
            <a:spLocks noGrp="1"/>
          </p:cNvSpPr>
          <p:nvPr>
            <p:ph type="title"/>
          </p:nvPr>
        </p:nvSpPr>
        <p:spPr/>
        <p:txBody>
          <a:bodyPr/>
          <a:lstStyle/>
          <a:p>
            <a:r>
              <a:rPr lang="en-GB" dirty="0" smtClean="0"/>
              <a:t>The World-Wide Academy</a:t>
            </a:r>
            <a:endParaRPr lang="en-GB" dirty="0"/>
          </a:p>
        </p:txBody>
      </p:sp>
      <p:sp>
        <p:nvSpPr>
          <p:cNvPr id="7" name="Espace réservé du texte 6"/>
          <p:cNvSpPr>
            <a:spLocks noGrp="1"/>
          </p:cNvSpPr>
          <p:nvPr>
            <p:ph type="body" sz="quarter" idx="15"/>
          </p:nvPr>
        </p:nvSpPr>
        <p:spPr>
          <a:solidFill>
            <a:schemeClr val="accent1"/>
          </a:solidFill>
        </p:spPr>
        <p:txBody>
          <a:bodyPr/>
          <a:lstStyle/>
          <a:p>
            <a:endParaRPr lang="en-GB" dirty="0"/>
          </a:p>
        </p:txBody>
      </p:sp>
      <p:sp>
        <p:nvSpPr>
          <p:cNvPr id="3" name="Espace réservé de la date 2"/>
          <p:cNvSpPr>
            <a:spLocks noGrp="1"/>
          </p:cNvSpPr>
          <p:nvPr>
            <p:ph type="dt" sz="half" idx="10"/>
          </p:nvPr>
        </p:nvSpPr>
        <p:spPr/>
        <p:txBody>
          <a:bodyPr/>
          <a:lstStyle/>
          <a:p>
            <a:r>
              <a:rPr lang="en-GB" dirty="0" smtClean="0"/>
              <a:t>Date:</a:t>
            </a:r>
            <a:endParaRPr lang="en-GB" dirty="0"/>
          </a:p>
        </p:txBody>
      </p:sp>
    </p:spTree>
    <p:extLst>
      <p:ext uri="{BB962C8B-B14F-4D97-AF65-F5344CB8AC3E}">
        <p14:creationId xmlns:p14="http://schemas.microsoft.com/office/powerpoint/2010/main" val="299139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84213" y="-135396"/>
            <a:ext cx="7775575" cy="936326"/>
          </a:xfrm>
        </p:spPr>
        <p:txBody>
          <a:bodyPr/>
          <a:lstStyle/>
          <a:p>
            <a:r>
              <a:rPr lang="en-GB" dirty="0" smtClean="0"/>
              <a:t>The World-Wide Academy</a:t>
            </a:r>
            <a:endParaRPr lang="en-GB" dirty="0"/>
          </a:p>
        </p:txBody>
      </p:sp>
      <p:sp>
        <p:nvSpPr>
          <p:cNvPr id="4" name="Espace réservé du contenu 3"/>
          <p:cNvSpPr>
            <a:spLocks noGrp="1"/>
          </p:cNvSpPr>
          <p:nvPr>
            <p:ph idx="1"/>
          </p:nvPr>
        </p:nvSpPr>
        <p:spPr>
          <a:xfrm>
            <a:off x="684213" y="944724"/>
            <a:ext cx="7775575" cy="2016064"/>
          </a:xfrm>
        </p:spPr>
        <p:txBody>
          <a:bodyPr/>
          <a:lstStyle/>
          <a:p>
            <a:r>
              <a:rPr lang="en-GB" dirty="0" smtClean="0"/>
              <a:t>The vehicle by which IALA delivers training and capacity building</a:t>
            </a:r>
          </a:p>
          <a:p>
            <a:pPr marL="285750" lvl="1" indent="-285750">
              <a:buClr>
                <a:schemeClr val="accent1"/>
              </a:buClr>
              <a:buSzPct val="100000"/>
              <a:buFont typeface="Arial" panose="020B0604020202020204" pitchFamily="34" charset="0"/>
              <a:buChar char="•"/>
            </a:pPr>
            <a:r>
              <a:rPr lang="en-US" sz="2000" dirty="0"/>
              <a:t>Started in January 2012</a:t>
            </a:r>
          </a:p>
          <a:p>
            <a:pPr marL="285750" lvl="1" indent="-285750">
              <a:buClr>
                <a:schemeClr val="accent1"/>
              </a:buClr>
              <a:buSzPct val="100000"/>
              <a:buFont typeface="Arial" panose="020B0604020202020204" pitchFamily="34" charset="0"/>
              <a:buChar char="•"/>
            </a:pPr>
            <a:r>
              <a:rPr lang="en-US" sz="2000" dirty="0"/>
              <a:t>Independently funded</a:t>
            </a:r>
          </a:p>
          <a:p>
            <a:pPr marL="285750" lvl="1" indent="-285750">
              <a:buClr>
                <a:schemeClr val="accent1"/>
              </a:buClr>
              <a:buSzPct val="100000"/>
              <a:buFont typeface="Arial" panose="020B0604020202020204" pitchFamily="34" charset="0"/>
              <a:buChar char="•"/>
            </a:pPr>
            <a:r>
              <a:rPr lang="en-US" sz="2000" dirty="0" smtClean="0"/>
              <a:t>Focused </a:t>
            </a:r>
            <a:r>
              <a:rPr lang="en-US" sz="2000" dirty="0"/>
              <a:t>on Strategic Goal 2</a:t>
            </a:r>
          </a:p>
          <a:p>
            <a:pPr marL="285750" lvl="1" indent="-285750">
              <a:buClr>
                <a:schemeClr val="accent1"/>
              </a:buClr>
              <a:buSzPct val="100000"/>
              <a:buFont typeface="Arial" panose="020B0604020202020204" pitchFamily="34" charset="0"/>
              <a:buChar char="•"/>
            </a:pPr>
            <a:r>
              <a:rPr lang="en-US" sz="2000" dirty="0"/>
              <a:t>Facilitates both AtoN and VTS training</a:t>
            </a:r>
          </a:p>
          <a:p>
            <a:pPr marL="285750" lvl="1" indent="-285750">
              <a:buClr>
                <a:schemeClr val="accent1"/>
              </a:buClr>
              <a:buSzPct val="100000"/>
              <a:buFont typeface="Arial" panose="020B0604020202020204" pitchFamily="34" charset="0"/>
              <a:buChar char="•"/>
            </a:pPr>
            <a:r>
              <a:rPr lang="en-US" sz="2000" dirty="0"/>
              <a:t>Develops capacity building in 5 key regions</a:t>
            </a:r>
          </a:p>
        </p:txBody>
      </p:sp>
      <p:sp>
        <p:nvSpPr>
          <p:cNvPr id="5" name="Espace réservé de la date 4"/>
          <p:cNvSpPr>
            <a:spLocks noGrp="1"/>
          </p:cNvSpPr>
          <p:nvPr>
            <p:ph type="dt" sz="half" idx="10"/>
          </p:nvPr>
        </p:nvSpPr>
        <p:spPr/>
        <p:txBody>
          <a:bodyPr/>
          <a:lstStyle/>
          <a:p>
            <a:r>
              <a:rPr lang="en-GB" dirty="0">
                <a:solidFill>
                  <a:prstClr val="black"/>
                </a:solidFill>
              </a:rPr>
              <a:t>Date: </a:t>
            </a:r>
          </a:p>
        </p:txBody>
      </p:sp>
      <p:sp>
        <p:nvSpPr>
          <p:cNvPr id="6" name="Espace réservé du texte 5"/>
          <p:cNvSpPr>
            <a:spLocks noGrp="1"/>
          </p:cNvSpPr>
          <p:nvPr>
            <p:ph type="body" sz="quarter" idx="15"/>
          </p:nvPr>
        </p:nvSpPr>
        <p:spPr/>
        <p:txBody>
          <a:bodyPr/>
          <a:lstStyle/>
          <a:p>
            <a:endParaRPr lang="en-GB" dirty="0"/>
          </a:p>
        </p:txBody>
      </p:sp>
      <p:pic>
        <p:nvPicPr>
          <p:cNvPr id="12" name="Picture Placeholder 11"/>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2648" b="12648"/>
          <a:stretch>
            <a:fillRect/>
          </a:stretch>
        </p:blipFill>
        <p:spPr/>
      </p:pic>
    </p:spTree>
    <p:extLst>
      <p:ext uri="{BB962C8B-B14F-4D97-AF65-F5344CB8AC3E}">
        <p14:creationId xmlns:p14="http://schemas.microsoft.com/office/powerpoint/2010/main" val="2860699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260"/>
            <a:ext cx="8229600" cy="1143000"/>
          </a:xfrm>
        </p:spPr>
        <p:txBody>
          <a:bodyPr/>
          <a:lstStyle/>
          <a:p>
            <a:r>
              <a:rPr lang="en-GB" dirty="0" smtClean="0"/>
              <a:t>Target </a:t>
            </a:r>
            <a:r>
              <a:rPr lang="en-GB" smtClean="0"/>
              <a:t>States 2016 </a:t>
            </a:r>
            <a:r>
              <a:rPr lang="en-GB" dirty="0" smtClean="0"/>
              <a:t>- 2019</a:t>
            </a:r>
            <a:endParaRPr lang="en-GB" dirty="0"/>
          </a:p>
        </p:txBody>
      </p:sp>
      <p:graphicFrame>
        <p:nvGraphicFramePr>
          <p:cNvPr id="13" name="Content Placeholder 12"/>
          <p:cNvGraphicFramePr>
            <a:graphicFrameLocks noGrp="1"/>
          </p:cNvGraphicFramePr>
          <p:nvPr>
            <p:ph sz="half" idx="1"/>
            <p:extLst>
              <p:ext uri="{D42A27DB-BD31-4B8C-83A1-F6EECF244321}">
                <p14:modId xmlns:p14="http://schemas.microsoft.com/office/powerpoint/2010/main" val="1138463140"/>
              </p:ext>
            </p:extLst>
          </p:nvPr>
        </p:nvGraphicFramePr>
        <p:xfrm>
          <a:off x="384251" y="1448780"/>
          <a:ext cx="3395661" cy="4275211"/>
        </p:xfrm>
        <a:graphic>
          <a:graphicData uri="http://schemas.openxmlformats.org/drawingml/2006/table">
            <a:tbl>
              <a:tblPr firstRow="1" bandRow="1">
                <a:tableStyleId>{5C22544A-7EE6-4342-B048-85BDC9FD1C3A}</a:tableStyleId>
              </a:tblPr>
              <a:tblGrid>
                <a:gridCol w="2139012"/>
                <a:gridCol w="1256649"/>
              </a:tblGrid>
              <a:tr h="705807">
                <a:tc>
                  <a:txBody>
                    <a:bodyPr/>
                    <a:lstStyle/>
                    <a:p>
                      <a:r>
                        <a:rPr lang="en-GB" dirty="0" smtClean="0"/>
                        <a:t>Region</a:t>
                      </a:r>
                      <a:endParaRPr lang="en-GB" dirty="0"/>
                    </a:p>
                  </a:txBody>
                  <a:tcPr/>
                </a:tc>
                <a:tc>
                  <a:txBody>
                    <a:bodyPr/>
                    <a:lstStyle/>
                    <a:p>
                      <a:r>
                        <a:rPr lang="en-GB" dirty="0" smtClean="0"/>
                        <a:t>Target</a:t>
                      </a:r>
                      <a:r>
                        <a:rPr lang="en-GB" baseline="0" dirty="0" smtClean="0"/>
                        <a:t> States</a:t>
                      </a:r>
                      <a:endParaRPr lang="en-GB" dirty="0"/>
                    </a:p>
                  </a:txBody>
                  <a:tcPr/>
                </a:tc>
              </a:tr>
              <a:tr h="408920">
                <a:tc>
                  <a:txBody>
                    <a:bodyPr/>
                    <a:lstStyle/>
                    <a:p>
                      <a:r>
                        <a:rPr lang="en-GB" dirty="0" smtClean="0"/>
                        <a:t>Africa Anglophone</a:t>
                      </a:r>
                      <a:endParaRPr lang="en-GB" dirty="0"/>
                    </a:p>
                  </a:txBody>
                  <a:tcPr/>
                </a:tc>
                <a:tc>
                  <a:txBody>
                    <a:bodyPr/>
                    <a:lstStyle/>
                    <a:p>
                      <a:pPr algn="ctr"/>
                      <a:r>
                        <a:rPr lang="en-GB" dirty="0" smtClean="0"/>
                        <a:t>9</a:t>
                      </a:r>
                      <a:endParaRPr lang="en-GB" dirty="0"/>
                    </a:p>
                  </a:txBody>
                  <a:tcPr/>
                </a:tc>
              </a:tr>
              <a:tr h="408920">
                <a:tc>
                  <a:txBody>
                    <a:bodyPr/>
                    <a:lstStyle/>
                    <a:p>
                      <a:r>
                        <a:rPr lang="en-GB" dirty="0" smtClean="0"/>
                        <a:t>Africa Francophone</a:t>
                      </a:r>
                      <a:endParaRPr lang="en-GB" dirty="0"/>
                    </a:p>
                  </a:txBody>
                  <a:tcPr/>
                </a:tc>
                <a:tc>
                  <a:txBody>
                    <a:bodyPr/>
                    <a:lstStyle/>
                    <a:p>
                      <a:pPr algn="ctr"/>
                      <a:r>
                        <a:rPr lang="en-GB" dirty="0" smtClean="0"/>
                        <a:t>7</a:t>
                      </a:r>
                      <a:endParaRPr lang="en-GB" dirty="0"/>
                    </a:p>
                  </a:txBody>
                  <a:tcPr/>
                </a:tc>
              </a:tr>
              <a:tr h="408920">
                <a:tc>
                  <a:txBody>
                    <a:bodyPr/>
                    <a:lstStyle/>
                    <a:p>
                      <a:r>
                        <a:rPr lang="en-GB" dirty="0" smtClean="0"/>
                        <a:t>Africa Lusophone</a:t>
                      </a:r>
                      <a:endParaRPr lang="en-GB" dirty="0"/>
                    </a:p>
                  </a:txBody>
                  <a:tcPr/>
                </a:tc>
                <a:tc>
                  <a:txBody>
                    <a:bodyPr/>
                    <a:lstStyle/>
                    <a:p>
                      <a:pPr algn="ctr"/>
                      <a:r>
                        <a:rPr lang="en-GB" dirty="0" smtClean="0"/>
                        <a:t>4</a:t>
                      </a:r>
                      <a:endParaRPr lang="en-GB" dirty="0"/>
                    </a:p>
                  </a:txBody>
                  <a:tcPr/>
                </a:tc>
              </a:tr>
              <a:tr h="408920">
                <a:tc>
                  <a:txBody>
                    <a:bodyPr/>
                    <a:lstStyle/>
                    <a:p>
                      <a:r>
                        <a:rPr lang="en-GB" dirty="0" smtClean="0"/>
                        <a:t>Near East</a:t>
                      </a:r>
                      <a:endParaRPr lang="en-GB" dirty="0"/>
                    </a:p>
                  </a:txBody>
                  <a:tcPr/>
                </a:tc>
                <a:tc>
                  <a:txBody>
                    <a:bodyPr/>
                    <a:lstStyle/>
                    <a:p>
                      <a:pPr algn="ctr"/>
                      <a:r>
                        <a:rPr lang="en-GB" dirty="0" smtClean="0"/>
                        <a:t>13</a:t>
                      </a:r>
                      <a:endParaRPr lang="en-GB" dirty="0"/>
                    </a:p>
                  </a:txBody>
                  <a:tcPr/>
                </a:tc>
              </a:tr>
              <a:tr h="408920">
                <a:tc>
                  <a:txBody>
                    <a:bodyPr/>
                    <a:lstStyle/>
                    <a:p>
                      <a:r>
                        <a:rPr lang="en-GB" dirty="0" smtClean="0"/>
                        <a:t>Far East </a:t>
                      </a:r>
                      <a:endParaRPr lang="en-GB" dirty="0"/>
                    </a:p>
                  </a:txBody>
                  <a:tcPr/>
                </a:tc>
                <a:tc>
                  <a:txBody>
                    <a:bodyPr/>
                    <a:lstStyle/>
                    <a:p>
                      <a:pPr algn="ctr"/>
                      <a:r>
                        <a:rPr lang="en-GB" dirty="0" smtClean="0"/>
                        <a:t>5</a:t>
                      </a:r>
                      <a:endParaRPr lang="en-GB" dirty="0"/>
                    </a:p>
                  </a:txBody>
                  <a:tcPr/>
                </a:tc>
              </a:tr>
              <a:tr h="410077">
                <a:tc>
                  <a:txBody>
                    <a:bodyPr/>
                    <a:lstStyle/>
                    <a:p>
                      <a:r>
                        <a:rPr lang="en-GB" dirty="0" smtClean="0"/>
                        <a:t>South West Pacific</a:t>
                      </a:r>
                      <a:endParaRPr lang="en-GB" dirty="0"/>
                    </a:p>
                  </a:txBody>
                  <a:tcPr/>
                </a:tc>
                <a:tc>
                  <a:txBody>
                    <a:bodyPr/>
                    <a:lstStyle/>
                    <a:p>
                      <a:pPr algn="ctr"/>
                      <a:r>
                        <a:rPr lang="en-GB" dirty="0" smtClean="0"/>
                        <a:t>12</a:t>
                      </a:r>
                      <a:endParaRPr lang="en-GB" dirty="0"/>
                    </a:p>
                  </a:txBody>
                  <a:tcPr/>
                </a:tc>
              </a:tr>
              <a:tr h="705807">
                <a:tc>
                  <a:txBody>
                    <a:bodyPr/>
                    <a:lstStyle/>
                    <a:p>
                      <a:r>
                        <a:rPr lang="en-GB" dirty="0" smtClean="0"/>
                        <a:t>Meso America and Caribbean</a:t>
                      </a:r>
                      <a:endParaRPr lang="en-GB" dirty="0"/>
                    </a:p>
                  </a:txBody>
                  <a:tcPr/>
                </a:tc>
                <a:tc>
                  <a:txBody>
                    <a:bodyPr/>
                    <a:lstStyle/>
                    <a:p>
                      <a:pPr algn="ctr"/>
                      <a:r>
                        <a:rPr lang="en-GB" b="0" dirty="0" smtClean="0">
                          <a:solidFill>
                            <a:schemeClr val="tx1"/>
                          </a:solidFill>
                        </a:rPr>
                        <a:t>19</a:t>
                      </a:r>
                      <a:endParaRPr lang="en-GB" b="0" dirty="0">
                        <a:solidFill>
                          <a:schemeClr val="tx1"/>
                        </a:solidFill>
                      </a:endParaRPr>
                    </a:p>
                  </a:txBody>
                  <a:tcPr/>
                </a:tc>
              </a:tr>
              <a:tr h="408920">
                <a:tc>
                  <a:txBody>
                    <a:bodyPr/>
                    <a:lstStyle/>
                    <a:p>
                      <a:r>
                        <a:rPr lang="en-GB" b="1" dirty="0" smtClean="0"/>
                        <a:t>Total States</a:t>
                      </a:r>
                    </a:p>
                  </a:txBody>
                  <a:tcPr/>
                </a:tc>
                <a:tc>
                  <a:txBody>
                    <a:bodyPr/>
                    <a:lstStyle/>
                    <a:p>
                      <a:pPr algn="ctr"/>
                      <a:r>
                        <a:rPr lang="en-GB" b="1" dirty="0" smtClean="0"/>
                        <a:t>69</a:t>
                      </a:r>
                      <a:endParaRPr lang="en-GB" b="1" dirty="0"/>
                    </a:p>
                  </a:txBody>
                  <a:tcPr/>
                </a:tc>
              </a:tr>
            </a:tbl>
          </a:graphicData>
        </a:graphic>
      </p:graphicFrame>
      <p:sp>
        <p:nvSpPr>
          <p:cNvPr id="5" name="Date Placeholder 4"/>
          <p:cNvSpPr>
            <a:spLocks noGrp="1"/>
          </p:cNvSpPr>
          <p:nvPr>
            <p:ph type="dt" sz="half" idx="10"/>
          </p:nvPr>
        </p:nvSpPr>
        <p:spPr/>
        <p:txBody>
          <a:bodyPr/>
          <a:lstStyle/>
          <a:p>
            <a:r>
              <a:rPr lang="en-US" dirty="0"/>
              <a:t>Date</a:t>
            </a:r>
            <a:r>
              <a:rPr lang="en-US" dirty="0" smtClean="0"/>
              <a:t>:</a:t>
            </a:r>
            <a:endParaRPr lang="en-US" dirty="0"/>
          </a:p>
          <a:p>
            <a:endParaRPr lang="en-US" dirty="0"/>
          </a:p>
        </p:txBody>
      </p:sp>
      <p:sp>
        <p:nvSpPr>
          <p:cNvPr id="6" name="Footer Placeholder 5"/>
          <p:cNvSpPr>
            <a:spLocks noGrp="1"/>
          </p:cNvSpPr>
          <p:nvPr>
            <p:ph type="ftr" sz="quarter" idx="11"/>
          </p:nvPr>
        </p:nvSpPr>
        <p:spPr>
          <a:xfrm>
            <a:off x="2667000" y="6356350"/>
            <a:ext cx="4281264" cy="365125"/>
          </a:xfrm>
        </p:spPr>
        <p:txBody>
          <a:bodyPr/>
          <a:lstStyle/>
          <a:p>
            <a:endParaRPr lang="en-US" dirty="0"/>
          </a:p>
        </p:txBody>
      </p:sp>
      <p:pic>
        <p:nvPicPr>
          <p:cNvPr id="12" name="Content Placeholder 11"/>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l="-80" t="1224" r="-80" b="1224"/>
          <a:stretch/>
        </p:blipFill>
        <p:spPr>
          <a:xfrm rot="5400000">
            <a:off x="4773224" y="1223070"/>
            <a:ext cx="3425494" cy="4741010"/>
          </a:xfrm>
          <a:ln>
            <a:solidFill>
              <a:schemeClr val="tx1"/>
            </a:solidFill>
          </a:ln>
        </p:spPr>
      </p:pic>
      <p:sp>
        <p:nvSpPr>
          <p:cNvPr id="3" name="Slide Number Placeholder 2"/>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487433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972889" y="440446"/>
            <a:ext cx="7775575" cy="936326"/>
          </a:xfrm>
        </p:spPr>
        <p:txBody>
          <a:bodyPr/>
          <a:lstStyle/>
          <a:p>
            <a:r>
              <a:rPr lang="en-GB" dirty="0" smtClean="0"/>
              <a:t>Training</a:t>
            </a:r>
            <a:endParaRPr lang="en-GB" dirty="0"/>
          </a:p>
        </p:txBody>
      </p:sp>
      <p:sp>
        <p:nvSpPr>
          <p:cNvPr id="4" name="Espace réservé du contenu 3"/>
          <p:cNvSpPr>
            <a:spLocks noGrp="1"/>
          </p:cNvSpPr>
          <p:nvPr>
            <p:ph idx="1"/>
          </p:nvPr>
        </p:nvSpPr>
        <p:spPr>
          <a:xfrm>
            <a:off x="1008893" y="1556952"/>
            <a:ext cx="7775575" cy="2016064"/>
          </a:xfrm>
        </p:spPr>
        <p:txBody>
          <a:bodyPr/>
          <a:lstStyle/>
          <a:p>
            <a:r>
              <a:rPr lang="en-US" dirty="0"/>
              <a:t>Generally delivered by Accredited Training </a:t>
            </a:r>
            <a:r>
              <a:rPr lang="en-US" dirty="0" err="1"/>
              <a:t>Organisations</a:t>
            </a:r>
            <a:r>
              <a:rPr lang="en-US" dirty="0"/>
              <a:t> </a:t>
            </a:r>
          </a:p>
          <a:p>
            <a:pPr marL="342900" lvl="1" indent="-342900">
              <a:buClr>
                <a:schemeClr val="accent1"/>
              </a:buClr>
              <a:buSzPct val="100000"/>
              <a:buFont typeface="Arial" panose="020B0604020202020204" pitchFamily="34" charset="0"/>
              <a:buChar char="•"/>
            </a:pPr>
            <a:r>
              <a:rPr lang="en-US" sz="2000" dirty="0"/>
              <a:t>VTS courses – V-103 series</a:t>
            </a:r>
          </a:p>
          <a:p>
            <a:pPr marL="342900" lvl="1" indent="-342900">
              <a:buClr>
                <a:schemeClr val="accent1"/>
              </a:buClr>
              <a:buSzPct val="100000"/>
              <a:buFont typeface="Arial" panose="020B0604020202020204" pitchFamily="34" charset="0"/>
              <a:buChar char="•"/>
            </a:pPr>
            <a:r>
              <a:rPr lang="en-US" sz="2000" dirty="0"/>
              <a:t>Aids to Navigation courses E-141 series</a:t>
            </a:r>
          </a:p>
          <a:p>
            <a:pPr marL="342900" lvl="1" indent="-342900">
              <a:buClr>
                <a:schemeClr val="accent1"/>
              </a:buClr>
              <a:buSzPct val="100000"/>
              <a:buFont typeface="Arial" panose="020B0604020202020204" pitchFamily="34" charset="0"/>
              <a:buChar char="•"/>
            </a:pPr>
            <a:r>
              <a:rPr lang="en-US" sz="2000" dirty="0"/>
              <a:t>E141/1 – Level 1 AtoN Managers</a:t>
            </a:r>
          </a:p>
          <a:p>
            <a:pPr marL="342900" lvl="1" indent="-342900">
              <a:buClr>
                <a:schemeClr val="accent1"/>
              </a:buClr>
              <a:buSzPct val="100000"/>
              <a:buFont typeface="Arial" panose="020B0604020202020204" pitchFamily="34" charset="0"/>
              <a:buChar char="•"/>
            </a:pPr>
            <a:r>
              <a:rPr lang="en-US" sz="2000" dirty="0"/>
              <a:t>E141/2 – Obligations of Senior Management in National </a:t>
            </a:r>
            <a:r>
              <a:rPr lang="en-US" sz="2000" dirty="0" smtClean="0"/>
              <a:t>Competent </a:t>
            </a:r>
            <a:r>
              <a:rPr lang="en-US" sz="2000" dirty="0"/>
              <a:t>Authorities</a:t>
            </a:r>
          </a:p>
          <a:p>
            <a:pPr marL="342900" lvl="1" indent="-342900">
              <a:buClr>
                <a:schemeClr val="accent1"/>
              </a:buClr>
              <a:buSzPct val="100000"/>
              <a:buFont typeface="Arial" panose="020B0604020202020204" pitchFamily="34" charset="0"/>
              <a:buChar char="•"/>
            </a:pPr>
            <a:r>
              <a:rPr lang="en-US" sz="2000" dirty="0"/>
              <a:t>IALA WWA.L2.0 – Level 2 Technicians</a:t>
            </a:r>
          </a:p>
          <a:p>
            <a:pPr marL="342900" lvl="1" indent="-342900">
              <a:buClr>
                <a:schemeClr val="accent1"/>
              </a:buClr>
              <a:buSzPct val="100000"/>
              <a:buFont typeface="Arial" panose="020B0604020202020204" pitchFamily="34" charset="0"/>
              <a:buChar char="•"/>
            </a:pPr>
            <a:r>
              <a:rPr lang="en-US" sz="2000" dirty="0"/>
              <a:t>Annual Risk Management Seminars (IALA WWA.L1.3)</a:t>
            </a:r>
          </a:p>
          <a:p>
            <a:pPr marL="342900" lvl="1" indent="-342900">
              <a:buClr>
                <a:schemeClr val="accent1"/>
              </a:buClr>
              <a:buSzPct val="100000"/>
              <a:buFont typeface="Arial" panose="020B0604020202020204" pitchFamily="34" charset="0"/>
              <a:buChar char="•"/>
            </a:pPr>
            <a:r>
              <a:rPr lang="en-US" sz="2000" dirty="0"/>
              <a:t>Annual GNSS and e-Navigation course (IALA WWA.L1.4)</a:t>
            </a:r>
          </a:p>
        </p:txBody>
      </p:sp>
      <p:sp>
        <p:nvSpPr>
          <p:cNvPr id="5" name="Espace réservé de la date 4"/>
          <p:cNvSpPr>
            <a:spLocks noGrp="1"/>
          </p:cNvSpPr>
          <p:nvPr>
            <p:ph type="dt" sz="half" idx="10"/>
          </p:nvPr>
        </p:nvSpPr>
        <p:spPr/>
        <p:txBody>
          <a:bodyPr/>
          <a:lstStyle/>
          <a:p>
            <a:r>
              <a:rPr lang="en-GB" dirty="0">
                <a:solidFill>
                  <a:prstClr val="black"/>
                </a:solidFill>
              </a:rPr>
              <a:t>Date: </a:t>
            </a:r>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2778547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84213" y="-135396"/>
            <a:ext cx="7775575" cy="936326"/>
          </a:xfrm>
        </p:spPr>
        <p:txBody>
          <a:bodyPr/>
          <a:lstStyle/>
          <a:p>
            <a:r>
              <a:rPr lang="en-GB" dirty="0" smtClean="0"/>
              <a:t>Capacity Building</a:t>
            </a:r>
            <a:endParaRPr lang="en-GB" dirty="0"/>
          </a:p>
        </p:txBody>
      </p:sp>
      <p:sp>
        <p:nvSpPr>
          <p:cNvPr id="4" name="Espace réservé du contenu 3"/>
          <p:cNvSpPr>
            <a:spLocks noGrp="1"/>
          </p:cNvSpPr>
          <p:nvPr>
            <p:ph idx="1"/>
          </p:nvPr>
        </p:nvSpPr>
        <p:spPr>
          <a:xfrm>
            <a:off x="684213" y="872716"/>
            <a:ext cx="7775575" cy="2016064"/>
          </a:xfrm>
        </p:spPr>
        <p:txBody>
          <a:bodyPr/>
          <a:lstStyle/>
          <a:p>
            <a:r>
              <a:rPr lang="en-GB" dirty="0" smtClean="0"/>
              <a:t>In developing countries</a:t>
            </a:r>
          </a:p>
          <a:p>
            <a:pPr lvl="1"/>
            <a:r>
              <a:rPr lang="en-US" sz="2000" dirty="0"/>
              <a:t>Capacity Building is the development and strengthening of human and institutional resources. AtoN Competent Authorities in developing countries are obliged to deliver AtoN services, but sometime lack the capacity to do so. The Academy actively facilitates that process through technical missions and training events</a:t>
            </a:r>
          </a:p>
        </p:txBody>
      </p:sp>
      <p:sp>
        <p:nvSpPr>
          <p:cNvPr id="5" name="Espace réservé de la date 4"/>
          <p:cNvSpPr>
            <a:spLocks noGrp="1"/>
          </p:cNvSpPr>
          <p:nvPr>
            <p:ph type="dt" sz="half" idx="10"/>
          </p:nvPr>
        </p:nvSpPr>
        <p:spPr/>
        <p:txBody>
          <a:bodyPr/>
          <a:lstStyle/>
          <a:p>
            <a:r>
              <a:rPr lang="en-GB" dirty="0">
                <a:solidFill>
                  <a:prstClr val="black"/>
                </a:solidFill>
              </a:rPr>
              <a:t>Date: </a:t>
            </a:r>
          </a:p>
        </p:txBody>
      </p:sp>
      <p:sp>
        <p:nvSpPr>
          <p:cNvPr id="6" name="Espace réservé du texte 5"/>
          <p:cNvSpPr>
            <a:spLocks noGrp="1"/>
          </p:cNvSpPr>
          <p:nvPr>
            <p:ph type="body" sz="quarter" idx="15"/>
          </p:nvPr>
        </p:nvSpPr>
        <p:spPr/>
        <p:txBody>
          <a:bodyPr/>
          <a:lstStyle/>
          <a:p>
            <a:endParaRPr lang="en-GB" dirty="0"/>
          </a:p>
        </p:txBody>
      </p:sp>
      <p:pic>
        <p:nvPicPr>
          <p:cNvPr id="10" name="Picture Placeholder 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3214" b="3214"/>
          <a:stretch>
            <a:fillRect/>
          </a:stretch>
        </p:blipFill>
        <p:spPr/>
      </p:pic>
    </p:spTree>
    <p:extLst>
      <p:ext uri="{BB962C8B-B14F-4D97-AF65-F5344CB8AC3E}">
        <p14:creationId xmlns:p14="http://schemas.microsoft.com/office/powerpoint/2010/main" val="1868241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3"/>
          </p:nvPr>
        </p:nvSpPr>
        <p:spPr/>
        <p:txBody>
          <a:bodyPr/>
          <a:lstStyle/>
          <a:p>
            <a:r>
              <a:rPr lang="en-GB" sz="1800" dirty="0" smtClean="0"/>
              <a:t>From a Non-Governmental Organization to an Intergovernmental Organization</a:t>
            </a:r>
            <a:endParaRPr lang="en-GB" sz="1800" dirty="0"/>
          </a:p>
        </p:txBody>
      </p:sp>
      <p:sp>
        <p:nvSpPr>
          <p:cNvPr id="5" name="Titre 4"/>
          <p:cNvSpPr>
            <a:spLocks noGrp="1"/>
          </p:cNvSpPr>
          <p:nvPr>
            <p:ph type="title"/>
          </p:nvPr>
        </p:nvSpPr>
        <p:spPr/>
        <p:txBody>
          <a:bodyPr/>
          <a:lstStyle/>
          <a:p>
            <a:r>
              <a:rPr lang="en-GB" dirty="0" smtClean="0"/>
              <a:t>The Future</a:t>
            </a:r>
            <a:endParaRPr lang="en-GB" dirty="0"/>
          </a:p>
        </p:txBody>
      </p:sp>
      <p:sp>
        <p:nvSpPr>
          <p:cNvPr id="7" name="Espace réservé du texte 6"/>
          <p:cNvSpPr>
            <a:spLocks noGrp="1"/>
          </p:cNvSpPr>
          <p:nvPr>
            <p:ph type="body" sz="quarter" idx="15"/>
          </p:nvPr>
        </p:nvSpPr>
        <p:spPr>
          <a:solidFill>
            <a:schemeClr val="accent1"/>
          </a:solidFill>
        </p:spPr>
        <p:txBody>
          <a:bodyPr/>
          <a:lstStyle/>
          <a:p>
            <a:endParaRPr lang="en-GB" dirty="0"/>
          </a:p>
        </p:txBody>
      </p:sp>
      <p:sp>
        <p:nvSpPr>
          <p:cNvPr id="3" name="Espace réservé de la date 2"/>
          <p:cNvSpPr>
            <a:spLocks noGrp="1"/>
          </p:cNvSpPr>
          <p:nvPr>
            <p:ph type="dt" sz="half" idx="10"/>
          </p:nvPr>
        </p:nvSpPr>
        <p:spPr/>
        <p:txBody>
          <a:bodyPr/>
          <a:lstStyle/>
          <a:p>
            <a:r>
              <a:rPr lang="en-GB" dirty="0" smtClean="0"/>
              <a:t>Date: </a:t>
            </a:r>
            <a:endParaRPr lang="en-GB" dirty="0"/>
          </a:p>
        </p:txBody>
      </p:sp>
    </p:spTree>
    <p:extLst>
      <p:ext uri="{BB962C8B-B14F-4D97-AF65-F5344CB8AC3E}">
        <p14:creationId xmlns:p14="http://schemas.microsoft.com/office/powerpoint/2010/main" val="40139909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84213" y="80628"/>
            <a:ext cx="7775575" cy="936326"/>
          </a:xfrm>
        </p:spPr>
        <p:txBody>
          <a:bodyPr/>
          <a:lstStyle/>
          <a:p>
            <a:r>
              <a:rPr lang="en-GB" dirty="0" smtClean="0"/>
              <a:t>IALA’s future as an IGO</a:t>
            </a:r>
            <a:endParaRPr lang="en-GB" dirty="0"/>
          </a:p>
        </p:txBody>
      </p:sp>
      <p:sp>
        <p:nvSpPr>
          <p:cNvPr id="4" name="Espace réservé du contenu 3"/>
          <p:cNvSpPr>
            <a:spLocks noGrp="1"/>
          </p:cNvSpPr>
          <p:nvPr>
            <p:ph idx="1"/>
          </p:nvPr>
        </p:nvSpPr>
        <p:spPr>
          <a:xfrm>
            <a:off x="684213" y="1052736"/>
            <a:ext cx="7775575" cy="2016064"/>
          </a:xfrm>
        </p:spPr>
        <p:txBody>
          <a:bodyPr/>
          <a:lstStyle/>
          <a:p>
            <a:r>
              <a:rPr lang="en-US" dirty="0" smtClean="0"/>
              <a:t>A </a:t>
            </a:r>
            <a:r>
              <a:rPr lang="en-US" dirty="0"/>
              <a:t>major step in the evolution of IALA</a:t>
            </a:r>
          </a:p>
          <a:p>
            <a:pPr marL="285750" lvl="1" indent="-285750">
              <a:buClr>
                <a:schemeClr val="accent1"/>
              </a:buClr>
              <a:buSzPct val="100000"/>
              <a:buFont typeface="Arial" panose="020B0604020202020204" pitchFamily="34" charset="0"/>
              <a:buChar char="•"/>
            </a:pPr>
            <a:r>
              <a:rPr lang="en-US" sz="2400" dirty="0"/>
              <a:t>In May 2014 the IALA General Assembly passed a Resolution supporting the change of from that of a NGO to that of an international intergovernmental </a:t>
            </a:r>
            <a:r>
              <a:rPr lang="en-US" sz="2400" dirty="0" err="1"/>
              <a:t>organisation</a:t>
            </a:r>
            <a:r>
              <a:rPr lang="en-US" sz="2400" dirty="0"/>
              <a:t> (IGO) - a major step in the evolution of IALA</a:t>
            </a:r>
          </a:p>
          <a:p>
            <a:pPr marL="285750" lvl="1" indent="-285750">
              <a:buClr>
                <a:schemeClr val="accent1"/>
              </a:buClr>
              <a:buSzPct val="100000"/>
              <a:buFont typeface="Arial" panose="020B0604020202020204" pitchFamily="34" charset="0"/>
              <a:buChar char="•"/>
            </a:pPr>
            <a:r>
              <a:rPr lang="en-US" sz="2400" dirty="0"/>
              <a:t>The Government of France has commenced diplomatic activities to inform the Governments of Member States of this proposed evolution</a:t>
            </a:r>
          </a:p>
          <a:p>
            <a:pPr marL="285750" lvl="1" indent="-285750">
              <a:buClr>
                <a:schemeClr val="accent1"/>
              </a:buClr>
              <a:buSzPct val="100000"/>
              <a:buFont typeface="Arial" panose="020B0604020202020204" pitchFamily="34" charset="0"/>
              <a:buChar char="•"/>
            </a:pPr>
            <a:r>
              <a:rPr lang="en-US" sz="2400" dirty="0"/>
              <a:t>A Diplomatic Conference will be convened – hopefully by 2018</a:t>
            </a:r>
          </a:p>
          <a:p>
            <a:pPr marL="285750" lvl="1" indent="-285750">
              <a:buClr>
                <a:schemeClr val="accent1"/>
              </a:buClr>
              <a:buSzPct val="100000"/>
              <a:buFont typeface="Arial" panose="020B0604020202020204" pitchFamily="34" charset="0"/>
              <a:buChar char="•"/>
            </a:pPr>
            <a:r>
              <a:rPr lang="en-US" sz="2400" dirty="0"/>
              <a:t>IALA’s core activities will not be affected</a:t>
            </a:r>
          </a:p>
          <a:p>
            <a:pPr marL="285750" lvl="1" indent="-285750">
              <a:buClr>
                <a:schemeClr val="accent1"/>
              </a:buClr>
              <a:buSzPct val="100000"/>
              <a:buFont typeface="Arial" panose="020B0604020202020204" pitchFamily="34" charset="0"/>
              <a:buChar char="•"/>
            </a:pPr>
            <a:endParaRPr lang="en-GB" dirty="0"/>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36341573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28530" b="28530"/>
          <a:stretch>
            <a:fillRect/>
          </a:stretch>
        </p:blipFill>
        <p:spPr>
          <a:xfrm rot="10800000">
            <a:off x="0" y="3429000"/>
            <a:ext cx="9144000" cy="2944813"/>
          </a:xfrm>
        </p:spPr>
      </p:pic>
      <p:sp>
        <p:nvSpPr>
          <p:cNvPr id="3" name="Titre 2"/>
          <p:cNvSpPr>
            <a:spLocks noGrp="1"/>
          </p:cNvSpPr>
          <p:nvPr>
            <p:ph type="title"/>
          </p:nvPr>
        </p:nvSpPr>
        <p:spPr>
          <a:xfrm>
            <a:off x="684213" y="-207404"/>
            <a:ext cx="7775575" cy="936326"/>
          </a:xfrm>
        </p:spPr>
        <p:txBody>
          <a:bodyPr/>
          <a:lstStyle/>
          <a:p>
            <a:r>
              <a:rPr lang="en-GB" dirty="0"/>
              <a:t>Advantages of IGO Status</a:t>
            </a:r>
          </a:p>
        </p:txBody>
      </p:sp>
      <p:sp>
        <p:nvSpPr>
          <p:cNvPr id="4" name="Espace réservé du contenu 3"/>
          <p:cNvSpPr>
            <a:spLocks noGrp="1"/>
          </p:cNvSpPr>
          <p:nvPr>
            <p:ph idx="1"/>
          </p:nvPr>
        </p:nvSpPr>
        <p:spPr>
          <a:xfrm>
            <a:off x="684213" y="836712"/>
            <a:ext cx="7775575" cy="2016064"/>
          </a:xfrm>
        </p:spPr>
        <p:txBody>
          <a:bodyPr/>
          <a:lstStyle/>
          <a:p>
            <a:pPr marL="285750" lvl="1" indent="-285750">
              <a:buClr>
                <a:schemeClr val="accent1"/>
              </a:buClr>
              <a:buSzPct val="100000"/>
              <a:buFont typeface="Arial" panose="020B0604020202020204" pitchFamily="34" charset="0"/>
              <a:buChar char="•"/>
            </a:pPr>
            <a:r>
              <a:rPr lang="en-US" sz="1700" dirty="0" smtClean="0"/>
              <a:t>Increased </a:t>
            </a:r>
            <a:r>
              <a:rPr lang="en-US" sz="1700" dirty="0"/>
              <a:t>international acceptance of Standards and existing Recommendations and Guidelines due to direct participation by Governments. Harmonization will be enriched.</a:t>
            </a:r>
          </a:p>
          <a:p>
            <a:pPr marL="285750" lvl="1" indent="-285750">
              <a:buClr>
                <a:schemeClr val="accent1"/>
              </a:buClr>
              <a:buSzPct val="100000"/>
              <a:buFont typeface="Arial" panose="020B0604020202020204" pitchFamily="34" charset="0"/>
              <a:buChar char="•"/>
            </a:pPr>
            <a:endParaRPr lang="en-US" sz="1700" dirty="0"/>
          </a:p>
          <a:p>
            <a:pPr marL="285750" lvl="1" indent="-285750">
              <a:buClr>
                <a:schemeClr val="accent1"/>
              </a:buClr>
              <a:buSzPct val="100000"/>
              <a:buFont typeface="Arial" panose="020B0604020202020204" pitchFamily="34" charset="0"/>
              <a:buChar char="•"/>
            </a:pPr>
            <a:r>
              <a:rPr lang="en-US" sz="1700" dirty="0"/>
              <a:t>Enhanced liaison with IMO and IHO with IALA as an equal partner. Synergies between this trinity of excellence would make more efficient use of the resources available</a:t>
            </a:r>
          </a:p>
          <a:p>
            <a:pPr marL="285750" lvl="1" indent="-285750">
              <a:buClr>
                <a:schemeClr val="accent1"/>
              </a:buClr>
              <a:buSzPct val="100000"/>
              <a:buFont typeface="Arial" panose="020B0604020202020204" pitchFamily="34" charset="0"/>
              <a:buChar char="•"/>
            </a:pPr>
            <a:endParaRPr lang="en-US" sz="1700" dirty="0"/>
          </a:p>
          <a:p>
            <a:pPr marL="285750" lvl="1" indent="-285750">
              <a:buClr>
                <a:schemeClr val="accent1"/>
              </a:buClr>
              <a:buSzPct val="100000"/>
              <a:buFont typeface="Arial" panose="020B0604020202020204" pitchFamily="34" charset="0"/>
              <a:buChar char="•"/>
            </a:pPr>
            <a:r>
              <a:rPr lang="en-US" sz="1700" dirty="0"/>
              <a:t>Headquarters agreement with host nation will provide additional financial, operational and human resource capabilities and less bureaucratic hurdles for Members</a:t>
            </a:r>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1390939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GB" noProof="0" dirty="0"/>
          </a:p>
        </p:txBody>
      </p:sp>
      <p:sp>
        <p:nvSpPr>
          <p:cNvPr id="6" name="Footer Placeholder 5"/>
          <p:cNvSpPr>
            <a:spLocks noGrp="1"/>
          </p:cNvSpPr>
          <p:nvPr>
            <p:ph type="ftr" sz="quarter" idx="11"/>
          </p:nvPr>
        </p:nvSpPr>
        <p:spPr/>
        <p:txBody>
          <a:bodyPr/>
          <a:lstStyle/>
          <a:p>
            <a:r>
              <a:rPr lang="en-GB" noProof="0" dirty="0" smtClean="0"/>
              <a:t>Level 1 AtoN Manager Course</a:t>
            </a:r>
            <a:endParaRPr lang="en-GB" noProof="0" dirty="0"/>
          </a:p>
        </p:txBody>
      </p:sp>
      <p:sp>
        <p:nvSpPr>
          <p:cNvPr id="5" name="Slide Number Placeholder 4"/>
          <p:cNvSpPr>
            <a:spLocks noGrp="1"/>
          </p:cNvSpPr>
          <p:nvPr>
            <p:ph type="sldNum" sz="quarter" idx="12"/>
          </p:nvPr>
        </p:nvSpPr>
        <p:spPr/>
        <p:txBody>
          <a:bodyPr/>
          <a:lstStyle/>
          <a:p>
            <a:fld id="{10C140CD-8AED-46FF-A9A2-77308F3F39AE}" type="slidenum">
              <a:rPr lang="en-GB" noProof="0" smtClean="0"/>
              <a:t>18</a:t>
            </a:fld>
            <a:endParaRPr lang="en-GB" noProof="0" dirty="0"/>
          </a:p>
        </p:txBody>
      </p:sp>
      <p:sp>
        <p:nvSpPr>
          <p:cNvPr id="8" name="Text Placeholder 7"/>
          <p:cNvSpPr>
            <a:spLocks noGrp="1"/>
          </p:cNvSpPr>
          <p:nvPr>
            <p:ph type="body" sz="quarter" idx="13"/>
          </p:nvPr>
        </p:nvSpPr>
        <p:spPr/>
        <p:txBody>
          <a:bodyPr/>
          <a:lstStyle/>
          <a:p>
            <a:r>
              <a:rPr lang="en-GB" dirty="0" smtClean="0"/>
              <a:t>Contact: </a:t>
            </a:r>
            <a:r>
              <a:rPr lang="en-GB" dirty="0" smtClean="0"/>
              <a:t>francis.zachariae</a:t>
            </a:r>
            <a:r>
              <a:rPr lang="en-GB" dirty="0" smtClean="0"/>
              <a:t>@iala-aism.org</a:t>
            </a:r>
            <a:endParaRPr lang="en-GB" dirty="0"/>
          </a:p>
        </p:txBody>
      </p:sp>
      <p:sp>
        <p:nvSpPr>
          <p:cNvPr id="7" name="Title 6"/>
          <p:cNvSpPr>
            <a:spLocks noGrp="1"/>
          </p:cNvSpPr>
          <p:nvPr>
            <p:ph type="title"/>
          </p:nvPr>
        </p:nvSpPr>
        <p:spPr/>
        <p:txBody>
          <a:bodyPr/>
          <a:lstStyle/>
          <a:p>
            <a:r>
              <a:rPr lang="en-GB" dirty="0" smtClean="0"/>
              <a:t>Questions?</a:t>
            </a:r>
            <a:endParaRPr lang="en-GB" dirty="0"/>
          </a:p>
        </p:txBody>
      </p:sp>
    </p:spTree>
    <p:extLst>
      <p:ext uri="{BB962C8B-B14F-4D97-AF65-F5344CB8AC3E}">
        <p14:creationId xmlns:p14="http://schemas.microsoft.com/office/powerpoint/2010/main" val="87000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en-GB" dirty="0" smtClean="0"/>
              <a:t>contents</a:t>
            </a:r>
            <a:endParaRPr lang="en-GB" dirty="0"/>
          </a:p>
        </p:txBody>
      </p:sp>
      <p:sp>
        <p:nvSpPr>
          <p:cNvPr id="10" name="Espace réservé du texte 9"/>
          <p:cNvSpPr>
            <a:spLocks noGrp="1"/>
          </p:cNvSpPr>
          <p:nvPr>
            <p:ph type="body" sz="quarter" idx="13"/>
          </p:nvPr>
        </p:nvSpPr>
        <p:spPr/>
        <p:txBody>
          <a:bodyPr/>
          <a:lstStyle/>
          <a:p>
            <a:pPr marL="342900" indent="-342900">
              <a:buClr>
                <a:schemeClr val="accent1"/>
              </a:buClr>
              <a:buSzPct val="100000"/>
              <a:buFont typeface="Arial" panose="020B0604020202020204" pitchFamily="34" charset="0"/>
              <a:buChar char="•"/>
            </a:pPr>
            <a:r>
              <a:rPr lang="en-GB" sz="2400" dirty="0" smtClean="0"/>
              <a:t>IALA News	</a:t>
            </a:r>
            <a:endParaRPr lang="en-GB" sz="2400" dirty="0" smtClean="0">
              <a:solidFill>
                <a:schemeClr val="tx1"/>
              </a:solidFill>
            </a:endParaRPr>
          </a:p>
          <a:p>
            <a:pPr marL="342900" indent="-342900">
              <a:buClr>
                <a:schemeClr val="accent1"/>
              </a:buClr>
              <a:buSzPct val="100000"/>
              <a:buFont typeface="Arial" panose="020B0604020202020204" pitchFamily="34" charset="0"/>
              <a:buChar char="•"/>
            </a:pPr>
            <a:r>
              <a:rPr lang="en-GB" sz="2400" dirty="0" smtClean="0"/>
              <a:t>The World-Wide Academy	</a:t>
            </a:r>
            <a:endParaRPr lang="en-GB" sz="2400" dirty="0" smtClean="0">
              <a:solidFill>
                <a:schemeClr val="tx1"/>
              </a:solidFill>
            </a:endParaRPr>
          </a:p>
          <a:p>
            <a:pPr marL="342900" indent="-342900">
              <a:buClr>
                <a:schemeClr val="accent1"/>
              </a:buClr>
              <a:buSzPct val="100000"/>
              <a:buFont typeface="Arial" panose="020B0604020202020204" pitchFamily="34" charset="0"/>
              <a:buChar char="•"/>
            </a:pPr>
            <a:r>
              <a:rPr lang="en-GB" sz="2400" dirty="0" smtClean="0"/>
              <a:t>The Future, from NGO to IGO	</a:t>
            </a:r>
            <a:endParaRPr lang="en-GB" sz="2400" dirty="0" smtClean="0">
              <a:solidFill>
                <a:schemeClr val="tx1"/>
              </a:solidFill>
            </a:endParaRPr>
          </a:p>
        </p:txBody>
      </p:sp>
      <p:sp>
        <p:nvSpPr>
          <p:cNvPr id="12" name="Espace réservé de la date 11"/>
          <p:cNvSpPr>
            <a:spLocks noGrp="1"/>
          </p:cNvSpPr>
          <p:nvPr>
            <p:ph type="dt" sz="half" idx="10"/>
          </p:nvPr>
        </p:nvSpPr>
        <p:spPr/>
        <p:txBody>
          <a:bodyPr/>
          <a:lstStyle/>
          <a:p>
            <a:r>
              <a:rPr lang="en-GB" dirty="0" smtClean="0"/>
              <a:t>Date: </a:t>
            </a:r>
            <a:endParaRPr lang="en-GB" dirty="0"/>
          </a:p>
        </p:txBody>
      </p:sp>
    </p:spTree>
    <p:extLst>
      <p:ext uri="{BB962C8B-B14F-4D97-AF65-F5344CB8AC3E}">
        <p14:creationId xmlns:p14="http://schemas.microsoft.com/office/powerpoint/2010/main" val="1616077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3"/>
          </p:nvPr>
        </p:nvSpPr>
        <p:spPr/>
        <p:txBody>
          <a:bodyPr/>
          <a:lstStyle/>
          <a:p>
            <a:r>
              <a:rPr lang="en-GB" sz="1800" dirty="0" smtClean="0"/>
              <a:t>International Association of Marine Aids to Navigation and Lighthouse Authorities</a:t>
            </a:r>
            <a:endParaRPr lang="en-GB" sz="1800" dirty="0"/>
          </a:p>
        </p:txBody>
      </p:sp>
      <p:sp>
        <p:nvSpPr>
          <p:cNvPr id="5" name="Titre 4"/>
          <p:cNvSpPr>
            <a:spLocks noGrp="1"/>
          </p:cNvSpPr>
          <p:nvPr>
            <p:ph type="title"/>
          </p:nvPr>
        </p:nvSpPr>
        <p:spPr/>
        <p:txBody>
          <a:bodyPr/>
          <a:lstStyle/>
          <a:p>
            <a:r>
              <a:rPr lang="en-GB" dirty="0" smtClean="0"/>
              <a:t>About IALA</a:t>
            </a:r>
            <a:endParaRPr lang="en-GB" dirty="0"/>
          </a:p>
        </p:txBody>
      </p:sp>
      <p:sp>
        <p:nvSpPr>
          <p:cNvPr id="7" name="Espace réservé du texte 6"/>
          <p:cNvSpPr>
            <a:spLocks noGrp="1"/>
          </p:cNvSpPr>
          <p:nvPr>
            <p:ph type="body" sz="quarter" idx="15"/>
          </p:nvPr>
        </p:nvSpPr>
        <p:spPr>
          <a:solidFill>
            <a:schemeClr val="accent1"/>
          </a:solidFill>
        </p:spPr>
        <p:txBody>
          <a:bodyPr/>
          <a:lstStyle/>
          <a:p>
            <a:endParaRPr lang="en-GB" dirty="0"/>
          </a:p>
        </p:txBody>
      </p:sp>
      <p:sp>
        <p:nvSpPr>
          <p:cNvPr id="3" name="Espace réservé de la date 2"/>
          <p:cNvSpPr>
            <a:spLocks noGrp="1"/>
          </p:cNvSpPr>
          <p:nvPr>
            <p:ph type="dt" sz="half" idx="10"/>
          </p:nvPr>
        </p:nvSpPr>
        <p:spPr/>
        <p:txBody>
          <a:bodyPr/>
          <a:lstStyle/>
          <a:p>
            <a:endParaRPr lang="en-GB" dirty="0"/>
          </a:p>
        </p:txBody>
      </p:sp>
    </p:spTree>
    <p:extLst>
      <p:ext uri="{BB962C8B-B14F-4D97-AF65-F5344CB8AC3E}">
        <p14:creationId xmlns:p14="http://schemas.microsoft.com/office/powerpoint/2010/main" val="3572361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28530" b="28530"/>
          <a:stretch>
            <a:fillRect/>
          </a:stretch>
        </p:blipFill>
        <p:spPr/>
      </p:pic>
      <p:sp>
        <p:nvSpPr>
          <p:cNvPr id="3" name="Titre 2"/>
          <p:cNvSpPr>
            <a:spLocks noGrp="1"/>
          </p:cNvSpPr>
          <p:nvPr>
            <p:ph type="title"/>
          </p:nvPr>
        </p:nvSpPr>
        <p:spPr>
          <a:xfrm>
            <a:off x="684213" y="8620"/>
            <a:ext cx="7775575" cy="936326"/>
          </a:xfrm>
        </p:spPr>
        <p:txBody>
          <a:bodyPr/>
          <a:lstStyle/>
          <a:p>
            <a:r>
              <a:rPr lang="en-GB" dirty="0" smtClean="0"/>
              <a:t>Branding – new logo</a:t>
            </a:r>
            <a:endParaRPr lang="en-GB" dirty="0"/>
          </a:p>
        </p:txBody>
      </p:sp>
      <p:sp>
        <p:nvSpPr>
          <p:cNvPr id="5" name="Espace réservé de la date 4"/>
          <p:cNvSpPr>
            <a:spLocks noGrp="1"/>
          </p:cNvSpPr>
          <p:nvPr>
            <p:ph type="dt" sz="half" idx="10"/>
          </p:nvPr>
        </p:nvSpPr>
        <p:spPr/>
        <p:txBody>
          <a:bodyPr/>
          <a:lstStyle/>
          <a:p>
            <a:endParaRPr lang="en-GB" dirty="0">
              <a:solidFill>
                <a:prstClr val="black"/>
              </a:solidFill>
            </a:endParaRPr>
          </a:p>
        </p:txBody>
      </p:sp>
      <p:sp>
        <p:nvSpPr>
          <p:cNvPr id="6" name="Espace réservé du texte 5"/>
          <p:cNvSpPr>
            <a:spLocks noGrp="1"/>
          </p:cNvSpPr>
          <p:nvPr>
            <p:ph type="body" sz="quarter" idx="15"/>
          </p:nvPr>
        </p:nvSpPr>
        <p:spPr/>
        <p:txBody>
          <a:bodyPr/>
          <a:lstStyle/>
          <a:p>
            <a:endParaRPr lang="en-GB"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5876" y="122817"/>
            <a:ext cx="3366196" cy="3288315"/>
          </a:xfrm>
          <a:prstGeom prst="rect">
            <a:avLst/>
          </a:prstGeom>
        </p:spPr>
      </p:pic>
    </p:spTree>
    <p:extLst>
      <p:ext uri="{BB962C8B-B14F-4D97-AF65-F5344CB8AC3E}">
        <p14:creationId xmlns:p14="http://schemas.microsoft.com/office/powerpoint/2010/main" val="3745370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28498" b="28498"/>
          <a:stretch>
            <a:fillRect/>
          </a:stretch>
        </p:blipFill>
        <p:spPr/>
      </p:pic>
      <p:sp>
        <p:nvSpPr>
          <p:cNvPr id="3" name="Titre 2"/>
          <p:cNvSpPr>
            <a:spLocks noGrp="1"/>
          </p:cNvSpPr>
          <p:nvPr>
            <p:ph type="title"/>
          </p:nvPr>
        </p:nvSpPr>
        <p:spPr>
          <a:xfrm>
            <a:off x="684213" y="-99392"/>
            <a:ext cx="7775575" cy="936326"/>
          </a:xfrm>
        </p:spPr>
        <p:txBody>
          <a:bodyPr/>
          <a:lstStyle/>
          <a:p>
            <a:r>
              <a:rPr lang="en-US" dirty="0"/>
              <a:t>Strategic Vision </a:t>
            </a:r>
            <a:r>
              <a:rPr lang="en-US" dirty="0" smtClean="0"/>
              <a:t>and </a:t>
            </a:r>
            <a:r>
              <a:rPr lang="en-US" dirty="0"/>
              <a:t>Goals for 2026</a:t>
            </a:r>
            <a:endParaRPr lang="en-GB" dirty="0"/>
          </a:p>
        </p:txBody>
      </p:sp>
      <p:sp>
        <p:nvSpPr>
          <p:cNvPr id="4" name="Espace réservé du contenu 3"/>
          <p:cNvSpPr>
            <a:spLocks noGrp="1"/>
          </p:cNvSpPr>
          <p:nvPr>
            <p:ph idx="1"/>
          </p:nvPr>
        </p:nvSpPr>
        <p:spPr>
          <a:xfrm>
            <a:off x="684213" y="916891"/>
            <a:ext cx="7775575" cy="2476105"/>
          </a:xfrm>
        </p:spPr>
        <p:txBody>
          <a:bodyPr/>
          <a:lstStyle/>
          <a:p>
            <a:pPr lvl="1"/>
            <a:r>
              <a:rPr lang="en-US" sz="1800" dirty="0" smtClean="0"/>
              <a:t>Goal </a:t>
            </a:r>
            <a:r>
              <a:rPr lang="en-US" sz="1800" dirty="0"/>
              <a:t>1 </a:t>
            </a:r>
          </a:p>
          <a:p>
            <a:pPr lvl="1"/>
            <a:r>
              <a:rPr lang="en-US" sz="1800" dirty="0"/>
              <a:t>Ensure that aids to navigation systems and related services, including e-Navigation, Vessel Traffic Services, and emerging technologies, are </a:t>
            </a:r>
            <a:r>
              <a:rPr lang="en-US" sz="1800" dirty="0" smtClean="0"/>
              <a:t>harmonized </a:t>
            </a:r>
            <a:r>
              <a:rPr lang="en-US" sz="1800" dirty="0"/>
              <a:t>through international cooperation and the provision of standards. </a:t>
            </a:r>
            <a:endParaRPr lang="en-US" sz="1800" dirty="0" smtClean="0"/>
          </a:p>
          <a:p>
            <a:pPr lvl="1"/>
            <a:endParaRPr lang="en-US" sz="1800" dirty="0"/>
          </a:p>
          <a:p>
            <a:pPr lvl="1"/>
            <a:r>
              <a:rPr lang="en-US" sz="1800" dirty="0"/>
              <a:t>Goal 2 </a:t>
            </a:r>
          </a:p>
          <a:p>
            <a:pPr lvl="1"/>
            <a:r>
              <a:rPr lang="en-US" sz="1800" dirty="0" smtClean="0"/>
              <a:t>All </a:t>
            </a:r>
            <a:r>
              <a:rPr lang="en-US" sz="1800" dirty="0"/>
              <a:t>coastal states have contributed to an efficient global network of aids to navigation and services for the safety of navigation, through capacity building and the sharing of expertise.</a:t>
            </a:r>
            <a:endParaRPr lang="en-GB" sz="1800" dirty="0"/>
          </a:p>
        </p:txBody>
      </p:sp>
      <p:sp>
        <p:nvSpPr>
          <p:cNvPr id="5" name="Espace réservé de la date 4"/>
          <p:cNvSpPr>
            <a:spLocks noGrp="1"/>
          </p:cNvSpPr>
          <p:nvPr>
            <p:ph type="dt" sz="half" idx="10"/>
          </p:nvPr>
        </p:nvSpPr>
        <p:spPr/>
        <p:txBody>
          <a:bodyPr/>
          <a:lstStyle/>
          <a:p>
            <a:r>
              <a:rPr lang="en-GB" dirty="0">
                <a:solidFill>
                  <a:prstClr val="black"/>
                </a:solidFill>
              </a:rPr>
              <a:t>Date</a:t>
            </a:r>
            <a:r>
              <a:rPr lang="en-GB" dirty="0" smtClean="0">
                <a:solidFill>
                  <a:prstClr val="black"/>
                </a:solidFill>
              </a:rPr>
              <a:t>:</a:t>
            </a:r>
            <a:endParaRPr lang="en-GB" dirty="0">
              <a:solidFill>
                <a:prstClr val="black"/>
              </a:solidFill>
            </a:endParaRPr>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2207953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7632848" cy="852704"/>
          </a:xfrm>
        </p:spPr>
        <p:txBody>
          <a:bodyPr>
            <a:normAutofit/>
          </a:bodyPr>
          <a:lstStyle/>
          <a:p>
            <a:r>
              <a:rPr lang="en-GB" dirty="0" smtClean="0"/>
              <a:t>The </a:t>
            </a:r>
            <a:r>
              <a:rPr lang="en-GB" dirty="0"/>
              <a:t>IALA </a:t>
            </a:r>
            <a:r>
              <a:rPr lang="en-GB" dirty="0" smtClean="0"/>
              <a:t>“Motto” </a:t>
            </a:r>
            <a:r>
              <a:rPr lang="en-GB" dirty="0"/>
              <a:t>and </a:t>
            </a:r>
            <a:r>
              <a:rPr lang="en-GB" dirty="0" smtClean="0"/>
              <a:t>principal aims</a:t>
            </a:r>
            <a:endParaRPr lang="en-GB" dirty="0"/>
          </a:p>
        </p:txBody>
      </p:sp>
      <p:sp>
        <p:nvSpPr>
          <p:cNvPr id="3" name="Content Placeholder 2"/>
          <p:cNvSpPr>
            <a:spLocks noGrp="1"/>
          </p:cNvSpPr>
          <p:nvPr>
            <p:ph sz="half" idx="1"/>
          </p:nvPr>
        </p:nvSpPr>
        <p:spPr>
          <a:xfrm>
            <a:off x="457200" y="2024844"/>
            <a:ext cx="8003232" cy="3646004"/>
          </a:xfrm>
        </p:spPr>
        <p:txBody>
          <a:bodyPr>
            <a:normAutofit fontScale="77500" lnSpcReduction="20000"/>
          </a:bodyPr>
          <a:lstStyle/>
          <a:p>
            <a:pPr algn="ctr">
              <a:buClr>
                <a:schemeClr val="accent1"/>
              </a:buClr>
              <a:buSzPct val="100000"/>
              <a:buNone/>
            </a:pPr>
            <a:r>
              <a:rPr lang="en-GB" sz="3200" dirty="0">
                <a:solidFill>
                  <a:schemeClr val="tx1"/>
                </a:solidFill>
              </a:rPr>
              <a:t>"Successful voyages, sustainable </a:t>
            </a:r>
            <a:r>
              <a:rPr lang="en-GB" sz="3200" dirty="0" smtClean="0">
                <a:solidFill>
                  <a:schemeClr val="tx1"/>
                </a:solidFill>
              </a:rPr>
              <a:t>planet"</a:t>
            </a:r>
            <a:endParaRPr lang="en-GB" sz="3200" dirty="0">
              <a:solidFill>
                <a:schemeClr val="tx1"/>
              </a:solidFill>
            </a:endParaRPr>
          </a:p>
          <a:p>
            <a:pPr marL="457200" indent="-457200">
              <a:buClr>
                <a:schemeClr val="accent1"/>
              </a:buClr>
              <a:buSzPct val="100000"/>
              <a:buFont typeface="Arial" panose="020B0604020202020204" pitchFamily="34" charset="0"/>
              <a:buChar char="•"/>
            </a:pPr>
            <a:r>
              <a:rPr lang="en-GB" sz="3200" dirty="0">
                <a:solidFill>
                  <a:schemeClr val="tx1"/>
                </a:solidFill>
              </a:rPr>
              <a:t>T</a:t>
            </a:r>
            <a:r>
              <a:rPr lang="en-GB" sz="3200" dirty="0" smtClean="0">
                <a:solidFill>
                  <a:schemeClr val="tx1"/>
                </a:solidFill>
              </a:rPr>
              <a:t>o </a:t>
            </a:r>
            <a:r>
              <a:rPr lang="en-GB" sz="3200" dirty="0">
                <a:solidFill>
                  <a:schemeClr val="tx1"/>
                </a:solidFill>
              </a:rPr>
              <a:t>harmonise </a:t>
            </a:r>
            <a:r>
              <a:rPr lang="en-GB" sz="3200" dirty="0" smtClean="0">
                <a:solidFill>
                  <a:schemeClr val="tx1"/>
                </a:solidFill>
              </a:rPr>
              <a:t>standards for Aids </a:t>
            </a:r>
            <a:r>
              <a:rPr lang="en-GB" sz="3200" dirty="0">
                <a:solidFill>
                  <a:schemeClr val="tx1"/>
                </a:solidFill>
              </a:rPr>
              <a:t>to Navigation </a:t>
            </a:r>
            <a:r>
              <a:rPr lang="en-GB" sz="3200" dirty="0" smtClean="0">
                <a:solidFill>
                  <a:schemeClr val="tx1"/>
                </a:solidFill>
              </a:rPr>
              <a:t>systems worldwide </a:t>
            </a:r>
          </a:p>
          <a:p>
            <a:pPr marL="457200" indent="-457200">
              <a:buClr>
                <a:schemeClr val="accent1"/>
              </a:buClr>
              <a:buSzPct val="100000"/>
              <a:buFont typeface="Arial" panose="020B0604020202020204" pitchFamily="34" charset="0"/>
              <a:buChar char="•"/>
            </a:pPr>
            <a:r>
              <a:rPr lang="en-GB" sz="3200" dirty="0">
                <a:solidFill>
                  <a:schemeClr val="tx1"/>
                </a:solidFill>
              </a:rPr>
              <a:t>T</a:t>
            </a:r>
            <a:r>
              <a:rPr lang="en-GB" sz="3200" dirty="0" smtClean="0">
                <a:solidFill>
                  <a:schemeClr val="tx1"/>
                </a:solidFill>
              </a:rPr>
              <a:t>o facilitate the safe and efficient movement of shipping</a:t>
            </a:r>
          </a:p>
          <a:p>
            <a:pPr marL="457200" indent="-457200">
              <a:buClr>
                <a:schemeClr val="accent1"/>
              </a:buClr>
              <a:buSzPct val="100000"/>
              <a:buFont typeface="Arial" panose="020B0604020202020204" pitchFamily="34" charset="0"/>
              <a:buChar char="•"/>
            </a:pPr>
            <a:r>
              <a:rPr lang="en-GB" sz="3200" dirty="0">
                <a:solidFill>
                  <a:schemeClr val="tx1"/>
                </a:solidFill>
              </a:rPr>
              <a:t>T</a:t>
            </a:r>
            <a:r>
              <a:rPr lang="en-GB" sz="3200" dirty="0" smtClean="0">
                <a:solidFill>
                  <a:schemeClr val="tx1"/>
                </a:solidFill>
              </a:rPr>
              <a:t>o enhance the protection of the marine environment</a:t>
            </a:r>
          </a:p>
          <a:p>
            <a:pPr marL="0" indent="0">
              <a:buNone/>
            </a:pPr>
            <a:endParaRPr lang="en-GB" dirty="0">
              <a:solidFill>
                <a:schemeClr val="tx1"/>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endParaRPr lang="en-US" dirty="0">
              <a:solidFill>
                <a:prstClr val="black"/>
              </a:solidFill>
            </a:endParaRPr>
          </a:p>
        </p:txBody>
      </p:sp>
    </p:spTree>
    <p:extLst>
      <p:ext uri="{BB962C8B-B14F-4D97-AF65-F5344CB8AC3E}">
        <p14:creationId xmlns:p14="http://schemas.microsoft.com/office/powerpoint/2010/main" val="278752136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9803" b="19803"/>
          <a:stretch>
            <a:fillRect/>
          </a:stretch>
        </p:blipFill>
        <p:spPr/>
      </p:pic>
      <p:sp>
        <p:nvSpPr>
          <p:cNvPr id="3" name="Titre 2"/>
          <p:cNvSpPr>
            <a:spLocks noGrp="1"/>
          </p:cNvSpPr>
          <p:nvPr>
            <p:ph type="title"/>
          </p:nvPr>
        </p:nvSpPr>
        <p:spPr/>
        <p:txBody>
          <a:bodyPr/>
          <a:lstStyle/>
          <a:p>
            <a:r>
              <a:rPr lang="en-GB" dirty="0"/>
              <a:t>Four Types of Membership</a:t>
            </a:r>
          </a:p>
        </p:txBody>
      </p:sp>
      <p:sp>
        <p:nvSpPr>
          <p:cNvPr id="4" name="Espace réservé du contenu 3"/>
          <p:cNvSpPr>
            <a:spLocks noGrp="1"/>
          </p:cNvSpPr>
          <p:nvPr>
            <p:ph idx="1"/>
          </p:nvPr>
        </p:nvSpPr>
        <p:spPr/>
        <p:txBody>
          <a:bodyPr/>
          <a:lstStyle/>
          <a:p>
            <a:pPr marL="285750" lvl="1" indent="-285750">
              <a:buClr>
                <a:schemeClr val="accent1"/>
              </a:buClr>
              <a:buSzPct val="100000"/>
              <a:buFont typeface="Arial" panose="020B0604020202020204" pitchFamily="34" charset="0"/>
              <a:buChar char="•"/>
            </a:pPr>
            <a:r>
              <a:rPr lang="en-US" sz="2800" dirty="0" smtClean="0"/>
              <a:t>83 </a:t>
            </a:r>
            <a:r>
              <a:rPr lang="en-US" sz="2800" dirty="0"/>
              <a:t>National Members (Coastal States)</a:t>
            </a:r>
          </a:p>
          <a:p>
            <a:pPr marL="285750" lvl="1" indent="-285750">
              <a:buClr>
                <a:schemeClr val="accent1"/>
              </a:buClr>
              <a:buSzPct val="100000"/>
              <a:buFont typeface="Arial" panose="020B0604020202020204" pitchFamily="34" charset="0"/>
              <a:buChar char="•"/>
            </a:pPr>
            <a:r>
              <a:rPr lang="en-US" sz="2800" dirty="0" smtClean="0"/>
              <a:t>56 </a:t>
            </a:r>
            <a:r>
              <a:rPr lang="en-US" sz="2800" dirty="0"/>
              <a:t>Associated </a:t>
            </a:r>
            <a:r>
              <a:rPr lang="en-US" sz="2800" dirty="0" smtClean="0"/>
              <a:t>Members</a:t>
            </a:r>
          </a:p>
          <a:p>
            <a:pPr marL="285750" lvl="1" indent="-285750">
              <a:buClr>
                <a:schemeClr val="accent1"/>
              </a:buClr>
              <a:buSzPct val="100000"/>
              <a:buFont typeface="Arial" panose="020B0604020202020204" pitchFamily="34" charset="0"/>
              <a:buChar char="•"/>
            </a:pPr>
            <a:r>
              <a:rPr lang="en-US" sz="2800" dirty="0" smtClean="0"/>
              <a:t>127 </a:t>
            </a:r>
            <a:r>
              <a:rPr lang="en-US" sz="2800" dirty="0"/>
              <a:t>Industrial Members</a:t>
            </a:r>
          </a:p>
          <a:p>
            <a:pPr marL="285750" lvl="1" indent="-285750">
              <a:buClr>
                <a:schemeClr val="accent1"/>
              </a:buClr>
              <a:buSzPct val="100000"/>
              <a:buFont typeface="Arial" panose="020B0604020202020204" pitchFamily="34" charset="0"/>
              <a:buChar char="•"/>
            </a:pPr>
            <a:r>
              <a:rPr lang="en-US" sz="2800" dirty="0"/>
              <a:t>47 Honorary Members </a:t>
            </a:r>
          </a:p>
        </p:txBody>
      </p:sp>
      <p:sp>
        <p:nvSpPr>
          <p:cNvPr id="5" name="Espace réservé de la date 4"/>
          <p:cNvSpPr>
            <a:spLocks noGrp="1"/>
          </p:cNvSpPr>
          <p:nvPr>
            <p:ph type="dt" sz="half" idx="10"/>
          </p:nvPr>
        </p:nvSpPr>
        <p:spPr/>
        <p:txBody>
          <a:bodyPr/>
          <a:lstStyle/>
          <a:p>
            <a:r>
              <a:rPr lang="en-GB" dirty="0">
                <a:solidFill>
                  <a:prstClr val="black"/>
                </a:solidFill>
              </a:rPr>
              <a:t>Date: </a:t>
            </a:r>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3953927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25828" b="25828"/>
          <a:stretch>
            <a:fillRect/>
          </a:stretch>
        </p:blipFill>
        <p:spPr/>
      </p:pic>
      <p:sp>
        <p:nvSpPr>
          <p:cNvPr id="3" name="Titre 2"/>
          <p:cNvSpPr>
            <a:spLocks noGrp="1"/>
          </p:cNvSpPr>
          <p:nvPr>
            <p:ph type="title"/>
          </p:nvPr>
        </p:nvSpPr>
        <p:spPr>
          <a:xfrm>
            <a:off x="684213" y="116632"/>
            <a:ext cx="7775575" cy="936326"/>
          </a:xfrm>
        </p:spPr>
        <p:txBody>
          <a:bodyPr/>
          <a:lstStyle/>
          <a:p>
            <a:r>
              <a:rPr lang="en-GB" dirty="0" smtClean="0"/>
              <a:t>Organization</a:t>
            </a:r>
            <a:endParaRPr lang="en-GB" dirty="0"/>
          </a:p>
        </p:txBody>
      </p:sp>
      <p:sp>
        <p:nvSpPr>
          <p:cNvPr id="4" name="Espace réservé du contenu 3"/>
          <p:cNvSpPr>
            <a:spLocks noGrp="1"/>
          </p:cNvSpPr>
          <p:nvPr>
            <p:ph idx="1"/>
          </p:nvPr>
        </p:nvSpPr>
        <p:spPr>
          <a:xfrm>
            <a:off x="684213" y="1160748"/>
            <a:ext cx="7775575" cy="2016064"/>
          </a:xfrm>
        </p:spPr>
        <p:txBody>
          <a:bodyPr/>
          <a:lstStyle/>
          <a:p>
            <a:r>
              <a:rPr lang="en-GB" dirty="0" smtClean="0"/>
              <a:t>Three Pillars</a:t>
            </a:r>
          </a:p>
          <a:p>
            <a:pPr marL="285750" lvl="1" indent="-285750">
              <a:buClr>
                <a:schemeClr val="accent1"/>
              </a:buClr>
              <a:buSzPct val="100000"/>
              <a:buFont typeface="Arial" panose="020B0604020202020204" pitchFamily="34" charset="0"/>
              <a:buChar char="•"/>
            </a:pPr>
            <a:r>
              <a:rPr lang="en-US" sz="2400" dirty="0"/>
              <a:t>Policy and Technical Operations</a:t>
            </a:r>
          </a:p>
          <a:p>
            <a:pPr marL="285750" lvl="1" indent="-285750">
              <a:buClr>
                <a:schemeClr val="accent1"/>
              </a:buClr>
              <a:buSzPct val="100000"/>
              <a:buFont typeface="Arial" panose="020B0604020202020204" pitchFamily="34" charset="0"/>
              <a:buChar char="•"/>
            </a:pPr>
            <a:r>
              <a:rPr lang="en-US" sz="2400" dirty="0"/>
              <a:t>Administration and Finance</a:t>
            </a:r>
          </a:p>
          <a:p>
            <a:pPr marL="285750" lvl="1" indent="-285750">
              <a:buClr>
                <a:schemeClr val="accent1"/>
              </a:buClr>
              <a:buSzPct val="100000"/>
              <a:buFont typeface="Arial" panose="020B0604020202020204" pitchFamily="34" charset="0"/>
              <a:buChar char="•"/>
            </a:pPr>
            <a:r>
              <a:rPr lang="en-US" sz="2400" dirty="0"/>
              <a:t>The </a:t>
            </a:r>
            <a:r>
              <a:rPr lang="en-US" sz="2400" dirty="0" smtClean="0"/>
              <a:t>World-Wide Academy</a:t>
            </a:r>
            <a:endParaRPr lang="en-US" sz="2400" dirty="0"/>
          </a:p>
        </p:txBody>
      </p:sp>
      <p:sp>
        <p:nvSpPr>
          <p:cNvPr id="5" name="Espace réservé de la date 4"/>
          <p:cNvSpPr>
            <a:spLocks noGrp="1"/>
          </p:cNvSpPr>
          <p:nvPr>
            <p:ph type="dt" sz="half" idx="10"/>
          </p:nvPr>
        </p:nvSpPr>
        <p:spPr/>
        <p:txBody>
          <a:bodyPr/>
          <a:lstStyle/>
          <a:p>
            <a:r>
              <a:rPr lang="en-GB" dirty="0">
                <a:solidFill>
                  <a:prstClr val="black"/>
                </a:solidFill>
              </a:rPr>
              <a:t>Date</a:t>
            </a:r>
            <a:r>
              <a:rPr lang="en-GB" dirty="0" smtClean="0">
                <a:solidFill>
                  <a:prstClr val="black"/>
                </a:solidFill>
              </a:rPr>
              <a:t>:</a:t>
            </a:r>
            <a:endParaRPr lang="en-GB" dirty="0">
              <a:solidFill>
                <a:prstClr val="black"/>
              </a:solidFill>
            </a:endParaRPr>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2602912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84213" y="-171400"/>
            <a:ext cx="7775575" cy="936326"/>
          </a:xfrm>
        </p:spPr>
        <p:txBody>
          <a:bodyPr/>
          <a:lstStyle/>
          <a:p>
            <a:r>
              <a:rPr lang="en-GB" dirty="0" smtClean="0"/>
              <a:t>Publications</a:t>
            </a:r>
            <a:endParaRPr lang="en-GB" dirty="0"/>
          </a:p>
        </p:txBody>
      </p:sp>
      <p:sp>
        <p:nvSpPr>
          <p:cNvPr id="4" name="Espace réservé du contenu 3"/>
          <p:cNvSpPr>
            <a:spLocks noGrp="1"/>
          </p:cNvSpPr>
          <p:nvPr>
            <p:ph idx="1"/>
          </p:nvPr>
        </p:nvSpPr>
        <p:spPr>
          <a:xfrm>
            <a:off x="684213" y="728700"/>
            <a:ext cx="7775575" cy="2016064"/>
          </a:xfrm>
        </p:spPr>
        <p:txBody>
          <a:bodyPr/>
          <a:lstStyle/>
          <a:p>
            <a:r>
              <a:rPr lang="en-GB" dirty="0" smtClean="0"/>
              <a:t>Main result of the Committees work</a:t>
            </a:r>
            <a:endParaRPr lang="en-US" sz="2000" b="1" u="sng" dirty="0" smtClean="0"/>
          </a:p>
          <a:p>
            <a:pPr marL="285750" lvl="1" indent="-285750">
              <a:buClr>
                <a:schemeClr val="accent1"/>
              </a:buClr>
              <a:buSzPct val="100000"/>
              <a:buFont typeface="Arial" panose="020B0604020202020204" pitchFamily="34" charset="0"/>
              <a:buChar char="•"/>
            </a:pPr>
            <a:r>
              <a:rPr lang="en-US" sz="2000" b="1" u="sng" dirty="0" smtClean="0"/>
              <a:t>Standards</a:t>
            </a:r>
            <a:r>
              <a:rPr lang="en-US" sz="2000" dirty="0" smtClean="0"/>
              <a:t> </a:t>
            </a:r>
            <a:r>
              <a:rPr lang="en-US" sz="2000" dirty="0"/>
              <a:t>which can be referred to directly in IMO and other Conventions and national maritime </a:t>
            </a:r>
            <a:r>
              <a:rPr lang="en-US" sz="2000" dirty="0" smtClean="0"/>
              <a:t>laws</a:t>
            </a:r>
          </a:p>
          <a:p>
            <a:pPr lvl="1">
              <a:buClr>
                <a:schemeClr val="accent1"/>
              </a:buClr>
              <a:buSzPct val="100000"/>
              <a:buNone/>
            </a:pPr>
            <a:endParaRPr lang="en-US" sz="2000" dirty="0"/>
          </a:p>
          <a:p>
            <a:pPr marL="285750" lvl="1" indent="-285750">
              <a:buClr>
                <a:schemeClr val="accent1"/>
              </a:buClr>
              <a:buSzPct val="100000"/>
              <a:buFont typeface="Arial" panose="020B0604020202020204" pitchFamily="34" charset="0"/>
              <a:buChar char="•"/>
            </a:pPr>
            <a:r>
              <a:rPr lang="en-US" sz="2000" b="1" u="sng" dirty="0" smtClean="0"/>
              <a:t>Recommendations</a:t>
            </a:r>
            <a:r>
              <a:rPr lang="en-US" sz="2000" dirty="0" smtClean="0"/>
              <a:t> </a:t>
            </a:r>
            <a:r>
              <a:rPr lang="en-US" sz="2000" dirty="0"/>
              <a:t>advise what should be </a:t>
            </a:r>
            <a:r>
              <a:rPr lang="en-US" sz="2000" dirty="0" smtClean="0"/>
              <a:t>done</a:t>
            </a:r>
          </a:p>
          <a:p>
            <a:pPr lvl="1">
              <a:buClr>
                <a:schemeClr val="accent1"/>
              </a:buClr>
              <a:buSzPct val="100000"/>
              <a:buNone/>
            </a:pPr>
            <a:endParaRPr lang="en-US" sz="2000" dirty="0"/>
          </a:p>
          <a:p>
            <a:pPr marL="285750" lvl="1" indent="-285750">
              <a:buClr>
                <a:schemeClr val="accent1"/>
              </a:buClr>
              <a:buSzPct val="100000"/>
              <a:buFont typeface="Arial" panose="020B0604020202020204" pitchFamily="34" charset="0"/>
              <a:buChar char="•"/>
            </a:pPr>
            <a:r>
              <a:rPr lang="en-US" sz="2000" b="1" u="sng" dirty="0"/>
              <a:t>Guidelines</a:t>
            </a:r>
            <a:r>
              <a:rPr lang="en-US" sz="2000" dirty="0"/>
              <a:t> advise how to implement the recommendations as “best practice</a:t>
            </a:r>
            <a:r>
              <a:rPr lang="en-US" sz="2000" dirty="0" smtClean="0"/>
              <a:t>”</a:t>
            </a:r>
          </a:p>
          <a:p>
            <a:pPr lvl="1">
              <a:buClr>
                <a:schemeClr val="accent1"/>
              </a:buClr>
              <a:buSzPct val="100000"/>
              <a:buNone/>
            </a:pPr>
            <a:endParaRPr lang="en-US" sz="2000" dirty="0"/>
          </a:p>
          <a:p>
            <a:pPr marL="285750" lvl="1" indent="-285750">
              <a:buClr>
                <a:schemeClr val="accent1"/>
              </a:buClr>
              <a:buSzPct val="100000"/>
              <a:buFont typeface="Arial" panose="020B0604020202020204" pitchFamily="34" charset="0"/>
              <a:buChar char="•"/>
            </a:pPr>
            <a:r>
              <a:rPr lang="en-US" sz="2000" b="1" u="sng" dirty="0"/>
              <a:t>Manuals</a:t>
            </a:r>
            <a:r>
              <a:rPr lang="en-US" sz="2000" dirty="0"/>
              <a:t> (NAVGUIDE; MBS; VTS Guide; IALA Dictionary</a:t>
            </a:r>
            <a:r>
              <a:rPr lang="en-US" sz="2000" dirty="0" smtClean="0"/>
              <a:t>)</a:t>
            </a:r>
          </a:p>
          <a:p>
            <a:pPr lvl="1">
              <a:buClr>
                <a:schemeClr val="accent1"/>
              </a:buClr>
              <a:buSzPct val="100000"/>
              <a:buNone/>
            </a:pPr>
            <a:endParaRPr lang="en-US" sz="2000" dirty="0"/>
          </a:p>
          <a:p>
            <a:pPr marL="285750" lvl="1" indent="-285750">
              <a:buClr>
                <a:schemeClr val="accent1"/>
              </a:buClr>
              <a:buSzPct val="100000"/>
              <a:buFont typeface="Arial" panose="020B0604020202020204" pitchFamily="34" charset="0"/>
              <a:buChar char="•"/>
            </a:pPr>
            <a:r>
              <a:rPr lang="en-US" sz="2000" b="1" u="sng" dirty="0"/>
              <a:t>Model </a:t>
            </a:r>
            <a:r>
              <a:rPr lang="en-US" sz="2000" b="1" u="sng" dirty="0" smtClean="0"/>
              <a:t>courses</a:t>
            </a:r>
            <a:r>
              <a:rPr lang="en-US" sz="2000" dirty="0"/>
              <a:t> </a:t>
            </a:r>
            <a:r>
              <a:rPr lang="en-US" sz="2000" dirty="0" smtClean="0"/>
              <a:t>which provide guidance on the </a:t>
            </a:r>
            <a:r>
              <a:rPr lang="en-US" sz="2000" dirty="0"/>
              <a:t>training </a:t>
            </a:r>
            <a:r>
              <a:rPr lang="en-US" sz="2000" dirty="0" smtClean="0"/>
              <a:t>of VTS </a:t>
            </a:r>
            <a:r>
              <a:rPr lang="en-US" sz="2000" dirty="0"/>
              <a:t>personnel; Aids to Navigation Managers and Aids to Navigation Technicians.</a:t>
            </a:r>
            <a:endParaRPr lang="en-US" sz="2000" b="1" u="sng" dirty="0"/>
          </a:p>
        </p:txBody>
      </p:sp>
      <p:sp>
        <p:nvSpPr>
          <p:cNvPr id="6" name="Espace réservé du texte 5"/>
          <p:cNvSpPr>
            <a:spLocks noGrp="1"/>
          </p:cNvSpPr>
          <p:nvPr>
            <p:ph type="body" sz="quarter" idx="15"/>
          </p:nvPr>
        </p:nvSpPr>
        <p:spPr/>
        <p:txBody>
          <a:bodyPr/>
          <a:lstStyle/>
          <a:p>
            <a:endParaRPr lang="en-GB" dirty="0"/>
          </a:p>
        </p:txBody>
      </p:sp>
    </p:spTree>
    <p:extLst>
      <p:ext uri="{BB962C8B-B14F-4D97-AF65-F5344CB8AC3E}">
        <p14:creationId xmlns:p14="http://schemas.microsoft.com/office/powerpoint/2010/main" val="4033491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IALA_template-powerpoint.potx</Template>
  <TotalTime>1222</TotalTime>
  <Words>654</Words>
  <Application>Microsoft Office PowerPoint</Application>
  <PresentationFormat>On-screen Show (4:3)</PresentationFormat>
  <Paragraphs>111</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IALA_template-powerpoint</vt:lpstr>
      <vt:lpstr>PowerPoint Presentation</vt:lpstr>
      <vt:lpstr>contents</vt:lpstr>
      <vt:lpstr>About IALA</vt:lpstr>
      <vt:lpstr>Branding – new logo</vt:lpstr>
      <vt:lpstr>Strategic Vision and Goals for 2026</vt:lpstr>
      <vt:lpstr>The IALA “Motto” and principal aims</vt:lpstr>
      <vt:lpstr>Four Types of Membership</vt:lpstr>
      <vt:lpstr>Organization</vt:lpstr>
      <vt:lpstr>Publications</vt:lpstr>
      <vt:lpstr>The World-Wide Academy</vt:lpstr>
      <vt:lpstr>The World-Wide Academy</vt:lpstr>
      <vt:lpstr>Target States 2016 - 2019</vt:lpstr>
      <vt:lpstr>Training</vt:lpstr>
      <vt:lpstr>Capacity Building</vt:lpstr>
      <vt:lpstr>The Future</vt:lpstr>
      <vt:lpstr>IALA’s future as an IGO</vt:lpstr>
      <vt:lpstr>Advantages of IGO Status</vt:lpstr>
      <vt:lpstr>Questions?</vt:lpstr>
    </vt:vector>
  </TitlesOfParts>
  <Manager>IALA</Manager>
  <Company>IALA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IALA</dc:title>
  <dc:subject>IALA</dc:subject>
  <dc:creator>IALA</dc:creator>
  <cp:lastModifiedBy>Francis</cp:lastModifiedBy>
  <cp:revision>87</cp:revision>
  <dcterms:created xsi:type="dcterms:W3CDTF">2015-06-18T13:41:36Z</dcterms:created>
  <dcterms:modified xsi:type="dcterms:W3CDTF">2016-08-07T00:58:48Z</dcterms:modified>
</cp:coreProperties>
</file>